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8" r:id="rId4"/>
    <p:sldMasterId id="2147483690" r:id="rId5"/>
  </p:sldMasterIdLst>
  <p:sldIdLst>
    <p:sldId id="271" r:id="rId6"/>
    <p:sldId id="311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273" r:id="rId18"/>
    <p:sldId id="274" r:id="rId19"/>
    <p:sldId id="275" r:id="rId20"/>
    <p:sldId id="276" r:id="rId21"/>
    <p:sldId id="308" r:id="rId22"/>
    <p:sldId id="297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6"/>
    <a:srgbClr val="0087AD"/>
    <a:srgbClr val="8B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8D7AF0A-7001-483C-8D57-FC6D8426702F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9F232A5-37A3-4148-9021-65F451191FB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6705" y="1511300"/>
            <a:ext cx="9317355" cy="4126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IN" sz="9600" b="1" dirty="0"/>
              <a:t>Front-End developement</a:t>
            </a:r>
            <a:endParaRPr lang="en-US" altLang="en-IN" sz="9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90" y="228599"/>
            <a:ext cx="904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4400" b="1" dirty="0" smtClean="0"/>
              <a:t>Protocols</a:t>
            </a:r>
            <a:endParaRPr lang="en-IN" sz="4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997585" y="3199130"/>
            <a:ext cx="8046085" cy="2112645"/>
            <a:chOff x="1571" y="5038"/>
            <a:chExt cx="12671" cy="3327"/>
          </a:xfrm>
        </p:grpSpPr>
        <p:sp>
          <p:nvSpPr>
            <p:cNvPr id="8" name="TextBox 7"/>
            <p:cNvSpPr txBox="1"/>
            <p:nvPr/>
          </p:nvSpPr>
          <p:spPr>
            <a:xfrm>
              <a:off x="1571" y="6002"/>
              <a:ext cx="12671" cy="23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571500" indent="-5715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sz="2400" dirty="0"/>
                <a:t>Hyper Text Transfer Protocol (HTTP</a:t>
              </a:r>
              <a:r>
                <a:rPr lang="en-IN" sz="2400" dirty="0" smtClean="0"/>
                <a:t>) -1989</a:t>
              </a:r>
              <a:endParaRPr lang="en-IN" sz="2400" dirty="0"/>
            </a:p>
            <a:p>
              <a:pPr marL="571500" indent="-5715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sz="2400" dirty="0"/>
                <a:t>Hyper Text Transfer Protocol Secure (HTTPS</a:t>
              </a:r>
              <a:r>
                <a:rPr lang="en-IN" sz="2400" dirty="0" smtClean="0"/>
                <a:t>) - 1994</a:t>
              </a:r>
              <a:endParaRPr lang="en-IN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71" y="5038"/>
              <a:ext cx="229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/>
                <a:t>Types</a:t>
              </a:r>
              <a:endParaRPr lang="en-IN" sz="3200" b="1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8" y="1621543"/>
            <a:ext cx="9969049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/>
              <a:t>And like humans talk in different </a:t>
            </a:r>
            <a:r>
              <a:rPr lang="en-GB" sz="2800" b="1" i="1" dirty="0"/>
              <a:t>languages</a:t>
            </a:r>
            <a:r>
              <a:rPr lang="en-GB" sz="2800" b="1" dirty="0"/>
              <a:t>, computers on the Internet talk using </a:t>
            </a:r>
            <a:r>
              <a:rPr lang="en-GB" sz="2800" b="1" dirty="0" smtClean="0"/>
              <a:t>protocols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90" y="228599"/>
            <a:ext cx="904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4400" b="1" dirty="0" smtClean="0"/>
              <a:t>URL</a:t>
            </a:r>
            <a:endParaRPr lang="en-IN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8373" y="1466460"/>
            <a:ext cx="11045537" cy="1138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/>
              <a:t>Now that we’ve seen how domains and protocols, we can build a </a:t>
            </a:r>
            <a:r>
              <a:rPr lang="en-GB" sz="3200" b="1" dirty="0"/>
              <a:t>URL</a:t>
            </a:r>
            <a:r>
              <a:rPr lang="en-GB" sz="3200" dirty="0"/>
              <a:t>: a </a:t>
            </a:r>
            <a:r>
              <a:rPr lang="en-GB" sz="3600" b="1" dirty="0">
                <a:solidFill>
                  <a:srgbClr val="FF0000"/>
                </a:solidFill>
              </a:rPr>
              <a:t>U</a:t>
            </a:r>
            <a:r>
              <a:rPr lang="en-GB" sz="3200" b="1" dirty="0"/>
              <a:t>niform </a:t>
            </a:r>
            <a:r>
              <a:rPr lang="en-GB" sz="3600" b="1" dirty="0">
                <a:solidFill>
                  <a:srgbClr val="FF0000"/>
                </a:solidFill>
              </a:rPr>
              <a:t>R</a:t>
            </a:r>
            <a:r>
              <a:rPr lang="en-GB" sz="3200" b="1" dirty="0"/>
              <a:t>esource </a:t>
            </a:r>
            <a:r>
              <a:rPr lang="en-GB" sz="3600" b="1" dirty="0">
                <a:solidFill>
                  <a:srgbClr val="FF0000"/>
                </a:solidFill>
              </a:rPr>
              <a:t>L</a:t>
            </a:r>
            <a:r>
              <a:rPr lang="en-GB" sz="3200" b="1" dirty="0"/>
              <a:t>ocator</a:t>
            </a:r>
            <a:r>
              <a:rPr lang="en-GB" sz="3200" dirty="0"/>
              <a:t>.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047011" y="3011940"/>
            <a:ext cx="8219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https://amazon.in/products</a:t>
            </a:r>
            <a:endParaRPr lang="en-IN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47011" y="4212428"/>
            <a:ext cx="1038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https://         -&gt; is the </a:t>
            </a:r>
            <a:r>
              <a:rPr lang="en-GB" sz="3600" b="1" dirty="0" smtClean="0"/>
              <a:t>protocol</a:t>
            </a:r>
            <a:endParaRPr lang="en-GB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</a:t>
            </a:r>
            <a:r>
              <a:rPr lang="en-GB" sz="3600" dirty="0" smtClean="0"/>
              <a:t>mazon.in    -&gt; is the </a:t>
            </a:r>
            <a:r>
              <a:rPr lang="en-GB" sz="3600" b="1" dirty="0" smtClean="0"/>
              <a:t>domain</a:t>
            </a:r>
            <a:endParaRPr lang="en-GB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/products     -&gt; is the </a:t>
            </a:r>
            <a:r>
              <a:rPr lang="en-GB" sz="3600" b="1" dirty="0" smtClean="0"/>
              <a:t>path</a:t>
            </a:r>
            <a:endParaRPr lang="en-IN" sz="3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8310" y="2795153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4" y="1789219"/>
            <a:ext cx="10677815" cy="479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615002"/>
            <a:ext cx="10588977" cy="5089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628972"/>
            <a:ext cx="10588977" cy="5102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615002"/>
            <a:ext cx="10588977" cy="5076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706" y="428672"/>
            <a:ext cx="904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 Website work</a:t>
            </a:r>
            <a:endParaRPr lang="en-IN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615002"/>
            <a:ext cx="10588977" cy="5076091"/>
          </a:xfrm>
          <a:prstGeom prst="rect">
            <a:avLst/>
          </a:prstGeom>
        </p:spPr>
      </p:pic>
      <p:pic>
        <p:nvPicPr>
          <p:cNvPr id="2" name="Picture 1" descr="google-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25" y="5215890"/>
            <a:ext cx="2672080" cy="150241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8481060" y="2487930"/>
            <a:ext cx="2597785" cy="2640965"/>
          </a:xfrm>
          <a:prstGeom prst="rect">
            <a:avLst/>
          </a:prstGeom>
          <a:solidFill>
            <a:srgbClr val="F5F4F6"/>
          </a:solidFill>
          <a:ln>
            <a:solidFill>
              <a:srgbClr val="F5F4F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710" y="1005205"/>
            <a:ext cx="9278620" cy="5737860"/>
          </a:xfrm>
        </p:spPr>
        <p:txBody>
          <a:bodyPr>
            <a:normAutofit fontScale="85000"/>
          </a:bodyPr>
          <a:lstStyle/>
          <a:p>
            <a:pPr>
              <a:lnSpc>
                <a:spcPct val="200000"/>
              </a:lnSpc>
            </a:pPr>
            <a:r>
              <a:rPr lang="en-IN" dirty="0" smtClean="0"/>
              <a:t>HTML stands for </a:t>
            </a:r>
            <a:r>
              <a:rPr lang="en-IN" b="1" dirty="0" smtClean="0"/>
              <a:t>H</a:t>
            </a:r>
            <a:r>
              <a:rPr lang="en-IN" dirty="0" smtClean="0"/>
              <a:t>yper </a:t>
            </a:r>
            <a:r>
              <a:rPr lang="en-IN" b="1" dirty="0" smtClean="0"/>
              <a:t>T</a:t>
            </a:r>
            <a:r>
              <a:rPr lang="en-IN" dirty="0" smtClean="0"/>
              <a:t>ext </a:t>
            </a:r>
            <a:r>
              <a:rPr lang="en-IN" b="1" dirty="0" smtClean="0"/>
              <a:t>M</a:t>
            </a:r>
            <a:r>
              <a:rPr lang="en-IN" dirty="0" smtClean="0"/>
              <a:t>arkup </a:t>
            </a:r>
            <a:r>
              <a:rPr lang="en-IN" b="1" dirty="0" smtClean="0"/>
              <a:t>L</a:t>
            </a:r>
            <a:r>
              <a:rPr lang="en-IN" dirty="0" smtClean="0"/>
              <a:t>anguage</a:t>
            </a: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smtClean="0"/>
              <a:t>HTML is the </a:t>
            </a:r>
            <a:r>
              <a:rPr lang="en-IN" b="1" dirty="0" smtClean="0"/>
              <a:t>standard markup</a:t>
            </a:r>
            <a:r>
              <a:rPr lang="en-IN" dirty="0" smtClean="0"/>
              <a:t> language for Web pages</a:t>
            </a: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smtClean="0"/>
              <a:t>HTML </a:t>
            </a:r>
            <a:r>
              <a:rPr lang="en-IN" b="1" dirty="0" smtClean="0"/>
              <a:t>elements</a:t>
            </a:r>
            <a:r>
              <a:rPr lang="en-IN" dirty="0" smtClean="0"/>
              <a:t> are the building blocks of HTML pages</a:t>
            </a: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smtClean="0"/>
              <a:t>HTML elements are represented by </a:t>
            </a:r>
            <a:r>
              <a:rPr lang="en-IN" b="1" dirty="0" smtClean="0"/>
              <a:t>&lt;&gt; tags </a:t>
            </a:r>
            <a:endParaRPr lang="en-IN" b="1" dirty="0" smtClean="0"/>
          </a:p>
          <a:p>
            <a:pPr>
              <a:lnSpc>
                <a:spcPct val="200000"/>
              </a:lnSpc>
            </a:pPr>
            <a:r>
              <a:rPr lang="en-US" sz="3300" b="1" dirty="0" smtClean="0"/>
              <a:t>The first version of HTML was written by Tim Berners-Lee in 1993</a:t>
            </a:r>
            <a:endParaRPr lang="en-IN" dirty="0"/>
          </a:p>
        </p:txBody>
      </p:sp>
      <p:sp>
        <p:nvSpPr>
          <p:cNvPr id="4" name="Title 1"/>
          <p:cNvSpPr txBox="1"/>
          <p:nvPr/>
        </p:nvSpPr>
        <p:spPr>
          <a:xfrm>
            <a:off x="2751455" y="111125"/>
            <a:ext cx="5467350" cy="102362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484505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all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is HTML </a:t>
            </a:r>
            <a:endParaRPr kumimoji="0" lang="en-IN" sz="4400" b="1" i="0" u="none" strike="noStrike" kern="1200" cap="all" spc="0" normalizeH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400" y="0"/>
            <a:ext cx="4521200" cy="1051560"/>
          </a:xfrm>
        </p:spPr>
        <p:txBody>
          <a:bodyPr/>
          <a:lstStyle/>
          <a:p>
            <a:r>
              <a:rPr lang="en-US" b="1" dirty="0" smtClean="0"/>
              <a:t>STRUCTURE 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15" y="1299210"/>
            <a:ext cx="6351270" cy="63157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IN" sz="2400" b="1" dirty="0" smtClean="0"/>
              <a:t>&lt;html&gt;</a:t>
            </a: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r>
              <a:rPr lang="en-IN" sz="2400" b="1" dirty="0" smtClean="0"/>
              <a:t>&lt;/html&gt;</a:t>
            </a:r>
            <a:endParaRPr lang="en-IN" sz="2400" b="1" dirty="0" smtClean="0"/>
          </a:p>
        </p:txBody>
      </p:sp>
      <p:pic>
        <p:nvPicPr>
          <p:cNvPr id="100" name="Picture 99"/>
          <p:cNvPicPr/>
          <p:nvPr/>
        </p:nvPicPr>
        <p:blipFill>
          <a:blip r:embed="rId1"/>
          <a:srcRect l="17334" t="4494" r="16484" b="2369"/>
          <a:stretch>
            <a:fillRect/>
          </a:stretch>
        </p:blipFill>
        <p:spPr>
          <a:xfrm>
            <a:off x="6682105" y="1095375"/>
            <a:ext cx="5222875" cy="5147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0" y="-81280"/>
            <a:ext cx="1061720" cy="11328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30225" y="1728470"/>
            <a:ext cx="6096000" cy="1747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>
              <a:lnSpc>
                <a:spcPct val="150000"/>
              </a:lnSpc>
              <a:buNone/>
            </a:pPr>
            <a:r>
              <a:rPr lang="en-IN" sz="2400" b="1" dirty="0" smtClean="0">
                <a:sym typeface="+mn-ea"/>
              </a:rPr>
              <a:t>&lt;head&gt;</a:t>
            </a:r>
            <a:endParaRPr lang="en-IN" sz="2400" b="1" dirty="0" smtClean="0"/>
          </a:p>
          <a:p>
            <a:pPr lvl="2">
              <a:lnSpc>
                <a:spcPct val="150000"/>
              </a:lnSpc>
              <a:buNone/>
            </a:pPr>
            <a:r>
              <a:rPr lang="en-IN" sz="2400" b="1" dirty="0" smtClean="0">
                <a:sym typeface="+mn-ea"/>
              </a:rPr>
              <a:t>&lt;title&gt;Page title&lt;/title&gt;</a:t>
            </a:r>
            <a:endParaRPr lang="en-IN" sz="2400" b="1" dirty="0" smtClean="0"/>
          </a:p>
          <a:p>
            <a:pPr lvl="1">
              <a:lnSpc>
                <a:spcPct val="150000"/>
              </a:lnSpc>
              <a:buNone/>
            </a:pPr>
            <a:r>
              <a:rPr lang="en-IN" sz="2400" b="1" dirty="0" smtClean="0">
                <a:sym typeface="+mn-ea"/>
              </a:rPr>
              <a:t>&lt;/head&gt;</a:t>
            </a:r>
            <a:endParaRPr lang="en-IN" sz="2400" b="1" dirty="0" smtClean="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4515" y="3311525"/>
            <a:ext cx="6096000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40000"/>
              </a:lnSpc>
              <a:buNone/>
            </a:pPr>
            <a:r>
              <a:rPr lang="en-IN" sz="2400" b="1" dirty="0" smtClean="0">
                <a:sym typeface="+mn-ea"/>
              </a:rPr>
              <a:t>&lt;body&gt;</a:t>
            </a:r>
            <a:endParaRPr lang="en-IN" sz="2400" b="1" dirty="0" smtClean="0"/>
          </a:p>
          <a:p>
            <a:pPr lvl="2">
              <a:lnSpc>
                <a:spcPct val="140000"/>
              </a:lnSpc>
              <a:buNone/>
            </a:pPr>
            <a:r>
              <a:rPr lang="en-IN" sz="2400" b="1" dirty="0" smtClean="0">
                <a:sym typeface="+mn-ea"/>
              </a:rPr>
              <a:t>&lt;h1&gt;This is a heading&lt;/h1&gt;</a:t>
            </a:r>
            <a:endParaRPr lang="en-IN" sz="2400" b="1" dirty="0" smtClean="0"/>
          </a:p>
          <a:p>
            <a:pPr lvl="2">
              <a:lnSpc>
                <a:spcPct val="140000"/>
              </a:lnSpc>
              <a:buNone/>
            </a:pPr>
            <a:r>
              <a:rPr lang="en-IN" sz="2400" b="1" dirty="0" smtClean="0">
                <a:sym typeface="+mn-ea"/>
              </a:rPr>
              <a:t>&lt;p&gt;This is a paragraph.&lt;/p&gt;</a:t>
            </a:r>
            <a:endParaRPr lang="en-IN" sz="2400" b="1" dirty="0" smtClean="0"/>
          </a:p>
          <a:p>
            <a:pPr lvl="2">
              <a:lnSpc>
                <a:spcPct val="140000"/>
              </a:lnSpc>
              <a:buNone/>
            </a:pPr>
            <a:r>
              <a:rPr lang="en-IN" sz="2400" b="1" dirty="0" smtClean="0">
                <a:sym typeface="+mn-ea"/>
              </a:rPr>
              <a:t>&lt;p&gt;This is another paragraph.&lt;/p&gt;</a:t>
            </a:r>
            <a:endParaRPr lang="en-IN" sz="2400" b="1" dirty="0" smtClean="0"/>
          </a:p>
          <a:p>
            <a:pPr lvl="1">
              <a:lnSpc>
                <a:spcPct val="140000"/>
              </a:lnSpc>
              <a:buNone/>
            </a:pPr>
            <a:r>
              <a:rPr lang="en-IN" sz="2400" b="1" dirty="0" smtClean="0">
                <a:sym typeface="+mn-ea"/>
              </a:rPr>
              <a:t>&lt;/body&gt;</a:t>
            </a:r>
            <a:endParaRPr lang="en-IN" sz="2400" b="1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5555" y="1444625"/>
            <a:ext cx="9790430" cy="512508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Client side in which may able to interact with an application with design controls and several front-end technologies.</a:t>
            </a:r>
            <a:endParaRPr lang="en-US" sz="3200" b="1" dirty="0" smtClean="0">
              <a:solidFill>
                <a:schemeClr val="tx1"/>
              </a:solidFill>
            </a:endParaRPr>
          </a:p>
          <a:p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--</a:t>
            </a:r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HTML</a:t>
            </a:r>
            <a:endParaRPr lang="en-US" sz="32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--CSS</a:t>
            </a:r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--</a:t>
            </a:r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JS(React, angular and vue types )</a:t>
            </a:r>
            <a:endParaRPr lang="en-US" sz="32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4232" y="157709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rgbClr val="0087AD"/>
                </a:solidFill>
              </a:rPr>
              <a:t>Front-end</a:t>
            </a:r>
            <a:endParaRPr lang="en-IN" dirty="0">
              <a:solidFill>
                <a:srgbClr val="0087A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6" name="Title 2"/>
          <p:cNvSpPr txBox="1"/>
          <p:nvPr/>
        </p:nvSpPr>
        <p:spPr>
          <a:xfrm>
            <a:off x="1681940" y="18541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Front-end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6910" y="2358734"/>
            <a:ext cx="9040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How Does Internet actually work</a:t>
            </a:r>
            <a:endParaRPr lang="en-IN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970" y="447040"/>
            <a:ext cx="10311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How Does Internet actually work</a:t>
            </a:r>
            <a:endParaRPr lang="en-IN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0975" y="2235200"/>
            <a:ext cx="6327775" cy="3829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/>
              <a:t>Imagine how</a:t>
            </a:r>
            <a:r>
              <a:rPr lang="en-GB" sz="2000" dirty="0"/>
              <a:t> </a:t>
            </a:r>
            <a:r>
              <a:rPr lang="en-GB" sz="2000" b="1" dirty="0"/>
              <a:t>roads</a:t>
            </a:r>
            <a:r>
              <a:rPr lang="en-GB" sz="2000" dirty="0"/>
              <a:t> are </a:t>
            </a:r>
            <a:r>
              <a:rPr lang="en-GB" sz="2000" i="1" dirty="0"/>
              <a:t>interconnected</a:t>
            </a:r>
            <a:r>
              <a:rPr lang="en-GB" sz="2000" dirty="0"/>
              <a:t> </a:t>
            </a: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 smtClean="0"/>
              <a:t>throughout </a:t>
            </a:r>
            <a:r>
              <a:rPr lang="en-GB" sz="2000" dirty="0"/>
              <a:t>the world: small </a:t>
            </a:r>
            <a:r>
              <a:rPr lang="en-GB" sz="2000" b="1" dirty="0"/>
              <a:t>streets</a:t>
            </a:r>
            <a:r>
              <a:rPr lang="en-GB" sz="2000" dirty="0"/>
              <a:t> connect to </a:t>
            </a:r>
            <a:r>
              <a:rPr lang="en-GB" sz="2000" b="1" dirty="0"/>
              <a:t>city</a:t>
            </a:r>
            <a:r>
              <a:rPr lang="en-GB" sz="2000" dirty="0"/>
              <a:t> lanes that turn into </a:t>
            </a:r>
            <a:r>
              <a:rPr lang="en-GB" sz="2000" b="1" dirty="0"/>
              <a:t>regional</a:t>
            </a:r>
            <a:r>
              <a:rPr lang="en-GB" sz="2000" dirty="0"/>
              <a:t> roads who then merge with </a:t>
            </a:r>
            <a:r>
              <a:rPr lang="en-GB" sz="2000" b="1" dirty="0"/>
              <a:t>national</a:t>
            </a:r>
            <a:r>
              <a:rPr lang="en-GB" sz="2000" dirty="0"/>
              <a:t> and </a:t>
            </a:r>
            <a:r>
              <a:rPr lang="en-GB" sz="2000" b="1" dirty="0"/>
              <a:t>international</a:t>
            </a:r>
            <a:r>
              <a:rPr lang="en-GB" sz="2000" dirty="0"/>
              <a:t> highways. </a:t>
            </a: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You can drive from </a:t>
            </a:r>
            <a:r>
              <a:rPr lang="en-GB" sz="2000" b="1" dirty="0"/>
              <a:t>your house</a:t>
            </a:r>
            <a:r>
              <a:rPr lang="en-GB" sz="2000" dirty="0"/>
              <a:t> to any other house in the </a:t>
            </a:r>
            <a:r>
              <a:rPr lang="en-GB" sz="2000" b="1" dirty="0" smtClean="0"/>
              <a:t>world</a:t>
            </a:r>
            <a:r>
              <a:rPr lang="en-GB" sz="2000" dirty="0" smtClean="0"/>
              <a:t>. </a:t>
            </a:r>
            <a:r>
              <a:rPr lang="en-GB" sz="2000" dirty="0"/>
              <a:t>There is no </a:t>
            </a:r>
            <a:r>
              <a:rPr lang="en-GB" sz="2000" b="1" dirty="0"/>
              <a:t>actual</a:t>
            </a:r>
            <a:r>
              <a:rPr lang="en-GB" sz="2000" dirty="0"/>
              <a:t> </a:t>
            </a:r>
            <a:r>
              <a:rPr lang="en-GB" sz="2000" b="1" dirty="0"/>
              <a:t>center</a:t>
            </a:r>
            <a:r>
              <a:rPr lang="en-GB" sz="2000" dirty="0"/>
              <a:t> in this road network either.</a:t>
            </a: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15" y="2235200"/>
            <a:ext cx="5340985" cy="4090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970" y="447040"/>
            <a:ext cx="10425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How Does Internet actually work</a:t>
            </a:r>
            <a:endParaRPr lang="en-IN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36420" y="1748155"/>
            <a:ext cx="851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It’s all connected under the </a:t>
            </a:r>
            <a:r>
              <a:rPr lang="en-GB" sz="3600" b="1" dirty="0" smtClean="0"/>
              <a:t>Ocean</a:t>
            </a:r>
            <a:endParaRPr lang="en-IN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73" y="2676544"/>
            <a:ext cx="8125692" cy="4053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1727" y="1585581"/>
            <a:ext cx="5548745" cy="193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37856" y="446808"/>
            <a:ext cx="904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4800" b="1" dirty="0"/>
              <a:t>Client and </a:t>
            </a:r>
            <a:r>
              <a:rPr lang="en-IN" sz="4800" b="1" dirty="0" smtClean="0"/>
              <a:t>Server</a:t>
            </a:r>
            <a:endParaRPr lang="en-IN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5637" y="1622539"/>
            <a:ext cx="548639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Usually, a connection on the Internet takes place between </a:t>
            </a:r>
            <a:r>
              <a:rPr lang="en-GB" sz="3200" b="1" dirty="0"/>
              <a:t>2</a:t>
            </a:r>
            <a:r>
              <a:rPr lang="en-GB" sz="3200" dirty="0"/>
              <a:t> computers only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422576"/>
            <a:ext cx="5553177" cy="2038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8977" y="1522997"/>
            <a:ext cx="5486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3200" b="1" dirty="0" smtClean="0"/>
              <a:t>=&gt;</a:t>
            </a:r>
            <a:r>
              <a:rPr lang="en-GB" sz="3200" dirty="0" smtClean="0"/>
              <a:t> one </a:t>
            </a:r>
            <a:r>
              <a:rPr lang="en-GB" sz="3200" dirty="0"/>
              <a:t>that </a:t>
            </a:r>
            <a:r>
              <a:rPr lang="en-GB" sz="3200" b="1" dirty="0"/>
              <a:t>has</a:t>
            </a:r>
            <a:r>
              <a:rPr lang="en-GB" sz="3200" dirty="0"/>
              <a:t> the information (the </a:t>
            </a:r>
            <a:r>
              <a:rPr lang="en-GB" sz="3200" i="1" dirty="0"/>
              <a:t>server</a:t>
            </a:r>
            <a:r>
              <a:rPr lang="en-GB" sz="3200" dirty="0" smtClean="0"/>
              <a:t>)</a:t>
            </a:r>
            <a:endParaRPr lang="en-GB" sz="3200" dirty="0" smtClean="0"/>
          </a:p>
          <a:p>
            <a:pPr fontAlgn="base"/>
            <a:endParaRPr lang="en-GB" sz="3200" dirty="0"/>
          </a:p>
          <a:p>
            <a:pPr fontAlgn="base"/>
            <a:r>
              <a:rPr lang="en-GB" sz="3200" b="1" dirty="0" smtClean="0"/>
              <a:t>=&gt;</a:t>
            </a:r>
            <a:r>
              <a:rPr lang="en-GB" sz="3200" dirty="0" smtClean="0"/>
              <a:t> one </a:t>
            </a:r>
            <a:r>
              <a:rPr lang="en-GB" sz="3200" dirty="0"/>
              <a:t>that </a:t>
            </a:r>
            <a:r>
              <a:rPr lang="en-GB" sz="3200" b="1" dirty="0"/>
              <a:t>wants</a:t>
            </a:r>
            <a:r>
              <a:rPr lang="en-GB" sz="3200" dirty="0"/>
              <a:t> it (the </a:t>
            </a:r>
            <a:r>
              <a:rPr lang="en-GB" sz="3200" i="1" dirty="0"/>
              <a:t>client</a:t>
            </a:r>
            <a:r>
              <a:rPr lang="en-GB" sz="3200" dirty="0" smtClean="0"/>
              <a:t>).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4422576"/>
            <a:ext cx="5413663" cy="20383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6141" y="311553"/>
            <a:ext cx="904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4400" b="1" dirty="0"/>
              <a:t>IP Address</a:t>
            </a:r>
            <a:endParaRPr lang="en-IN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816" y="2316191"/>
            <a:ext cx="5636908" cy="3274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6441037" y="2316505"/>
            <a:ext cx="548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3600" dirty="0"/>
              <a:t>An IP address usually looks like a combination of 4 numbers</a:t>
            </a:r>
            <a:r>
              <a:rPr lang="en-GB" sz="3600" dirty="0" smtClean="0"/>
              <a:t>:</a:t>
            </a:r>
            <a:endParaRPr lang="en-GB" sz="3600" dirty="0" smtClean="0"/>
          </a:p>
          <a:p>
            <a:pPr algn="ctr"/>
            <a:endParaRPr lang="en-GB" sz="3600" dirty="0"/>
          </a:p>
          <a:p>
            <a:pPr algn="ctr"/>
            <a:r>
              <a:rPr lang="en-GB" sz="3600" b="1" dirty="0" smtClean="0"/>
              <a:t>[ 91.198.174.192 ]</a:t>
            </a:r>
            <a:endParaRPr lang="en-IN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300343"/>
            <a:ext cx="9040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5400" b="1" dirty="0"/>
              <a:t>Domains</a:t>
            </a:r>
            <a:endParaRPr lang="en-IN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3855" y="1612900"/>
            <a:ext cx="5486400" cy="5107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They </a:t>
            </a:r>
            <a:r>
              <a:rPr lang="en-GB" sz="3600" i="1" dirty="0"/>
              <a:t>associate</a:t>
            </a:r>
            <a:r>
              <a:rPr lang="en-GB" sz="3600" dirty="0"/>
              <a:t> an IP address </a:t>
            </a:r>
            <a:r>
              <a:rPr lang="en-GB" sz="3600" dirty="0" smtClean="0"/>
              <a:t>like </a:t>
            </a:r>
            <a:r>
              <a:rPr lang="en-IN" sz="3600" b="1" dirty="0" smtClean="0"/>
              <a:t>91.198.174.192 </a:t>
            </a:r>
            <a:r>
              <a:rPr lang="en-GB" sz="3600" dirty="0" smtClean="0"/>
              <a:t>with </a:t>
            </a:r>
            <a:r>
              <a:rPr lang="en-GB" sz="3600" dirty="0"/>
              <a:t>a string of </a:t>
            </a:r>
            <a:r>
              <a:rPr lang="en-GB" sz="3600" b="1" dirty="0"/>
              <a:t>text</a:t>
            </a:r>
            <a:r>
              <a:rPr lang="en-GB" sz="3600" dirty="0"/>
              <a:t> </a:t>
            </a:r>
            <a:r>
              <a:rPr lang="en-GB" sz="3600" dirty="0" smtClean="0"/>
              <a:t>like </a:t>
            </a:r>
            <a:r>
              <a:rPr lang="en-IN" sz="3600" b="1" dirty="0"/>
              <a:t>wikipedia.org</a:t>
            </a:r>
            <a:endParaRPr lang="en-IN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6276109" y="5583208"/>
            <a:ext cx="4525241" cy="94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https://google.com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276110" y="1378896"/>
            <a:ext cx="51019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you can go to </a:t>
            </a:r>
            <a:r>
              <a:rPr lang="en-GB" sz="2800" u="sng" dirty="0" smtClean="0">
                <a:solidFill>
                  <a:schemeClr val="accent1"/>
                </a:solidFill>
              </a:rPr>
              <a:t>https://142.251.46.174 </a:t>
            </a:r>
            <a:r>
              <a:rPr lang="en-GB" sz="2800" dirty="0"/>
              <a:t> </a:t>
            </a:r>
            <a:r>
              <a:rPr lang="en-GB" sz="2800" dirty="0" smtClean="0"/>
              <a:t>or</a:t>
            </a:r>
            <a:endParaRPr lang="en-GB" sz="2800" dirty="0" smtClean="0"/>
          </a:p>
          <a:p>
            <a:r>
              <a:rPr lang="en-GB" sz="2800" dirty="0"/>
              <a:t> </a:t>
            </a:r>
            <a:r>
              <a:rPr lang="en-GB" sz="2800" u="sng" dirty="0">
                <a:solidFill>
                  <a:schemeClr val="accent1"/>
                </a:solidFill>
              </a:rPr>
              <a:t>https</a:t>
            </a:r>
            <a:r>
              <a:rPr lang="en-GB" sz="2800" u="sng" dirty="0" smtClean="0">
                <a:solidFill>
                  <a:schemeClr val="accent1"/>
                </a:solidFill>
              </a:rPr>
              <a:t>://google.com</a:t>
            </a:r>
            <a:r>
              <a:rPr lang="en-GB" sz="2800" dirty="0"/>
              <a:t> and end up on the exact </a:t>
            </a:r>
            <a:r>
              <a:rPr lang="en-GB" sz="2800" dirty="0" smtClean="0"/>
              <a:t>same</a:t>
            </a:r>
            <a:endParaRPr lang="en-GB" sz="2800" dirty="0" smtClean="0"/>
          </a:p>
          <a:p>
            <a:r>
              <a:rPr lang="en-GB" sz="2800" dirty="0" smtClean="0"/>
              <a:t> </a:t>
            </a:r>
            <a:r>
              <a:rPr lang="en-GB" sz="2800" dirty="0"/>
              <a:t>website.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6276110" y="4265949"/>
            <a:ext cx="4525241" cy="94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https://</a:t>
            </a:r>
            <a:r>
              <a:rPr lang="en-IN" sz="3200" b="1" dirty="0"/>
              <a:t> </a:t>
            </a:r>
            <a:r>
              <a:rPr lang="en-IN" sz="2800" dirty="0" smtClean="0"/>
              <a:t>142.251.46.174</a:t>
            </a:r>
            <a:endParaRPr lang="en-I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856" y="300343"/>
            <a:ext cx="9040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5400" b="1" dirty="0"/>
              <a:t>Domains</a:t>
            </a:r>
            <a:endParaRPr lang="en-IN" sz="5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132840" y="1697990"/>
            <a:ext cx="10437548" cy="4540616"/>
            <a:chOff x="363684" y="1612890"/>
            <a:chExt cx="10437783" cy="4192429"/>
          </a:xfrm>
        </p:grpSpPr>
        <p:sp>
          <p:nvSpPr>
            <p:cNvPr id="6" name="TextBox 5"/>
            <p:cNvSpPr txBox="1"/>
            <p:nvPr/>
          </p:nvSpPr>
          <p:spPr>
            <a:xfrm>
              <a:off x="363684" y="1612890"/>
              <a:ext cx="5486399" cy="3665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 domain has </a:t>
              </a:r>
              <a:r>
                <a:rPr lang="en-GB" sz="3600" b="1" dirty="0"/>
                <a:t>3</a:t>
              </a:r>
              <a:r>
                <a:rPr lang="en-GB" sz="3600" dirty="0"/>
                <a:t> </a:t>
              </a:r>
              <a:r>
                <a:rPr lang="en-GB" sz="3600" dirty="0" smtClean="0"/>
                <a:t>parts</a:t>
              </a:r>
              <a:endParaRPr lang="en-GB" sz="3600" dirty="0" smtClean="0"/>
            </a:p>
            <a:p>
              <a:endParaRPr lang="en-GB" sz="3600" b="1" dirty="0"/>
            </a:p>
            <a:p>
              <a:r>
                <a:rPr lang="en-IN" sz="3600" dirty="0"/>
                <a:t>Top-Level </a:t>
              </a:r>
              <a:r>
                <a:rPr lang="en-IN" sz="3600" dirty="0" smtClean="0"/>
                <a:t>Domain</a:t>
              </a:r>
              <a:endParaRPr lang="en-IN" sz="3600" dirty="0" smtClean="0"/>
            </a:p>
            <a:p>
              <a:endParaRPr lang="en-IN" sz="3600" dirty="0" smtClean="0"/>
            </a:p>
            <a:p>
              <a:r>
                <a:rPr lang="en-IN" sz="3600" dirty="0"/>
                <a:t>Domain </a:t>
              </a:r>
              <a:r>
                <a:rPr lang="en-IN" sz="3600" dirty="0" smtClean="0"/>
                <a:t>name</a:t>
              </a:r>
              <a:endParaRPr lang="en-IN" sz="3600" dirty="0" smtClean="0"/>
            </a:p>
            <a:p>
              <a:endParaRPr lang="en-IN" sz="3600" dirty="0" smtClean="0"/>
            </a:p>
            <a:p>
              <a:r>
                <a:rPr lang="en-IN" sz="3600" dirty="0"/>
                <a:t>Subdomain </a:t>
              </a:r>
              <a:endParaRPr lang="en-IN" sz="36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29549" y="2579951"/>
              <a:ext cx="6057898" cy="4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( .com, .org, .net )  &amp; ( .in, .us, </a:t>
              </a:r>
              <a:r>
                <a:rPr lang="en-US" altLang="en-GB" sz="2800" dirty="0" smtClean="0"/>
                <a:t>.</a:t>
              </a:r>
              <a:r>
                <a:rPr lang="en-GB" sz="2800" dirty="0" smtClean="0"/>
                <a:t>fr )</a:t>
              </a:r>
              <a:endParaRPr lang="en-GB" sz="28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3514" y="4030353"/>
              <a:ext cx="6057898" cy="595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that can include letters, numbers, but no space or dot.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3569" y="4614154"/>
              <a:ext cx="6057898" cy="53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www</a:t>
              </a:r>
              <a:endParaRPr lang="en-IN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43516" y="3597050"/>
              <a:ext cx="6057898" cy="4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Wikipedia,marksheet</a:t>
              </a:r>
              <a:endParaRPr lang="en-GB" sz="28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9545" y="3085810"/>
              <a:ext cx="6057898" cy="34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there are generic </a:t>
              </a:r>
              <a:r>
                <a:rPr lang="en-IN" dirty="0" smtClean="0"/>
                <a:t>ones &amp; </a:t>
              </a:r>
              <a:r>
                <a:rPr lang="en-IN" dirty="0"/>
                <a:t>country-specific ones 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43516" y="5152760"/>
              <a:ext cx="6057898" cy="652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most websites </a:t>
              </a:r>
              <a:r>
                <a:rPr lang="en-IN" sz="2000" dirty="0" smtClean="0"/>
                <a:t>use </a:t>
              </a:r>
              <a:r>
                <a:rPr lang="en-IN" sz="2000" b="1" dirty="0" smtClean="0"/>
                <a:t>www </a:t>
              </a:r>
              <a:r>
                <a:rPr lang="en-IN" sz="2000" dirty="0"/>
                <a:t>as the default subdomain</a:t>
              </a:r>
              <a:endParaRPr lang="en-IN" sz="2000" b="1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12950" r="70496" b="12501"/>
          <a:stretch>
            <a:fillRect/>
          </a:stretch>
        </p:blipFill>
        <p:spPr>
          <a:xfrm>
            <a:off x="-1" y="-51956"/>
            <a:ext cx="1402773" cy="149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2350</Words>
  <Application>WPS Presentation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Century Gothic</vt:lpstr>
      <vt:lpstr>Microsoft YaHei</vt:lpstr>
      <vt:lpstr>Arial Unicode MS</vt:lpstr>
      <vt:lpstr>Calibri Light</vt:lpstr>
      <vt:lpstr>Calibri</vt:lpstr>
      <vt:lpstr>Office Theme</vt:lpstr>
      <vt:lpstr>1_Slice</vt:lpstr>
      <vt:lpstr>Blue Waves</vt:lpstr>
      <vt:lpstr>1_Blue Waves</vt:lpstr>
      <vt:lpstr>PowerPoint 演示文稿</vt:lpstr>
      <vt:lpstr>Front-end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STRUCTURE 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Admin</cp:lastModifiedBy>
  <cp:revision>56</cp:revision>
  <dcterms:created xsi:type="dcterms:W3CDTF">2023-08-16T05:35:00Z</dcterms:created>
  <dcterms:modified xsi:type="dcterms:W3CDTF">2023-11-28T07:39:16Z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5BCEF6ECA7344D0FB27B16998461651A_12</vt:lpwstr>
  </property>
  <property fmtid="{D5CDD505-2E9C-101B-9397-08002B2CF9AE}" pid="3" name="KSOProductBuildVer">
    <vt:lpwstr>1033-12.2.0.13306</vt:lpwstr>
  </property>
</Properties>
</file>