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14" r:id="rId3"/>
  </p:sldMasterIdLst>
  <p:sldIdLst>
    <p:sldId id="279" r:id="rId4"/>
    <p:sldId id="280" r:id="rId5"/>
    <p:sldId id="282" r:id="rId6"/>
    <p:sldId id="283" r:id="rId7"/>
    <p:sldId id="278" r:id="rId8"/>
    <p:sldId id="256" r:id="rId9"/>
    <p:sldId id="258" r:id="rId10"/>
    <p:sldId id="261" r:id="rId11"/>
    <p:sldId id="259" r:id="rId12"/>
    <p:sldId id="260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68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AD"/>
    <a:srgbClr val="8B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5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57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6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3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89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94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09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10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85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01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060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74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56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55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8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5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8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0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10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4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86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34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95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76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40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319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96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56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3023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62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353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59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068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7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1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1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5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5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16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D7AF0A-7001-483C-8D57-FC6D8426702F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F232A5-37A3-4148-9021-65F451191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50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806" y="2082099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Front-end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Back-end</a:t>
            </a:r>
            <a:endParaRPr lang="en-IN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806" y="1207671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Development classify</a:t>
            </a:r>
            <a:endParaRPr lang="en-IN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7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446808"/>
            <a:ext cx="904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4800" b="1" dirty="0"/>
              <a:t>Client and </a:t>
            </a:r>
            <a:r>
              <a:rPr lang="en-IN" sz="4800" b="1" dirty="0" smtClean="0"/>
              <a:t>Server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5637" y="1622539"/>
            <a:ext cx="5486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Although any device connected to the Internet can be both a </a:t>
            </a:r>
            <a:r>
              <a:rPr lang="en-GB" sz="3600" b="1" dirty="0"/>
              <a:t>client</a:t>
            </a:r>
            <a:r>
              <a:rPr lang="en-GB" sz="3600" dirty="0"/>
              <a:t> and a </a:t>
            </a:r>
            <a:r>
              <a:rPr lang="en-GB" sz="3600" b="1" dirty="0"/>
              <a:t>server</a:t>
            </a:r>
            <a:r>
              <a:rPr lang="en-GB" sz="3600" dirty="0"/>
              <a:t> at the same time, most devices we use are considered </a:t>
            </a:r>
            <a:r>
              <a:rPr lang="en-GB" sz="3600" b="1" dirty="0"/>
              <a:t>clients</a:t>
            </a:r>
            <a:r>
              <a:rPr lang="en-GB" sz="3600" dirty="0"/>
              <a:t>, because we only </a:t>
            </a:r>
            <a:r>
              <a:rPr lang="en-GB" sz="3600" b="1" i="1" dirty="0"/>
              <a:t>retrieve</a:t>
            </a:r>
            <a:r>
              <a:rPr lang="en-GB" sz="3600" b="1" dirty="0"/>
              <a:t> data</a:t>
            </a:r>
            <a:r>
              <a:rPr lang="en-GB" sz="3600" dirty="0"/>
              <a:t>, and don’t </a:t>
            </a:r>
            <a:r>
              <a:rPr lang="en-GB" sz="3600" b="1" dirty="0"/>
              <a:t>deliver</a:t>
            </a:r>
            <a:r>
              <a:rPr lang="en-GB" sz="3600" dirty="0"/>
              <a:t> any.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2429958"/>
            <a:ext cx="6120246" cy="2388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446808"/>
            <a:ext cx="904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4400" b="1" dirty="0"/>
              <a:t>IP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7" y="1622539"/>
            <a:ext cx="5486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Like every house has a specific and </a:t>
            </a:r>
            <a:r>
              <a:rPr lang="en-GB" sz="3600" i="1" dirty="0"/>
              <a:t>unique</a:t>
            </a:r>
            <a:r>
              <a:rPr lang="en-GB" sz="3600" dirty="0"/>
              <a:t> postal address, </a:t>
            </a:r>
            <a:r>
              <a:rPr lang="en-GB" sz="3600" b="1" dirty="0"/>
              <a:t>each computer connected to the Internet is given an IP address</a:t>
            </a:r>
            <a:r>
              <a:rPr lang="en-GB" sz="3600" dirty="0"/>
              <a:t>, in order to be identified on the network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6" y="1787236"/>
            <a:ext cx="5636908" cy="327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446808"/>
            <a:ext cx="904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4400" b="1" dirty="0"/>
              <a:t>IP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4792" y="2002180"/>
            <a:ext cx="548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IP address usually looks like a combination of 4 numbers</a:t>
            </a:r>
            <a:r>
              <a:rPr lang="en-GB" sz="3600" dirty="0" smtClean="0"/>
              <a:t>:</a:t>
            </a:r>
          </a:p>
          <a:p>
            <a:pPr algn="ctr"/>
            <a:endParaRPr lang="en-GB" sz="3600" dirty="0"/>
          </a:p>
          <a:p>
            <a:pPr algn="ctr"/>
            <a:r>
              <a:rPr lang="en-GB" sz="3600" b="1" dirty="0" smtClean="0"/>
              <a:t>[ 91.198.174.192 ]</a:t>
            </a:r>
            <a:endParaRPr lang="en-IN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4794" b="-1539"/>
          <a:stretch/>
        </p:blipFill>
        <p:spPr>
          <a:xfrm>
            <a:off x="6878782" y="1993422"/>
            <a:ext cx="3314700" cy="3325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83" y="187036"/>
            <a:ext cx="9040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5400" b="1" dirty="0"/>
              <a:t>Domains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811" y="1929614"/>
            <a:ext cx="5486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Although </a:t>
            </a:r>
            <a:r>
              <a:rPr lang="en-GB" sz="3600" b="1" dirty="0"/>
              <a:t>IP addresses are useful</a:t>
            </a:r>
            <a:r>
              <a:rPr lang="en-GB" sz="3600" dirty="0"/>
              <a:t> for computers to tell each other apart thanks to their uniqueness, they are </a:t>
            </a:r>
            <a:r>
              <a:rPr lang="en-GB" sz="3600" b="1" dirty="0"/>
              <a:t>hard to read and remember for us humans</a:t>
            </a:r>
            <a:r>
              <a:rPr lang="en-GB" sz="3600" dirty="0"/>
              <a:t>.</a:t>
            </a:r>
            <a:endParaRPr lang="en-IN" sz="3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045034" y="1929614"/>
            <a:ext cx="3813465" cy="3318163"/>
            <a:chOff x="6307280" y="2088573"/>
            <a:chExt cx="3813465" cy="3318163"/>
          </a:xfrm>
        </p:grpSpPr>
        <p:sp>
          <p:nvSpPr>
            <p:cNvPr id="2" name="Rectangle 1"/>
            <p:cNvSpPr/>
            <p:nvPr/>
          </p:nvSpPr>
          <p:spPr>
            <a:xfrm>
              <a:off x="6307282" y="2088573"/>
              <a:ext cx="3813463" cy="83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Wikipedia.org</a:t>
              </a:r>
              <a:endParaRPr lang="en-IN" sz="4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07281" y="3332018"/>
              <a:ext cx="3813463" cy="83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Amazon.in</a:t>
              </a:r>
              <a:endParaRPr lang="en-IN" sz="4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7280" y="4575463"/>
              <a:ext cx="3813463" cy="83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Google.com</a:t>
              </a:r>
              <a:endParaRPr lang="en-IN" sz="40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300343"/>
            <a:ext cx="9040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5400" b="1" dirty="0"/>
              <a:t>Domains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684" y="1612890"/>
            <a:ext cx="5486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That is why </a:t>
            </a:r>
            <a:r>
              <a:rPr lang="en-GB" sz="3600" b="1" dirty="0"/>
              <a:t>domains</a:t>
            </a:r>
            <a:r>
              <a:rPr lang="en-GB" sz="3600" dirty="0"/>
              <a:t> were created in 1985. </a:t>
            </a:r>
            <a:endParaRPr lang="en-GB" sz="3600" dirty="0" smtClean="0"/>
          </a:p>
          <a:p>
            <a:endParaRPr lang="en-GB" sz="3600" b="1" dirty="0"/>
          </a:p>
          <a:p>
            <a:r>
              <a:rPr lang="en-GB" sz="3600" dirty="0"/>
              <a:t>They </a:t>
            </a:r>
            <a:r>
              <a:rPr lang="en-GB" sz="3600" i="1" dirty="0"/>
              <a:t>associate</a:t>
            </a:r>
            <a:r>
              <a:rPr lang="en-GB" sz="3600" dirty="0"/>
              <a:t> an IP address </a:t>
            </a:r>
            <a:r>
              <a:rPr lang="en-GB" sz="3600" dirty="0" smtClean="0"/>
              <a:t>like </a:t>
            </a:r>
            <a:r>
              <a:rPr lang="en-IN" sz="3600" b="1" dirty="0" smtClean="0"/>
              <a:t>91.198.174.192 </a:t>
            </a:r>
            <a:r>
              <a:rPr lang="en-GB" sz="3600" dirty="0" smtClean="0"/>
              <a:t>with </a:t>
            </a:r>
            <a:r>
              <a:rPr lang="en-GB" sz="3600" dirty="0"/>
              <a:t>a string of </a:t>
            </a:r>
            <a:r>
              <a:rPr lang="en-GB" sz="3600" b="1" dirty="0"/>
              <a:t>text</a:t>
            </a:r>
            <a:r>
              <a:rPr lang="en-GB" sz="3600" dirty="0"/>
              <a:t> </a:t>
            </a:r>
            <a:r>
              <a:rPr lang="en-GB" sz="3600" dirty="0" smtClean="0"/>
              <a:t>like </a:t>
            </a:r>
            <a:r>
              <a:rPr lang="en-IN" sz="3600" b="1" dirty="0"/>
              <a:t>wikipedia.org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6109" y="5583208"/>
            <a:ext cx="4525241" cy="94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https://google.com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276110" y="1378896"/>
            <a:ext cx="51019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you can go to </a:t>
            </a:r>
            <a:r>
              <a:rPr lang="en-GB" sz="3200" u="sng" dirty="0" smtClean="0">
                <a:solidFill>
                  <a:schemeClr val="accent1"/>
                </a:solidFill>
              </a:rPr>
              <a:t>https://142.251.46.174 </a:t>
            </a:r>
            <a:r>
              <a:rPr lang="en-GB" sz="3200" dirty="0"/>
              <a:t> </a:t>
            </a:r>
            <a:r>
              <a:rPr lang="en-GB" sz="3200" dirty="0" smtClean="0"/>
              <a:t>or</a:t>
            </a:r>
          </a:p>
          <a:p>
            <a:r>
              <a:rPr lang="en-GB" sz="3200" dirty="0"/>
              <a:t> </a:t>
            </a:r>
            <a:r>
              <a:rPr lang="en-GB" sz="3200" u="sng" dirty="0">
                <a:solidFill>
                  <a:schemeClr val="accent1"/>
                </a:solidFill>
              </a:rPr>
              <a:t>https</a:t>
            </a:r>
            <a:r>
              <a:rPr lang="en-GB" sz="3200" u="sng" dirty="0" smtClean="0">
                <a:solidFill>
                  <a:schemeClr val="accent1"/>
                </a:solidFill>
              </a:rPr>
              <a:t>://google.com</a:t>
            </a:r>
            <a:r>
              <a:rPr lang="en-GB" sz="3200" dirty="0"/>
              <a:t> and end up on the exact </a:t>
            </a:r>
            <a:r>
              <a:rPr lang="en-GB" sz="3200" dirty="0" smtClean="0"/>
              <a:t>same</a:t>
            </a:r>
          </a:p>
          <a:p>
            <a:r>
              <a:rPr lang="en-GB" sz="3200" dirty="0" smtClean="0"/>
              <a:t> </a:t>
            </a:r>
            <a:r>
              <a:rPr lang="en-GB" sz="3200" dirty="0"/>
              <a:t>website.</a:t>
            </a:r>
            <a:endParaRPr lang="en-IN" sz="3200" dirty="0"/>
          </a:p>
        </p:txBody>
      </p:sp>
      <p:sp>
        <p:nvSpPr>
          <p:cNvPr id="8" name="Rectangle 7"/>
          <p:cNvSpPr/>
          <p:nvPr/>
        </p:nvSpPr>
        <p:spPr>
          <a:xfrm>
            <a:off x="6276110" y="4265949"/>
            <a:ext cx="4525241" cy="94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https://</a:t>
            </a:r>
            <a:r>
              <a:rPr lang="en-IN" sz="3200" b="1" dirty="0"/>
              <a:t> </a:t>
            </a:r>
            <a:r>
              <a:rPr lang="en-IN" sz="2800" dirty="0" smtClean="0"/>
              <a:t>142.251.46.174</a:t>
            </a:r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300343"/>
            <a:ext cx="9040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5400" b="1" dirty="0"/>
              <a:t>Domains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2608" y="1945399"/>
            <a:ext cx="10297392" cy="4202645"/>
            <a:chOff x="363684" y="1612890"/>
            <a:chExt cx="10297392" cy="4202645"/>
          </a:xfrm>
        </p:grpSpPr>
        <p:sp>
          <p:nvSpPr>
            <p:cNvPr id="6" name="TextBox 5"/>
            <p:cNvSpPr txBox="1"/>
            <p:nvPr/>
          </p:nvSpPr>
          <p:spPr>
            <a:xfrm>
              <a:off x="363684" y="1612890"/>
              <a:ext cx="548639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 domain has </a:t>
              </a:r>
              <a:r>
                <a:rPr lang="en-GB" sz="3600" b="1" dirty="0"/>
                <a:t>3</a:t>
              </a:r>
              <a:r>
                <a:rPr lang="en-GB" sz="3600" dirty="0"/>
                <a:t> </a:t>
              </a:r>
              <a:r>
                <a:rPr lang="en-GB" sz="3600" dirty="0" smtClean="0"/>
                <a:t>parts</a:t>
              </a:r>
            </a:p>
            <a:p>
              <a:endParaRPr lang="en-GB" sz="3600" b="1" dirty="0"/>
            </a:p>
            <a:p>
              <a:r>
                <a:rPr lang="en-IN" sz="3600" dirty="0"/>
                <a:t>Top-Level </a:t>
              </a:r>
              <a:r>
                <a:rPr lang="en-IN" sz="3600" dirty="0" smtClean="0"/>
                <a:t>Domain</a:t>
              </a:r>
            </a:p>
            <a:p>
              <a:endParaRPr lang="en-IN" sz="3600" dirty="0" smtClean="0"/>
            </a:p>
            <a:p>
              <a:r>
                <a:rPr lang="en-IN" sz="3600" dirty="0"/>
                <a:t>Domain </a:t>
              </a:r>
              <a:r>
                <a:rPr lang="en-IN" sz="3600" dirty="0" smtClean="0"/>
                <a:t>name</a:t>
              </a:r>
            </a:p>
            <a:p>
              <a:endParaRPr lang="en-IN" sz="3600" dirty="0" smtClean="0"/>
            </a:p>
            <a:p>
              <a:r>
                <a:rPr lang="en-IN" sz="3600" dirty="0"/>
                <a:t>Subdomain </a:t>
              </a:r>
              <a:endParaRPr lang="en-IN" sz="36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450778" y="2703661"/>
              <a:ext cx="6057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( .com, .org, .net )  &amp; ( .in, .us, fr )</a:t>
              </a:r>
              <a:endParaRPr lang="en-IN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3178" y="4379207"/>
              <a:ext cx="6057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that can include letters, numbers, but no space or dot.</a:t>
              </a:r>
              <a:endParaRPr lang="en-IN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0049" y="4989977"/>
              <a:ext cx="6057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www</a:t>
              </a:r>
              <a:endParaRPr lang="en-IN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3178" y="3846819"/>
              <a:ext cx="6057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Wikipedia,marksheet</a:t>
              </a:r>
              <a:endParaRPr lang="en-IN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0778" y="3234732"/>
              <a:ext cx="6057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there are generic </a:t>
              </a:r>
              <a:r>
                <a:rPr lang="en-IN" sz="2000" dirty="0" smtClean="0"/>
                <a:t>ones &amp; </a:t>
              </a:r>
              <a:r>
                <a:rPr lang="en-IN" sz="2000" dirty="0"/>
                <a:t>country-specific ones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03178" y="5415425"/>
              <a:ext cx="6057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most websites </a:t>
              </a:r>
              <a:r>
                <a:rPr lang="en-IN" sz="2000" dirty="0" smtClean="0"/>
                <a:t>use </a:t>
              </a:r>
              <a:r>
                <a:rPr lang="en-IN" sz="2000" b="1" dirty="0" smtClean="0"/>
                <a:t>www </a:t>
              </a:r>
              <a:r>
                <a:rPr lang="en-IN" sz="2000" dirty="0"/>
                <a:t>as the default subdomain</a:t>
              </a:r>
              <a:endParaRPr lang="en-IN" sz="2000" b="1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90" y="228599"/>
            <a:ext cx="904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4400" b="1" dirty="0" smtClean="0"/>
              <a:t>Protocols</a:t>
            </a:r>
            <a:endParaRPr lang="en-IN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7528" y="2688725"/>
            <a:ext cx="10588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HTTP </a:t>
            </a:r>
            <a:r>
              <a:rPr lang="en-IN" sz="2400" dirty="0"/>
              <a:t>is designed for transferring a hypertext among two or more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HTML tags are used for creating links.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These links may be in any form like text or images. </a:t>
            </a:r>
          </a:p>
          <a:p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7528" y="5153517"/>
            <a:ext cx="10380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 smtClean="0"/>
              <a:t>Simple </a:t>
            </a:r>
            <a:r>
              <a:rPr lang="en-IN" sz="2400" dirty="0"/>
              <a:t>mail transport Protocol (SMTP</a:t>
            </a:r>
            <a:r>
              <a:rPr lang="en-IN" sz="2400" dirty="0" smtClean="0"/>
              <a:t>) - 1971</a:t>
            </a:r>
            <a:endParaRPr lang="en-IN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File Transfer Protocol (FTP</a:t>
            </a:r>
            <a:r>
              <a:rPr lang="en-IN" sz="2400" dirty="0" smtClean="0"/>
              <a:t>) - 1971</a:t>
            </a:r>
            <a:endParaRPr lang="en-IN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Hyper Text Transfer Protocol (HTTP</a:t>
            </a:r>
            <a:r>
              <a:rPr lang="en-IN" sz="2400" dirty="0" smtClean="0"/>
              <a:t>) -1989</a:t>
            </a:r>
            <a:endParaRPr lang="en-IN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Hyper Text Transfer Protocol Secure (HTTPS</a:t>
            </a:r>
            <a:r>
              <a:rPr lang="en-IN" sz="2400" dirty="0" smtClean="0"/>
              <a:t>) - 1994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97528" y="4568742"/>
            <a:ext cx="145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Types</a:t>
            </a:r>
            <a:endParaRPr lang="en-IN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8" y="1621543"/>
            <a:ext cx="9969049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/>
              <a:t>And like humans talk in different </a:t>
            </a:r>
            <a:r>
              <a:rPr lang="en-GB" sz="2800" b="1" i="1" dirty="0"/>
              <a:t>languages</a:t>
            </a:r>
            <a:r>
              <a:rPr lang="en-GB" sz="2800" b="1" dirty="0"/>
              <a:t>, computers on the Internet talk using </a:t>
            </a:r>
            <a:r>
              <a:rPr lang="en-GB" sz="2800" b="1" dirty="0" smtClean="0"/>
              <a:t>protocols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45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90" y="228599"/>
            <a:ext cx="904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4400" b="1" dirty="0" smtClean="0"/>
              <a:t>Protocols</a:t>
            </a:r>
            <a:endParaRPr lang="en-IN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7983" y="2187303"/>
            <a:ext cx="1160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HTTP is designed for transferring a hypertext among two or more systems. 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HTML </a:t>
            </a:r>
            <a:r>
              <a:rPr lang="en-IN" sz="2800" dirty="0"/>
              <a:t>tags are used for creating links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These </a:t>
            </a:r>
            <a:r>
              <a:rPr lang="en-IN" sz="2800" dirty="0"/>
              <a:t>links may be in any form like text or images. </a:t>
            </a:r>
            <a:endParaRPr lang="en-IN" sz="2800" dirty="0" smtClean="0"/>
          </a:p>
          <a:p>
            <a:endParaRPr lang="en-IN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90" y="228599"/>
            <a:ext cx="904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4400" b="1" dirty="0" smtClean="0"/>
              <a:t>URL</a:t>
            </a:r>
            <a:endParaRPr lang="en-IN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8373" y="1466460"/>
            <a:ext cx="11045537" cy="1138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/>
              <a:t>Now that we’ve seen how domains and protocols, we can build a </a:t>
            </a:r>
            <a:r>
              <a:rPr lang="en-GB" sz="3200" b="1" dirty="0"/>
              <a:t>URL</a:t>
            </a:r>
            <a:r>
              <a:rPr lang="en-GB" sz="3200" dirty="0"/>
              <a:t>: a </a:t>
            </a:r>
            <a:r>
              <a:rPr lang="en-GB" sz="3600" b="1" dirty="0">
                <a:solidFill>
                  <a:srgbClr val="FF0000"/>
                </a:solidFill>
              </a:rPr>
              <a:t>U</a:t>
            </a:r>
            <a:r>
              <a:rPr lang="en-GB" sz="3200" b="1" dirty="0"/>
              <a:t>niform </a:t>
            </a:r>
            <a:r>
              <a:rPr lang="en-GB" sz="3600" b="1" dirty="0">
                <a:solidFill>
                  <a:srgbClr val="FF0000"/>
                </a:solidFill>
              </a:rPr>
              <a:t>R</a:t>
            </a:r>
            <a:r>
              <a:rPr lang="en-GB" sz="3200" b="1" dirty="0"/>
              <a:t>esource </a:t>
            </a:r>
            <a:r>
              <a:rPr lang="en-GB" sz="3600" b="1" dirty="0">
                <a:solidFill>
                  <a:srgbClr val="FF0000"/>
                </a:solidFill>
              </a:rPr>
              <a:t>L</a:t>
            </a:r>
            <a:r>
              <a:rPr lang="en-GB" sz="3200" b="1" dirty="0"/>
              <a:t>ocator</a:t>
            </a:r>
            <a:r>
              <a:rPr lang="en-GB" sz="32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7011" y="3011940"/>
            <a:ext cx="8219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https://amazon.in/products</a:t>
            </a:r>
            <a:endParaRPr lang="en-IN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47011" y="4212428"/>
            <a:ext cx="1038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https://         -&gt; is the </a:t>
            </a:r>
            <a:r>
              <a:rPr lang="en-GB" sz="3600" b="1" dirty="0" smtClean="0"/>
              <a:t>protocol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</a:t>
            </a:r>
            <a:r>
              <a:rPr lang="en-GB" sz="3600" dirty="0" smtClean="0"/>
              <a:t>mazon.in    -&gt; is the </a:t>
            </a:r>
            <a:r>
              <a:rPr lang="en-GB" sz="3600" b="1" dirty="0" smtClean="0"/>
              <a:t>domain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/products     -&gt; is the </a:t>
            </a:r>
            <a:r>
              <a:rPr lang="en-GB" sz="3600" b="1" dirty="0" smtClean="0"/>
              <a:t>path</a:t>
            </a:r>
            <a:endParaRPr lang="en-IN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8310" y="2795153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6146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5619" y="2153093"/>
            <a:ext cx="9790307" cy="3615267"/>
          </a:xfrm>
        </p:spPr>
        <p:txBody>
          <a:bodyPr>
            <a:noAutofit/>
          </a:bodyPr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Client side in which may able to interact with an application with design controls and several front-end technologies.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--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HTML</a:t>
            </a:r>
          </a:p>
          <a:p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--CSS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--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JS(React, node, angular types 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         Both Client and server side scripting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validation</a:t>
            </a:r>
            <a:endParaRPr lang="en-US" sz="24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2772" y="696189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rgbClr val="0087AD"/>
                </a:solidFill>
              </a:rPr>
              <a:t>Front-end</a:t>
            </a:r>
            <a:endParaRPr lang="en-IN" dirty="0">
              <a:solidFill>
                <a:srgbClr val="0087A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430480" y="72389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Front-end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76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5" y="1813825"/>
            <a:ext cx="10993384" cy="4810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473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4" y="1789219"/>
            <a:ext cx="10677815" cy="47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768672"/>
            <a:ext cx="10588977" cy="50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768672"/>
            <a:ext cx="10588977" cy="51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768672"/>
            <a:ext cx="10588977" cy="50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768672"/>
            <a:ext cx="10588977" cy="50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2772" y="696189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rgbClr val="0087AD"/>
                </a:solidFill>
              </a:rPr>
              <a:t>Back-end Technologies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430480" y="72389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Back-end </a:t>
            </a:r>
            <a:r>
              <a:rPr lang="en-US" b="1" dirty="0" smtClean="0"/>
              <a:t>Technologies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5619" y="2153093"/>
            <a:ext cx="9790307" cy="3615267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server side of a website. 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It </a:t>
            </a:r>
            <a:r>
              <a:rPr lang="en-IN" sz="2400" dirty="0">
                <a:solidFill>
                  <a:schemeClr val="tx1"/>
                </a:solidFill>
              </a:rPr>
              <a:t>is the part of the website that users cannot see and interact.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 Portion of software that does not come in direct contact with the users.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 It is used to store and arrange data.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Example technologies -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JAVA, PERL ,RUBY ON RAILS, PYTHON, DJANGO, MONGO, SQL, PHP, DBMS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0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pic>
        <p:nvPicPr>
          <p:cNvPr id="8" name="Content Placeholder 6" descr="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8744" y="696189"/>
            <a:ext cx="8693730" cy="5795820"/>
          </a:xfrm>
        </p:spPr>
      </p:pic>
    </p:spTree>
    <p:extLst>
      <p:ext uri="{BB962C8B-B14F-4D97-AF65-F5344CB8AC3E}">
        <p14:creationId xmlns:p14="http://schemas.microsoft.com/office/powerpoint/2010/main" val="27505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6910" y="2358734"/>
            <a:ext cx="9040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Does Internet actually work</a:t>
            </a:r>
            <a:endParaRPr lang="en-IN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446808"/>
            <a:ext cx="904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How Does Internet actually work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2228" y="2052463"/>
            <a:ext cx="6005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Imagine how</a:t>
            </a:r>
            <a:r>
              <a:rPr lang="en-GB" sz="2800" dirty="0"/>
              <a:t> </a:t>
            </a:r>
            <a:r>
              <a:rPr lang="en-GB" sz="2800" b="1" dirty="0"/>
              <a:t>roads</a:t>
            </a:r>
            <a:r>
              <a:rPr lang="en-GB" sz="2800" dirty="0"/>
              <a:t> are </a:t>
            </a:r>
            <a:r>
              <a:rPr lang="en-GB" sz="2800" i="1" dirty="0"/>
              <a:t>interconnected</a:t>
            </a:r>
            <a:r>
              <a:rPr lang="en-GB" sz="2800" dirty="0"/>
              <a:t> </a:t>
            </a:r>
          </a:p>
          <a:p>
            <a:r>
              <a:rPr lang="en-GB" sz="2800" dirty="0" smtClean="0"/>
              <a:t>throughout </a:t>
            </a:r>
            <a:r>
              <a:rPr lang="en-GB" sz="2800" dirty="0"/>
              <a:t>the world: small </a:t>
            </a:r>
            <a:r>
              <a:rPr lang="en-GB" sz="2800" b="1" dirty="0"/>
              <a:t>streets</a:t>
            </a:r>
            <a:r>
              <a:rPr lang="en-GB" sz="2800" dirty="0"/>
              <a:t> connect to </a:t>
            </a:r>
            <a:r>
              <a:rPr lang="en-GB" sz="2800" b="1" dirty="0"/>
              <a:t>city</a:t>
            </a:r>
            <a:r>
              <a:rPr lang="en-GB" sz="2800" dirty="0"/>
              <a:t> lanes that turn into </a:t>
            </a:r>
            <a:r>
              <a:rPr lang="en-GB" sz="2800" b="1" dirty="0"/>
              <a:t>regional</a:t>
            </a:r>
            <a:r>
              <a:rPr lang="en-GB" sz="2800" dirty="0"/>
              <a:t> roads who then merge with </a:t>
            </a:r>
            <a:r>
              <a:rPr lang="en-GB" sz="2800" b="1" dirty="0"/>
              <a:t>national</a:t>
            </a:r>
            <a:r>
              <a:rPr lang="en-GB" sz="2800" dirty="0"/>
              <a:t> and </a:t>
            </a:r>
            <a:r>
              <a:rPr lang="en-GB" sz="2800" b="1" dirty="0"/>
              <a:t>international</a:t>
            </a:r>
            <a:r>
              <a:rPr lang="en-GB" sz="2800" dirty="0"/>
              <a:t> highways. You can drive from </a:t>
            </a:r>
            <a:r>
              <a:rPr lang="en-GB" sz="2800" b="1" dirty="0"/>
              <a:t>your house</a:t>
            </a:r>
            <a:r>
              <a:rPr lang="en-GB" sz="2800" dirty="0"/>
              <a:t> to any other house in the </a:t>
            </a:r>
            <a:r>
              <a:rPr lang="en-GB" sz="2800" b="1" dirty="0" smtClean="0"/>
              <a:t>world</a:t>
            </a:r>
            <a:r>
              <a:rPr lang="en-GB" sz="2800" dirty="0" smtClean="0"/>
              <a:t>. </a:t>
            </a:r>
            <a:r>
              <a:rPr lang="en-GB" sz="2800" dirty="0"/>
              <a:t>There is no </a:t>
            </a:r>
            <a:r>
              <a:rPr lang="en-GB" sz="2800" b="1" dirty="0"/>
              <a:t>actual</a:t>
            </a:r>
            <a:r>
              <a:rPr lang="en-GB" sz="2800" dirty="0"/>
              <a:t> </a:t>
            </a:r>
            <a:r>
              <a:rPr lang="en-GB" sz="2800" b="1" dirty="0"/>
              <a:t>center</a:t>
            </a:r>
            <a:r>
              <a:rPr lang="en-GB" sz="2800" dirty="0"/>
              <a:t> in this road network either.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73" y="2540592"/>
            <a:ext cx="5340927" cy="25160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446808"/>
            <a:ext cx="904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How Does Internet actually work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5242" y="1941507"/>
            <a:ext cx="5642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Internet is similar. But instead of </a:t>
            </a:r>
            <a:r>
              <a:rPr lang="en-GB" sz="3600" b="1" dirty="0"/>
              <a:t>roads</a:t>
            </a:r>
            <a:r>
              <a:rPr lang="en-GB" sz="3600" dirty="0"/>
              <a:t>, it’s </a:t>
            </a:r>
            <a:r>
              <a:rPr lang="en-GB" sz="3600" b="1" dirty="0"/>
              <a:t>cables</a:t>
            </a:r>
            <a:r>
              <a:rPr lang="en-GB" sz="3600" dirty="0"/>
              <a:t>. And instead of </a:t>
            </a:r>
            <a:r>
              <a:rPr lang="en-GB" sz="3600" b="1" dirty="0"/>
              <a:t>houses</a:t>
            </a:r>
            <a:r>
              <a:rPr lang="en-GB" sz="3600" dirty="0"/>
              <a:t>, it’s </a:t>
            </a:r>
            <a:r>
              <a:rPr lang="en-GB" sz="3600" b="1" dirty="0"/>
              <a:t>computers</a:t>
            </a:r>
            <a:r>
              <a:rPr lang="en-GB" sz="3600" dirty="0"/>
              <a:t>. And instead of </a:t>
            </a:r>
            <a:r>
              <a:rPr lang="en-GB" sz="3600" b="1" dirty="0"/>
              <a:t>cars</a:t>
            </a:r>
            <a:r>
              <a:rPr lang="en-GB" sz="3600" dirty="0"/>
              <a:t> traveling on this </a:t>
            </a:r>
            <a:r>
              <a:rPr lang="en-GB" sz="3600" b="1" dirty="0"/>
              <a:t>network</a:t>
            </a:r>
            <a:r>
              <a:rPr lang="en-GB" sz="3600" dirty="0"/>
              <a:t>, it’s </a:t>
            </a:r>
            <a:r>
              <a:rPr lang="en-GB" sz="3600" b="1" dirty="0"/>
              <a:t>information</a:t>
            </a:r>
            <a:r>
              <a:rPr lang="en-GB" sz="3600" dirty="0"/>
              <a:t>.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96" y="4603171"/>
            <a:ext cx="2640149" cy="1859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90" y="1859517"/>
            <a:ext cx="3480954" cy="1958037"/>
          </a:xfrm>
          <a:prstGeom prst="rect">
            <a:avLst/>
          </a:prstGeom>
        </p:spPr>
      </p:pic>
      <p:pic>
        <p:nvPicPr>
          <p:cNvPr id="1026" name="Picture 2" descr="How Underwater Cables Power The Internet Across The Atlantic - Worldcrun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757" y="4169367"/>
            <a:ext cx="3169226" cy="237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446808"/>
            <a:ext cx="904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How Does Internet actually work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44485" y="1717791"/>
            <a:ext cx="682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It’s all connected under the </a:t>
            </a:r>
            <a:r>
              <a:rPr lang="en-GB" sz="3600" b="1" dirty="0" smtClean="0"/>
              <a:t>Ocean</a:t>
            </a:r>
            <a:endParaRPr lang="en-IN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48" y="2544464"/>
            <a:ext cx="8125692" cy="4053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1727" y="1585581"/>
            <a:ext cx="5548745" cy="193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37856" y="446808"/>
            <a:ext cx="904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4800" b="1" dirty="0"/>
              <a:t>Client and </a:t>
            </a:r>
            <a:r>
              <a:rPr lang="en-IN" sz="4800" b="1" dirty="0" smtClean="0"/>
              <a:t>Server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5637" y="1622539"/>
            <a:ext cx="5486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Usually, a connection on the Internet takes place between </a:t>
            </a:r>
            <a:r>
              <a:rPr lang="en-GB" sz="3600" b="1" dirty="0"/>
              <a:t>2</a:t>
            </a:r>
            <a:r>
              <a:rPr lang="en-GB" sz="3600" dirty="0"/>
              <a:t> computers only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422576"/>
            <a:ext cx="5553177" cy="2038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8977" y="1522997"/>
            <a:ext cx="5486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3200" b="1" dirty="0" smtClean="0"/>
              <a:t>=&gt;</a:t>
            </a:r>
            <a:r>
              <a:rPr lang="en-GB" sz="3200" dirty="0" smtClean="0"/>
              <a:t> one </a:t>
            </a:r>
            <a:r>
              <a:rPr lang="en-GB" sz="3200" dirty="0"/>
              <a:t>that </a:t>
            </a:r>
            <a:r>
              <a:rPr lang="en-GB" sz="3200" b="1" dirty="0"/>
              <a:t>has</a:t>
            </a:r>
            <a:r>
              <a:rPr lang="en-GB" sz="3200" dirty="0"/>
              <a:t> the information (the </a:t>
            </a:r>
            <a:r>
              <a:rPr lang="en-GB" sz="3200" i="1" dirty="0"/>
              <a:t>server</a:t>
            </a:r>
            <a:r>
              <a:rPr lang="en-GB" sz="3200" dirty="0" smtClean="0"/>
              <a:t>)</a:t>
            </a:r>
          </a:p>
          <a:p>
            <a:pPr fontAlgn="base"/>
            <a:endParaRPr lang="en-GB" sz="3200" dirty="0"/>
          </a:p>
          <a:p>
            <a:pPr fontAlgn="base"/>
            <a:r>
              <a:rPr lang="en-GB" sz="3200" b="1" dirty="0" smtClean="0"/>
              <a:t>=&gt;</a:t>
            </a:r>
            <a:r>
              <a:rPr lang="en-GB" sz="3200" dirty="0" smtClean="0"/>
              <a:t> one </a:t>
            </a:r>
            <a:r>
              <a:rPr lang="en-GB" sz="3200" dirty="0"/>
              <a:t>that </a:t>
            </a:r>
            <a:r>
              <a:rPr lang="en-GB" sz="3200" b="1" dirty="0"/>
              <a:t>wants</a:t>
            </a:r>
            <a:r>
              <a:rPr lang="en-GB" sz="3200" dirty="0"/>
              <a:t> it (the </a:t>
            </a:r>
            <a:r>
              <a:rPr lang="en-GB" sz="3200" i="1" dirty="0"/>
              <a:t>client</a:t>
            </a:r>
            <a:r>
              <a:rPr lang="en-GB" sz="3200" dirty="0" smtClean="0"/>
              <a:t>).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4422576"/>
            <a:ext cx="5413663" cy="20383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/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450</TotalTime>
  <Words>503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Wingdings</vt:lpstr>
      <vt:lpstr>Wingdings 3</vt:lpstr>
      <vt:lpstr>Office Theme</vt:lpstr>
      <vt:lpstr>1_Slice</vt:lpstr>
      <vt:lpstr>Slice</vt:lpstr>
      <vt:lpstr>Development classify</vt:lpstr>
      <vt:lpstr>Front-end</vt:lpstr>
      <vt:lpstr>Back-end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38</cp:revision>
  <dcterms:created xsi:type="dcterms:W3CDTF">2023-08-16T05:35:17Z</dcterms:created>
  <dcterms:modified xsi:type="dcterms:W3CDTF">2023-08-19T14:13:52Z</dcterms:modified>
</cp:coreProperties>
</file>