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0" r:id="rId2"/>
  </p:sldMasterIdLst>
  <p:sldIdLst>
    <p:sldId id="280" r:id="rId3"/>
    <p:sldId id="256" r:id="rId4"/>
    <p:sldId id="257" r:id="rId5"/>
    <p:sldId id="258" r:id="rId6"/>
    <p:sldId id="262" r:id="rId7"/>
    <p:sldId id="265" r:id="rId8"/>
    <p:sldId id="264" r:id="rId9"/>
    <p:sldId id="266" r:id="rId10"/>
    <p:sldId id="267" r:id="rId11"/>
    <p:sldId id="268" r:id="rId12"/>
    <p:sldId id="282" r:id="rId13"/>
    <p:sldId id="283" r:id="rId14"/>
    <p:sldId id="284" r:id="rId15"/>
    <p:sldId id="279" r:id="rId16"/>
    <p:sldId id="269" r:id="rId17"/>
    <p:sldId id="270" r:id="rId18"/>
    <p:sldId id="271" r:id="rId19"/>
    <p:sldId id="272" r:id="rId20"/>
    <p:sldId id="281" r:id="rId21"/>
    <p:sldId id="273" r:id="rId22"/>
    <p:sldId id="274" r:id="rId23"/>
    <p:sldId id="277" r:id="rId24"/>
    <p:sldId id="278" r:id="rId25"/>
    <p:sldId id="275" r:id="rId26"/>
    <p:sldId id="27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D8A56E0-5A4B-4F3A-873C-C3B4D1A19F3A}"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3D66E4-6F05-4B3E-A7EE-D46A7FE7B656}" type="slidenum">
              <a:rPr lang="en-IN" smtClean="0"/>
              <a:t>‹#›</a:t>
            </a:fld>
            <a:endParaRPr lang="en-IN"/>
          </a:p>
        </p:txBody>
      </p:sp>
    </p:spTree>
    <p:extLst>
      <p:ext uri="{BB962C8B-B14F-4D97-AF65-F5344CB8AC3E}">
        <p14:creationId xmlns:p14="http://schemas.microsoft.com/office/powerpoint/2010/main" val="2790867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D8A56E0-5A4B-4F3A-873C-C3B4D1A19F3A}"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3D66E4-6F05-4B3E-A7EE-D46A7FE7B656}" type="slidenum">
              <a:rPr lang="en-IN" smtClean="0"/>
              <a:t>‹#›</a:t>
            </a:fld>
            <a:endParaRPr lang="en-IN"/>
          </a:p>
        </p:txBody>
      </p:sp>
    </p:spTree>
    <p:extLst>
      <p:ext uri="{BB962C8B-B14F-4D97-AF65-F5344CB8AC3E}">
        <p14:creationId xmlns:p14="http://schemas.microsoft.com/office/powerpoint/2010/main" val="3170147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D8A56E0-5A4B-4F3A-873C-C3B4D1A19F3A}"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3D66E4-6F05-4B3E-A7EE-D46A7FE7B656}" type="slidenum">
              <a:rPr lang="en-IN" smtClean="0"/>
              <a:t>‹#›</a:t>
            </a:fld>
            <a:endParaRPr lang="en-IN"/>
          </a:p>
        </p:txBody>
      </p:sp>
    </p:spTree>
    <p:extLst>
      <p:ext uri="{BB962C8B-B14F-4D97-AF65-F5344CB8AC3E}">
        <p14:creationId xmlns:p14="http://schemas.microsoft.com/office/powerpoint/2010/main" val="3540947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D8A56E0-5A4B-4F3A-873C-C3B4D1A19F3A}"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3D66E4-6F05-4B3E-A7EE-D46A7FE7B656}"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2682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8A56E0-5A4B-4F3A-873C-C3B4D1A19F3A}"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3D66E4-6F05-4B3E-A7EE-D46A7FE7B656}" type="slidenum">
              <a:rPr lang="en-IN" smtClean="0"/>
              <a:t>‹#›</a:t>
            </a:fld>
            <a:endParaRPr lang="en-IN"/>
          </a:p>
        </p:txBody>
      </p:sp>
    </p:spTree>
    <p:extLst>
      <p:ext uri="{BB962C8B-B14F-4D97-AF65-F5344CB8AC3E}">
        <p14:creationId xmlns:p14="http://schemas.microsoft.com/office/powerpoint/2010/main" val="35915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8A56E0-5A4B-4F3A-873C-C3B4D1A19F3A}"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3D66E4-6F05-4B3E-A7EE-D46A7FE7B656}" type="slidenum">
              <a:rPr lang="en-IN" smtClean="0"/>
              <a:t>‹#›</a:t>
            </a:fld>
            <a:endParaRPr lang="en-IN"/>
          </a:p>
        </p:txBody>
      </p:sp>
    </p:spTree>
    <p:extLst>
      <p:ext uri="{BB962C8B-B14F-4D97-AF65-F5344CB8AC3E}">
        <p14:creationId xmlns:p14="http://schemas.microsoft.com/office/powerpoint/2010/main" val="5805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8A56E0-5A4B-4F3A-873C-C3B4D1A19F3A}" type="datetimeFigureOut">
              <a:rPr lang="en-IN" smtClean="0"/>
              <a:t>19-08-2023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3D66E4-6F05-4B3E-A7EE-D46A7FE7B656}" type="slidenum">
              <a:rPr lang="en-IN" smtClean="0"/>
              <a:t>‹#›</a:t>
            </a:fld>
            <a:endParaRPr lang="en-IN"/>
          </a:p>
        </p:txBody>
      </p:sp>
    </p:spTree>
    <p:extLst>
      <p:ext uri="{BB962C8B-B14F-4D97-AF65-F5344CB8AC3E}">
        <p14:creationId xmlns:p14="http://schemas.microsoft.com/office/powerpoint/2010/main" val="954711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D8A56E0-5A4B-4F3A-873C-C3B4D1A19F3A}" type="datetimeFigureOut">
              <a:rPr lang="en-IN" smtClean="0"/>
              <a:t>19-08-2023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3D66E4-6F05-4B3E-A7EE-D46A7FE7B656}" type="slidenum">
              <a:rPr lang="en-IN" smtClean="0"/>
              <a:t>‹#›</a:t>
            </a:fld>
            <a:endParaRPr lang="en-IN"/>
          </a:p>
        </p:txBody>
      </p:sp>
    </p:spTree>
    <p:extLst>
      <p:ext uri="{BB962C8B-B14F-4D97-AF65-F5344CB8AC3E}">
        <p14:creationId xmlns:p14="http://schemas.microsoft.com/office/powerpoint/2010/main" val="28104180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8A56E0-5A4B-4F3A-873C-C3B4D1A19F3A}" type="datetimeFigureOut">
              <a:rPr lang="en-IN" smtClean="0"/>
              <a:t>19-08-2023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3D66E4-6F05-4B3E-A7EE-D46A7FE7B656}" type="slidenum">
              <a:rPr lang="en-IN" smtClean="0"/>
              <a:t>‹#›</a:t>
            </a:fld>
            <a:endParaRPr lang="en-IN"/>
          </a:p>
        </p:txBody>
      </p:sp>
    </p:spTree>
    <p:extLst>
      <p:ext uri="{BB962C8B-B14F-4D97-AF65-F5344CB8AC3E}">
        <p14:creationId xmlns:p14="http://schemas.microsoft.com/office/powerpoint/2010/main" val="14675441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8A56E0-5A4B-4F3A-873C-C3B4D1A19F3A}" type="datetimeFigureOut">
              <a:rPr lang="en-IN" smtClean="0"/>
              <a:t>19-08-2023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3D66E4-6F05-4B3E-A7EE-D46A7FE7B656}" type="slidenum">
              <a:rPr lang="en-IN" smtClean="0"/>
              <a:t>‹#›</a:t>
            </a:fld>
            <a:endParaRPr lang="en-IN"/>
          </a:p>
        </p:txBody>
      </p:sp>
    </p:spTree>
    <p:extLst>
      <p:ext uri="{BB962C8B-B14F-4D97-AF65-F5344CB8AC3E}">
        <p14:creationId xmlns:p14="http://schemas.microsoft.com/office/powerpoint/2010/main" val="3682789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8A56E0-5A4B-4F3A-873C-C3B4D1A19F3A}" type="datetimeFigureOut">
              <a:rPr lang="en-IN" smtClean="0"/>
              <a:t>19-08-2023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3D66E4-6F05-4B3E-A7EE-D46A7FE7B656}" type="slidenum">
              <a:rPr lang="en-IN" smtClean="0"/>
              <a:t>‹#›</a:t>
            </a:fld>
            <a:endParaRPr lang="en-IN"/>
          </a:p>
        </p:txBody>
      </p:sp>
    </p:spTree>
    <p:extLst>
      <p:ext uri="{BB962C8B-B14F-4D97-AF65-F5344CB8AC3E}">
        <p14:creationId xmlns:p14="http://schemas.microsoft.com/office/powerpoint/2010/main" val="1612838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D8A56E0-5A4B-4F3A-873C-C3B4D1A19F3A}"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3D66E4-6F05-4B3E-A7EE-D46A7FE7B656}" type="slidenum">
              <a:rPr lang="en-IN" smtClean="0"/>
              <a:t>‹#›</a:t>
            </a:fld>
            <a:endParaRPr lang="en-IN"/>
          </a:p>
        </p:txBody>
      </p:sp>
    </p:spTree>
    <p:extLst>
      <p:ext uri="{BB962C8B-B14F-4D97-AF65-F5344CB8AC3E}">
        <p14:creationId xmlns:p14="http://schemas.microsoft.com/office/powerpoint/2010/main" val="42381168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8A56E0-5A4B-4F3A-873C-C3B4D1A19F3A}" type="datetimeFigureOut">
              <a:rPr lang="en-IN" smtClean="0"/>
              <a:t>19-08-2023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3D66E4-6F05-4B3E-A7EE-D46A7FE7B656}" type="slidenum">
              <a:rPr lang="en-IN" smtClean="0"/>
              <a:t>‹#›</a:t>
            </a:fld>
            <a:endParaRPr lang="en-IN"/>
          </a:p>
        </p:txBody>
      </p:sp>
    </p:spTree>
    <p:extLst>
      <p:ext uri="{BB962C8B-B14F-4D97-AF65-F5344CB8AC3E}">
        <p14:creationId xmlns:p14="http://schemas.microsoft.com/office/powerpoint/2010/main" val="3945765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FD8A56E0-5A4B-4F3A-873C-C3B4D1A19F3A}" type="datetimeFigureOut">
              <a:rPr lang="en-IN" smtClean="0"/>
              <a:t>19-08-2023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3D66E4-6F05-4B3E-A7EE-D46A7FE7B656}" type="slidenum">
              <a:rPr lang="en-IN" smtClean="0"/>
              <a:t>‹#›</a:t>
            </a:fld>
            <a:endParaRPr lang="en-IN"/>
          </a:p>
        </p:txBody>
      </p:sp>
    </p:spTree>
    <p:extLst>
      <p:ext uri="{BB962C8B-B14F-4D97-AF65-F5344CB8AC3E}">
        <p14:creationId xmlns:p14="http://schemas.microsoft.com/office/powerpoint/2010/main" val="34017845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8A56E0-5A4B-4F3A-873C-C3B4D1A19F3A}"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3D66E4-6F05-4B3E-A7EE-D46A7FE7B656}" type="slidenum">
              <a:rPr lang="en-IN" smtClean="0"/>
              <a:t>‹#›</a:t>
            </a:fld>
            <a:endParaRPr lang="en-IN"/>
          </a:p>
        </p:txBody>
      </p:sp>
    </p:spTree>
    <p:extLst>
      <p:ext uri="{BB962C8B-B14F-4D97-AF65-F5344CB8AC3E}">
        <p14:creationId xmlns:p14="http://schemas.microsoft.com/office/powerpoint/2010/main" val="12322437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8A56E0-5A4B-4F3A-873C-C3B4D1A19F3A}"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3D66E4-6F05-4B3E-A7EE-D46A7FE7B656}"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642798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8A56E0-5A4B-4F3A-873C-C3B4D1A19F3A}"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3D66E4-6F05-4B3E-A7EE-D46A7FE7B656}" type="slidenum">
              <a:rPr lang="en-IN" smtClean="0"/>
              <a:t>‹#›</a:t>
            </a:fld>
            <a:endParaRPr lang="en-IN"/>
          </a:p>
        </p:txBody>
      </p:sp>
    </p:spTree>
    <p:extLst>
      <p:ext uri="{BB962C8B-B14F-4D97-AF65-F5344CB8AC3E}">
        <p14:creationId xmlns:p14="http://schemas.microsoft.com/office/powerpoint/2010/main" val="39742206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8A56E0-5A4B-4F3A-873C-C3B4D1A19F3A}"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3D66E4-6F05-4B3E-A7EE-D46A7FE7B656}"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874520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8A56E0-5A4B-4F3A-873C-C3B4D1A19F3A}"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3D66E4-6F05-4B3E-A7EE-D46A7FE7B656}" type="slidenum">
              <a:rPr lang="en-IN" smtClean="0"/>
              <a:t>‹#›</a:t>
            </a:fld>
            <a:endParaRPr lang="en-IN"/>
          </a:p>
        </p:txBody>
      </p:sp>
    </p:spTree>
    <p:extLst>
      <p:ext uri="{BB962C8B-B14F-4D97-AF65-F5344CB8AC3E}">
        <p14:creationId xmlns:p14="http://schemas.microsoft.com/office/powerpoint/2010/main" val="11454807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8A56E0-5A4B-4F3A-873C-C3B4D1A19F3A}"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3D66E4-6F05-4B3E-A7EE-D46A7FE7B656}" type="slidenum">
              <a:rPr lang="en-IN" smtClean="0"/>
              <a:t>‹#›</a:t>
            </a:fld>
            <a:endParaRPr lang="en-IN"/>
          </a:p>
        </p:txBody>
      </p:sp>
    </p:spTree>
    <p:extLst>
      <p:ext uri="{BB962C8B-B14F-4D97-AF65-F5344CB8AC3E}">
        <p14:creationId xmlns:p14="http://schemas.microsoft.com/office/powerpoint/2010/main" val="37719203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8A56E0-5A4B-4F3A-873C-C3B4D1A19F3A}"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3D66E4-6F05-4B3E-A7EE-D46A7FE7B656}" type="slidenum">
              <a:rPr lang="en-IN" smtClean="0"/>
              <a:t>‹#›</a:t>
            </a:fld>
            <a:endParaRPr lang="en-IN"/>
          </a:p>
        </p:txBody>
      </p:sp>
    </p:spTree>
    <p:extLst>
      <p:ext uri="{BB962C8B-B14F-4D97-AF65-F5344CB8AC3E}">
        <p14:creationId xmlns:p14="http://schemas.microsoft.com/office/powerpoint/2010/main" val="1630520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8A56E0-5A4B-4F3A-873C-C3B4D1A19F3A}"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3D66E4-6F05-4B3E-A7EE-D46A7FE7B656}" type="slidenum">
              <a:rPr lang="en-IN" smtClean="0"/>
              <a:t>‹#›</a:t>
            </a:fld>
            <a:endParaRPr lang="en-IN"/>
          </a:p>
        </p:txBody>
      </p:sp>
    </p:spTree>
    <p:extLst>
      <p:ext uri="{BB962C8B-B14F-4D97-AF65-F5344CB8AC3E}">
        <p14:creationId xmlns:p14="http://schemas.microsoft.com/office/powerpoint/2010/main" val="3445060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D8A56E0-5A4B-4F3A-873C-C3B4D1A19F3A}" type="datetimeFigureOut">
              <a:rPr lang="en-IN" smtClean="0"/>
              <a:t>19-08-2023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3D66E4-6F05-4B3E-A7EE-D46A7FE7B656}" type="slidenum">
              <a:rPr lang="en-IN" smtClean="0"/>
              <a:t>‹#›</a:t>
            </a:fld>
            <a:endParaRPr lang="en-IN"/>
          </a:p>
        </p:txBody>
      </p:sp>
    </p:spTree>
    <p:extLst>
      <p:ext uri="{BB962C8B-B14F-4D97-AF65-F5344CB8AC3E}">
        <p14:creationId xmlns:p14="http://schemas.microsoft.com/office/powerpoint/2010/main" val="1161729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D8A56E0-5A4B-4F3A-873C-C3B4D1A19F3A}" type="datetimeFigureOut">
              <a:rPr lang="en-IN" smtClean="0"/>
              <a:t>19-08-2023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3D66E4-6F05-4B3E-A7EE-D46A7FE7B656}" type="slidenum">
              <a:rPr lang="en-IN" smtClean="0"/>
              <a:t>‹#›</a:t>
            </a:fld>
            <a:endParaRPr lang="en-IN"/>
          </a:p>
        </p:txBody>
      </p:sp>
    </p:spTree>
    <p:extLst>
      <p:ext uri="{BB962C8B-B14F-4D97-AF65-F5344CB8AC3E}">
        <p14:creationId xmlns:p14="http://schemas.microsoft.com/office/powerpoint/2010/main" val="3108004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D8A56E0-5A4B-4F3A-873C-C3B4D1A19F3A}" type="datetimeFigureOut">
              <a:rPr lang="en-IN" smtClean="0"/>
              <a:t>19-08-2023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3D66E4-6F05-4B3E-A7EE-D46A7FE7B656}" type="slidenum">
              <a:rPr lang="en-IN" smtClean="0"/>
              <a:t>‹#›</a:t>
            </a:fld>
            <a:endParaRPr lang="en-IN"/>
          </a:p>
        </p:txBody>
      </p:sp>
    </p:spTree>
    <p:extLst>
      <p:ext uri="{BB962C8B-B14F-4D97-AF65-F5344CB8AC3E}">
        <p14:creationId xmlns:p14="http://schemas.microsoft.com/office/powerpoint/2010/main" val="4165323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8A56E0-5A4B-4F3A-873C-C3B4D1A19F3A}" type="datetimeFigureOut">
              <a:rPr lang="en-IN" smtClean="0"/>
              <a:t>19-08-2023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3D66E4-6F05-4B3E-A7EE-D46A7FE7B656}" type="slidenum">
              <a:rPr lang="en-IN" smtClean="0"/>
              <a:t>‹#›</a:t>
            </a:fld>
            <a:endParaRPr lang="en-IN"/>
          </a:p>
        </p:txBody>
      </p:sp>
    </p:spTree>
    <p:extLst>
      <p:ext uri="{BB962C8B-B14F-4D97-AF65-F5344CB8AC3E}">
        <p14:creationId xmlns:p14="http://schemas.microsoft.com/office/powerpoint/2010/main" val="2246814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8A56E0-5A4B-4F3A-873C-C3B4D1A19F3A}" type="datetimeFigureOut">
              <a:rPr lang="en-IN" smtClean="0"/>
              <a:t>19-08-2023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3D66E4-6F05-4B3E-A7EE-D46A7FE7B656}" type="slidenum">
              <a:rPr lang="en-IN" smtClean="0"/>
              <a:t>‹#›</a:t>
            </a:fld>
            <a:endParaRPr lang="en-IN"/>
          </a:p>
        </p:txBody>
      </p:sp>
    </p:spTree>
    <p:extLst>
      <p:ext uri="{BB962C8B-B14F-4D97-AF65-F5344CB8AC3E}">
        <p14:creationId xmlns:p14="http://schemas.microsoft.com/office/powerpoint/2010/main" val="1749059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8A56E0-5A4B-4F3A-873C-C3B4D1A19F3A}" type="datetimeFigureOut">
              <a:rPr lang="en-IN" smtClean="0"/>
              <a:t>19-08-2023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3D66E4-6F05-4B3E-A7EE-D46A7FE7B656}" type="slidenum">
              <a:rPr lang="en-IN" smtClean="0"/>
              <a:t>‹#›</a:t>
            </a:fld>
            <a:endParaRPr lang="en-IN"/>
          </a:p>
        </p:txBody>
      </p:sp>
    </p:spTree>
    <p:extLst>
      <p:ext uri="{BB962C8B-B14F-4D97-AF65-F5344CB8AC3E}">
        <p14:creationId xmlns:p14="http://schemas.microsoft.com/office/powerpoint/2010/main" val="2380067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8A56E0-5A4B-4F3A-873C-C3B4D1A19F3A}" type="datetimeFigureOut">
              <a:rPr lang="en-IN" smtClean="0"/>
              <a:t>19-08-2023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3D66E4-6F05-4B3E-A7EE-D46A7FE7B656}" type="slidenum">
              <a:rPr lang="en-IN" smtClean="0"/>
              <a:t>‹#›</a:t>
            </a:fld>
            <a:endParaRPr lang="en-IN"/>
          </a:p>
        </p:txBody>
      </p:sp>
    </p:spTree>
    <p:extLst>
      <p:ext uri="{BB962C8B-B14F-4D97-AF65-F5344CB8AC3E}">
        <p14:creationId xmlns:p14="http://schemas.microsoft.com/office/powerpoint/2010/main" val="119588434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D8A56E0-5A4B-4F3A-873C-C3B4D1A19F3A}" type="datetimeFigureOut">
              <a:rPr lang="en-IN" smtClean="0"/>
              <a:t>19-08-2023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F3D66E4-6F05-4B3E-A7EE-D46A7FE7B656}" type="slidenum">
              <a:rPr lang="en-IN" smtClean="0"/>
              <a:t>‹#›</a:t>
            </a:fld>
            <a:endParaRPr lang="en-IN"/>
          </a:p>
        </p:txBody>
      </p:sp>
    </p:spTree>
    <p:extLst>
      <p:ext uri="{BB962C8B-B14F-4D97-AF65-F5344CB8AC3E}">
        <p14:creationId xmlns:p14="http://schemas.microsoft.com/office/powerpoint/2010/main" val="1043035465"/>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www.w3schools.com/js/js_es6.asp" TargetMode="Externa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w3schools.com/js/js_es6.asp" TargetMode="Externa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386" y="2483429"/>
            <a:ext cx="7720832" cy="2356990"/>
          </a:xfrm>
        </p:spPr>
        <p:txBody>
          <a:bodyPr>
            <a:noAutofit/>
          </a:bodyPr>
          <a:lstStyle/>
          <a:p>
            <a:r>
              <a:rPr lang="en-GB" sz="6000" b="1" dirty="0" smtClean="0"/>
              <a:t>INTRODUCTION TO </a:t>
            </a:r>
            <a:br>
              <a:rPr lang="en-GB" sz="6000" b="1" dirty="0" smtClean="0"/>
            </a:br>
            <a:r>
              <a:rPr lang="en-GB" sz="6000" b="1" dirty="0" smtClean="0"/>
              <a:t>JAVASCRIPT</a:t>
            </a:r>
            <a:endParaRPr lang="en-IN" sz="6000" b="1" dirty="0"/>
          </a:p>
        </p:txBody>
      </p:sp>
    </p:spTree>
    <p:extLst>
      <p:ext uri="{BB962C8B-B14F-4D97-AF65-F5344CB8AC3E}">
        <p14:creationId xmlns:p14="http://schemas.microsoft.com/office/powerpoint/2010/main" val="2358741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686851" y="503459"/>
            <a:ext cx="10515600" cy="549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800" b="1" dirty="0" smtClean="0"/>
              <a:t>Functions</a:t>
            </a:r>
            <a:endParaRPr lang="en-IN" sz="4800" b="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3944" y="0"/>
            <a:ext cx="2888056" cy="997527"/>
          </a:xfrm>
          <a:prstGeom prst="rect">
            <a:avLst/>
          </a:prstGeom>
        </p:spPr>
      </p:pic>
      <p:sp>
        <p:nvSpPr>
          <p:cNvPr id="5" name="TextBox 4"/>
          <p:cNvSpPr txBox="1"/>
          <p:nvPr/>
        </p:nvSpPr>
        <p:spPr>
          <a:xfrm>
            <a:off x="1013640" y="1086201"/>
            <a:ext cx="9862022" cy="9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sz="2800" dirty="0"/>
              <a:t>A JavaScript function is a block of code designed to perform a particular task.</a:t>
            </a:r>
            <a:endParaRPr lang="en-IN" sz="2800" dirty="0"/>
          </a:p>
        </p:txBody>
      </p:sp>
      <p:sp>
        <p:nvSpPr>
          <p:cNvPr id="10" name="Rectangle 9"/>
          <p:cNvSpPr/>
          <p:nvPr/>
        </p:nvSpPr>
        <p:spPr>
          <a:xfrm>
            <a:off x="4460700" y="2407911"/>
            <a:ext cx="6189982"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1600" dirty="0"/>
              <a:t>function </a:t>
            </a:r>
            <a:r>
              <a:rPr lang="en-GB" sz="1600" i="1" dirty="0"/>
              <a:t>name</a:t>
            </a:r>
            <a:r>
              <a:rPr lang="en-GB" sz="1600" dirty="0"/>
              <a:t>(</a:t>
            </a:r>
            <a:r>
              <a:rPr lang="en-GB" sz="1600" i="1" dirty="0"/>
              <a:t>parameter1, parameter2, parameter3</a:t>
            </a:r>
            <a:r>
              <a:rPr lang="en-GB" sz="1600" dirty="0"/>
              <a:t>) {</a:t>
            </a:r>
            <a:br>
              <a:rPr lang="en-GB" sz="1600" dirty="0"/>
            </a:br>
            <a:r>
              <a:rPr lang="en-GB" sz="1600" dirty="0"/>
              <a:t>  // </a:t>
            </a:r>
            <a:r>
              <a:rPr lang="en-GB" sz="1600" i="1" dirty="0"/>
              <a:t>code to be executed</a:t>
            </a:r>
            <a:r>
              <a:rPr lang="en-GB" sz="1600" dirty="0"/>
              <a:t/>
            </a:r>
            <a:br>
              <a:rPr lang="en-GB" sz="1600" dirty="0"/>
            </a:br>
            <a:r>
              <a:rPr lang="en-GB" sz="1600" dirty="0"/>
              <a:t>}</a:t>
            </a:r>
            <a:endParaRPr lang="en-IN" sz="1600" dirty="0"/>
          </a:p>
        </p:txBody>
      </p:sp>
      <p:sp>
        <p:nvSpPr>
          <p:cNvPr id="11" name="Rectangle 10"/>
          <p:cNvSpPr/>
          <p:nvPr/>
        </p:nvSpPr>
        <p:spPr>
          <a:xfrm>
            <a:off x="4460700" y="3707503"/>
            <a:ext cx="6189982" cy="10772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1600" dirty="0"/>
              <a:t>function </a:t>
            </a:r>
            <a:r>
              <a:rPr lang="en-GB" sz="1600" i="1" dirty="0"/>
              <a:t>name</a:t>
            </a:r>
            <a:r>
              <a:rPr lang="en-GB" sz="1600" dirty="0"/>
              <a:t>(</a:t>
            </a:r>
            <a:r>
              <a:rPr lang="en-GB" sz="1600" i="1" dirty="0"/>
              <a:t>parameter1, parameter2, parameter3</a:t>
            </a:r>
            <a:r>
              <a:rPr lang="en-GB" sz="1600" dirty="0"/>
              <a:t>) {</a:t>
            </a:r>
            <a:br>
              <a:rPr lang="en-GB" sz="1600" dirty="0"/>
            </a:br>
            <a:r>
              <a:rPr lang="en-GB" sz="1600" dirty="0"/>
              <a:t>  // </a:t>
            </a:r>
            <a:r>
              <a:rPr lang="en-GB" sz="1600" i="1" dirty="0"/>
              <a:t>code to be </a:t>
            </a:r>
            <a:r>
              <a:rPr lang="en-GB" sz="1600" i="1" dirty="0" smtClean="0"/>
              <a:t>executed</a:t>
            </a:r>
          </a:p>
          <a:p>
            <a:r>
              <a:rPr lang="en-GB" sz="1600" i="1" dirty="0"/>
              <a:t>r</a:t>
            </a:r>
            <a:r>
              <a:rPr lang="en-GB" sz="1600" i="1" dirty="0" smtClean="0"/>
              <a:t>eturn </a:t>
            </a:r>
            <a:r>
              <a:rPr lang="en-GB" sz="1600" dirty="0"/>
              <a:t/>
            </a:r>
            <a:br>
              <a:rPr lang="en-GB" sz="1600" dirty="0"/>
            </a:br>
            <a:r>
              <a:rPr lang="en-GB" sz="1600" dirty="0"/>
              <a:t>}</a:t>
            </a:r>
            <a:endParaRPr lang="en-IN" sz="1600" dirty="0"/>
          </a:p>
        </p:txBody>
      </p:sp>
      <p:sp>
        <p:nvSpPr>
          <p:cNvPr id="12" name="Rectangle 11"/>
          <p:cNvSpPr/>
          <p:nvPr/>
        </p:nvSpPr>
        <p:spPr>
          <a:xfrm>
            <a:off x="4460700" y="5253317"/>
            <a:ext cx="6189982" cy="10772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1600" dirty="0" smtClean="0"/>
              <a:t>(</a:t>
            </a:r>
            <a:r>
              <a:rPr lang="en-GB" sz="1600" i="1" dirty="0"/>
              <a:t>parameter1, </a:t>
            </a:r>
            <a:r>
              <a:rPr lang="en-GB" sz="1600" i="1" dirty="0" smtClean="0"/>
              <a:t>parameter2</a:t>
            </a:r>
            <a:r>
              <a:rPr lang="en-GB" sz="1600" dirty="0" smtClean="0"/>
              <a:t>) =&gt; {</a:t>
            </a:r>
            <a:r>
              <a:rPr lang="en-GB" sz="1600" dirty="0"/>
              <a:t/>
            </a:r>
            <a:br>
              <a:rPr lang="en-GB" sz="1600" dirty="0"/>
            </a:br>
            <a:r>
              <a:rPr lang="en-GB" sz="1600" dirty="0"/>
              <a:t>  // </a:t>
            </a:r>
            <a:r>
              <a:rPr lang="en-GB" sz="1600" i="1" dirty="0"/>
              <a:t>code to be </a:t>
            </a:r>
            <a:r>
              <a:rPr lang="en-GB" sz="1600" i="1" dirty="0" smtClean="0"/>
              <a:t>executed</a:t>
            </a:r>
          </a:p>
          <a:p>
            <a:r>
              <a:rPr lang="en-GB" sz="1600" i="1" dirty="0"/>
              <a:t>r</a:t>
            </a:r>
            <a:r>
              <a:rPr lang="en-GB" sz="1600" i="1" dirty="0" smtClean="0"/>
              <a:t>eturn </a:t>
            </a:r>
            <a:r>
              <a:rPr lang="en-GB" sz="1600" dirty="0"/>
              <a:t/>
            </a:r>
            <a:br>
              <a:rPr lang="en-GB" sz="1600" dirty="0"/>
            </a:br>
            <a:r>
              <a:rPr lang="en-GB" sz="1600" dirty="0"/>
              <a:t>}</a:t>
            </a:r>
            <a:endParaRPr lang="en-IN" sz="1600" dirty="0"/>
          </a:p>
        </p:txBody>
      </p:sp>
      <p:sp>
        <p:nvSpPr>
          <p:cNvPr id="2" name="TextBox 1"/>
          <p:cNvSpPr txBox="1"/>
          <p:nvPr/>
        </p:nvSpPr>
        <p:spPr>
          <a:xfrm>
            <a:off x="1609843" y="2623354"/>
            <a:ext cx="2618969" cy="400110"/>
          </a:xfrm>
          <a:prstGeom prst="rect">
            <a:avLst/>
          </a:prstGeom>
          <a:noFill/>
        </p:spPr>
        <p:txBody>
          <a:bodyPr wrap="square" rtlCol="0">
            <a:spAutoFit/>
          </a:bodyPr>
          <a:lstStyle/>
          <a:p>
            <a:r>
              <a:rPr lang="en-GB" sz="2000" b="1" dirty="0" smtClean="0"/>
              <a:t>Normal Function =&gt;</a:t>
            </a:r>
            <a:endParaRPr lang="en-IN" sz="2000" b="1" dirty="0"/>
          </a:p>
        </p:txBody>
      </p:sp>
      <p:sp>
        <p:nvSpPr>
          <p:cNvPr id="13" name="TextBox 12"/>
          <p:cNvSpPr txBox="1"/>
          <p:nvPr/>
        </p:nvSpPr>
        <p:spPr>
          <a:xfrm>
            <a:off x="1609843" y="3936554"/>
            <a:ext cx="2474989" cy="400110"/>
          </a:xfrm>
          <a:prstGeom prst="rect">
            <a:avLst/>
          </a:prstGeom>
          <a:noFill/>
        </p:spPr>
        <p:txBody>
          <a:bodyPr wrap="square" rtlCol="0">
            <a:spAutoFit/>
          </a:bodyPr>
          <a:lstStyle/>
          <a:p>
            <a:r>
              <a:rPr lang="en-GB" sz="2000" b="1" dirty="0"/>
              <a:t>r</a:t>
            </a:r>
            <a:r>
              <a:rPr lang="en-GB" sz="2000" b="1" dirty="0" smtClean="0"/>
              <a:t>eturn Function =&gt;</a:t>
            </a:r>
            <a:endParaRPr lang="en-IN" sz="2000" b="1" dirty="0"/>
          </a:p>
        </p:txBody>
      </p:sp>
      <p:sp>
        <p:nvSpPr>
          <p:cNvPr id="16" name="TextBox 15"/>
          <p:cNvSpPr txBox="1"/>
          <p:nvPr/>
        </p:nvSpPr>
        <p:spPr>
          <a:xfrm>
            <a:off x="1631826" y="5591871"/>
            <a:ext cx="2431024" cy="400110"/>
          </a:xfrm>
          <a:prstGeom prst="rect">
            <a:avLst/>
          </a:prstGeom>
          <a:noFill/>
        </p:spPr>
        <p:txBody>
          <a:bodyPr wrap="square" rtlCol="0">
            <a:spAutoFit/>
          </a:bodyPr>
          <a:lstStyle/>
          <a:p>
            <a:r>
              <a:rPr lang="en-GB" sz="2000" b="1" dirty="0"/>
              <a:t>a</a:t>
            </a:r>
            <a:r>
              <a:rPr lang="en-GB" sz="2000" b="1" dirty="0" smtClean="0"/>
              <a:t>rrow Function =&gt;</a:t>
            </a:r>
            <a:endParaRPr lang="en-IN" sz="2000" b="1" dirty="0"/>
          </a:p>
        </p:txBody>
      </p:sp>
    </p:spTree>
    <p:extLst>
      <p:ext uri="{BB962C8B-B14F-4D97-AF65-F5344CB8AC3E}">
        <p14:creationId xmlns:p14="http://schemas.microsoft.com/office/powerpoint/2010/main" val="1769467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17172" y="956589"/>
            <a:ext cx="7400430" cy="760938"/>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algn="ctr"/>
            <a:r>
              <a:rPr lang="en-GB" sz="4800" b="1" dirty="0" smtClean="0"/>
              <a:t> Document Object Model</a:t>
            </a:r>
            <a:endParaRPr lang="en-IN" sz="4800" b="1" dirty="0"/>
          </a:p>
        </p:txBody>
      </p:sp>
      <p:pic>
        <p:nvPicPr>
          <p:cNvPr id="2050" name="Picture 2" descr="DOM HTML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514" y="1676589"/>
            <a:ext cx="8977746" cy="491374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3"/>
          <p:cNvSpPr txBox="1">
            <a:spLocks/>
          </p:cNvSpPr>
          <p:nvPr/>
        </p:nvSpPr>
        <p:spPr>
          <a:xfrm>
            <a:off x="552758" y="203657"/>
            <a:ext cx="10515600" cy="549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800" b="1" dirty="0" smtClean="0"/>
              <a:t> DOM</a:t>
            </a:r>
            <a:endParaRPr lang="en-IN" sz="4800" b="1"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03944" y="0"/>
            <a:ext cx="2888056" cy="997527"/>
          </a:xfrm>
          <a:prstGeom prst="rect">
            <a:avLst/>
          </a:prstGeom>
        </p:spPr>
      </p:pic>
    </p:spTree>
    <p:extLst>
      <p:ext uri="{BB962C8B-B14F-4D97-AF65-F5344CB8AC3E}">
        <p14:creationId xmlns:p14="http://schemas.microsoft.com/office/powerpoint/2010/main" val="3658132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468642" y="283248"/>
            <a:ext cx="10515600" cy="549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800" b="1" dirty="0" smtClean="0"/>
              <a:t> DOM</a:t>
            </a:r>
            <a:endParaRPr lang="en-IN" sz="4800" b="1" dirty="0"/>
          </a:p>
        </p:txBody>
      </p:sp>
      <p:sp>
        <p:nvSpPr>
          <p:cNvPr id="3" name="TextBox 2"/>
          <p:cNvSpPr txBox="1"/>
          <p:nvPr/>
        </p:nvSpPr>
        <p:spPr>
          <a:xfrm>
            <a:off x="1506682" y="1070263"/>
            <a:ext cx="6592767" cy="1815882"/>
          </a:xfrm>
          <a:prstGeom prst="rect">
            <a:avLst/>
          </a:prstGeom>
          <a:noFill/>
        </p:spPr>
        <p:txBody>
          <a:bodyPr wrap="none" rtlCol="0">
            <a:spAutoFit/>
          </a:bodyPr>
          <a:lstStyle/>
          <a:p>
            <a:pPr marL="457200" indent="-457200">
              <a:buFont typeface="Arial" panose="020B0604020202020204" pitchFamily="34" charset="0"/>
              <a:buChar char="•"/>
            </a:pPr>
            <a:r>
              <a:rPr lang="en-GB" sz="2800" dirty="0" smtClean="0"/>
              <a:t>change </a:t>
            </a:r>
            <a:r>
              <a:rPr lang="en-GB" sz="2800" dirty="0"/>
              <a:t>the content of HTML elements</a:t>
            </a:r>
          </a:p>
          <a:p>
            <a:pPr marL="457200" indent="-457200">
              <a:buFont typeface="Arial" panose="020B0604020202020204" pitchFamily="34" charset="0"/>
              <a:buChar char="•"/>
            </a:pPr>
            <a:r>
              <a:rPr lang="en-GB" sz="2800" dirty="0" smtClean="0"/>
              <a:t>change </a:t>
            </a:r>
            <a:r>
              <a:rPr lang="en-GB" sz="2800" dirty="0"/>
              <a:t>the style (CSS) of HTML elements</a:t>
            </a:r>
          </a:p>
          <a:p>
            <a:pPr marL="457200" indent="-457200">
              <a:buFont typeface="Arial" panose="020B0604020202020204" pitchFamily="34" charset="0"/>
              <a:buChar char="•"/>
            </a:pPr>
            <a:r>
              <a:rPr lang="en-GB" sz="2800" dirty="0" smtClean="0"/>
              <a:t>react </a:t>
            </a:r>
            <a:r>
              <a:rPr lang="en-GB" sz="2800" dirty="0"/>
              <a:t>to HTML DOM events</a:t>
            </a:r>
          </a:p>
          <a:p>
            <a:pPr marL="457200" indent="-457200">
              <a:buFont typeface="Arial" panose="020B0604020202020204" pitchFamily="34" charset="0"/>
              <a:buChar char="•"/>
            </a:pPr>
            <a:r>
              <a:rPr lang="en-GB" sz="2800" dirty="0" smtClean="0"/>
              <a:t>add </a:t>
            </a:r>
            <a:r>
              <a:rPr lang="en-GB" sz="2800" dirty="0"/>
              <a:t>and delete HTML </a:t>
            </a:r>
            <a:r>
              <a:rPr lang="en-GB" sz="2800" dirty="0" smtClean="0"/>
              <a:t>elements</a:t>
            </a:r>
            <a:endParaRPr lang="en-IN" sz="2800" dirty="0"/>
          </a:p>
        </p:txBody>
      </p:sp>
      <p:sp>
        <p:nvSpPr>
          <p:cNvPr id="7" name="TextBox 6"/>
          <p:cNvSpPr txBox="1"/>
          <p:nvPr/>
        </p:nvSpPr>
        <p:spPr>
          <a:xfrm>
            <a:off x="886731" y="3123885"/>
            <a:ext cx="10625986" cy="35394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IN" sz="2800" dirty="0"/>
              <a:t>&lt;html&gt;</a:t>
            </a:r>
            <a:r>
              <a:rPr lang="en-IN" sz="2800" dirty="0" smtClean="0"/>
              <a:t/>
            </a:r>
            <a:br>
              <a:rPr lang="en-IN" sz="2800" dirty="0" smtClean="0"/>
            </a:br>
            <a:r>
              <a:rPr lang="en-IN" sz="2800" dirty="0" smtClean="0"/>
              <a:t>  &lt;body&gt;</a:t>
            </a:r>
            <a:br>
              <a:rPr lang="en-IN" sz="2800" dirty="0" smtClean="0"/>
            </a:br>
            <a:r>
              <a:rPr lang="en-IN" sz="2800" dirty="0" smtClean="0"/>
              <a:t>	&lt;p id="demo"&gt;&lt;/p&gt;</a:t>
            </a:r>
            <a:br>
              <a:rPr lang="en-IN" sz="2800" dirty="0" smtClean="0"/>
            </a:br>
            <a:r>
              <a:rPr lang="en-IN" sz="2800" dirty="0" smtClean="0"/>
              <a:t>	&lt;script&gt;</a:t>
            </a:r>
            <a:br>
              <a:rPr lang="en-IN" sz="2800" dirty="0" smtClean="0"/>
            </a:br>
            <a:r>
              <a:rPr lang="en-IN" sz="2800" dirty="0" smtClean="0"/>
              <a:t>	document.getElementById("demo").innerHTML = "Hello World!";</a:t>
            </a:r>
            <a:br>
              <a:rPr lang="en-IN" sz="2800" dirty="0" smtClean="0"/>
            </a:br>
            <a:r>
              <a:rPr lang="en-IN" sz="2800" dirty="0" smtClean="0"/>
              <a:t>	&lt;/script&gt;</a:t>
            </a:r>
            <a:br>
              <a:rPr lang="en-IN" sz="2800" dirty="0" smtClean="0"/>
            </a:br>
            <a:r>
              <a:rPr lang="en-IN" sz="2800" dirty="0" smtClean="0"/>
              <a:t>  &lt;/body&gt;</a:t>
            </a:r>
            <a:br>
              <a:rPr lang="en-IN" sz="2800" dirty="0" smtClean="0"/>
            </a:br>
            <a:r>
              <a:rPr lang="en-IN" sz="2800" dirty="0"/>
              <a:t>&lt;/html&gt;</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3944" y="0"/>
            <a:ext cx="2888056" cy="997527"/>
          </a:xfrm>
          <a:prstGeom prst="rect">
            <a:avLst/>
          </a:prstGeom>
        </p:spPr>
      </p:pic>
    </p:spTree>
    <p:extLst>
      <p:ext uri="{BB962C8B-B14F-4D97-AF65-F5344CB8AC3E}">
        <p14:creationId xmlns:p14="http://schemas.microsoft.com/office/powerpoint/2010/main" val="1153753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468642" y="283248"/>
            <a:ext cx="10515600" cy="549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800" b="1" dirty="0" smtClean="0"/>
              <a:t> DOM</a:t>
            </a:r>
            <a:endParaRPr lang="en-IN" sz="4800" b="1" dirty="0"/>
          </a:p>
        </p:txBody>
      </p:sp>
      <p:sp>
        <p:nvSpPr>
          <p:cNvPr id="3" name="TextBox 2"/>
          <p:cNvSpPr txBox="1"/>
          <p:nvPr/>
        </p:nvSpPr>
        <p:spPr>
          <a:xfrm>
            <a:off x="1940732" y="997527"/>
            <a:ext cx="7571419" cy="2677656"/>
          </a:xfrm>
          <a:prstGeom prst="rect">
            <a:avLst/>
          </a:prstGeom>
          <a:noFill/>
        </p:spPr>
        <p:txBody>
          <a:bodyPr wrap="square" rtlCol="0">
            <a:spAutoFit/>
          </a:bodyPr>
          <a:lstStyle/>
          <a:p>
            <a:pPr marL="457200" indent="-457200">
              <a:buFont typeface="Arial" panose="020B0604020202020204" pitchFamily="34" charset="0"/>
              <a:buChar char="•"/>
            </a:pPr>
            <a:r>
              <a:rPr lang="en-IN" sz="2800" dirty="0">
                <a:solidFill>
                  <a:srgbClr val="FF0000"/>
                </a:solidFill>
              </a:rPr>
              <a:t>document.getElementById</a:t>
            </a:r>
            <a:r>
              <a:rPr lang="en-IN" sz="2800" dirty="0"/>
              <a:t>(</a:t>
            </a:r>
            <a:r>
              <a:rPr lang="en-IN" sz="2800" i="1" dirty="0"/>
              <a:t>id</a:t>
            </a:r>
            <a:r>
              <a:rPr lang="en-IN" sz="2800" dirty="0" smtClean="0"/>
              <a:t>)</a:t>
            </a:r>
          </a:p>
          <a:p>
            <a:pPr marL="457200" indent="-457200">
              <a:buFont typeface="Arial" panose="020B0604020202020204" pitchFamily="34" charset="0"/>
              <a:buChar char="•"/>
            </a:pPr>
            <a:r>
              <a:rPr lang="en-IN" sz="2800" dirty="0"/>
              <a:t>document.getElementsByTagName(</a:t>
            </a:r>
            <a:r>
              <a:rPr lang="en-IN" sz="2800" i="1" dirty="0"/>
              <a:t>name</a:t>
            </a:r>
            <a:r>
              <a:rPr lang="en-IN" sz="2800" dirty="0" smtClean="0"/>
              <a:t>)</a:t>
            </a:r>
          </a:p>
          <a:p>
            <a:pPr marL="457200" indent="-457200">
              <a:buFont typeface="Arial" panose="020B0604020202020204" pitchFamily="34" charset="0"/>
              <a:buChar char="•"/>
            </a:pPr>
            <a:r>
              <a:rPr lang="en-IN" sz="2800" dirty="0"/>
              <a:t>document.getElementsByClassName(</a:t>
            </a:r>
            <a:r>
              <a:rPr lang="en-IN" sz="2800" i="1" dirty="0"/>
              <a:t>name</a:t>
            </a:r>
            <a:r>
              <a:rPr lang="en-IN" sz="2800" dirty="0" smtClean="0"/>
              <a:t>)</a:t>
            </a:r>
          </a:p>
          <a:p>
            <a:pPr marL="457200" indent="-457200">
              <a:buFont typeface="Arial" panose="020B0604020202020204" pitchFamily="34" charset="0"/>
              <a:buChar char="•"/>
            </a:pPr>
            <a:r>
              <a:rPr lang="en-IN" sz="2800" dirty="0" smtClean="0">
                <a:solidFill>
                  <a:srgbClr val="FF0000"/>
                </a:solidFill>
              </a:rPr>
              <a:t>document.querySelector</a:t>
            </a:r>
            <a:r>
              <a:rPr lang="en-IN" sz="2800" dirty="0" smtClean="0"/>
              <a:t>(#,.,name)</a:t>
            </a:r>
          </a:p>
          <a:p>
            <a:pPr marL="457200" indent="-457200">
              <a:buFont typeface="Arial" panose="020B0604020202020204" pitchFamily="34" charset="0"/>
              <a:buChar char="•"/>
            </a:pPr>
            <a:r>
              <a:rPr lang="en-IN" sz="2800" dirty="0" smtClean="0"/>
              <a:t>document.createElement(Tagname)</a:t>
            </a:r>
            <a:endParaRPr lang="en-IN" sz="2800" dirty="0"/>
          </a:p>
          <a:p>
            <a:endParaRPr lang="en-IN" sz="2800" dirty="0" smtClean="0"/>
          </a:p>
        </p:txBody>
      </p:sp>
      <p:sp>
        <p:nvSpPr>
          <p:cNvPr id="5" name="TextBox 4"/>
          <p:cNvSpPr txBox="1"/>
          <p:nvPr/>
        </p:nvSpPr>
        <p:spPr>
          <a:xfrm>
            <a:off x="1940732" y="3318570"/>
            <a:ext cx="7571419" cy="3539430"/>
          </a:xfrm>
          <a:prstGeom prst="rect">
            <a:avLst/>
          </a:prstGeom>
          <a:noFill/>
        </p:spPr>
        <p:txBody>
          <a:bodyPr wrap="square" rtlCol="0">
            <a:spAutoFit/>
          </a:bodyPr>
          <a:lstStyle/>
          <a:p>
            <a:pPr marL="457200" indent="-457200">
              <a:buFont typeface="Arial" panose="020B0604020202020204" pitchFamily="34" charset="0"/>
              <a:buChar char="•"/>
            </a:pPr>
            <a:r>
              <a:rPr lang="en-IN" sz="2800" i="1" dirty="0">
                <a:solidFill>
                  <a:srgbClr val="FF0000"/>
                </a:solidFill>
              </a:rPr>
              <a:t>element</a:t>
            </a:r>
            <a:r>
              <a:rPr lang="en-IN" sz="2800" dirty="0">
                <a:solidFill>
                  <a:srgbClr val="FF0000"/>
                </a:solidFill>
              </a:rPr>
              <a:t>.innerHTML</a:t>
            </a:r>
            <a:r>
              <a:rPr lang="en-IN" sz="2800" dirty="0"/>
              <a:t> =  </a:t>
            </a:r>
            <a:r>
              <a:rPr lang="en-IN" sz="2800" i="1" dirty="0"/>
              <a:t>new html </a:t>
            </a:r>
            <a:r>
              <a:rPr lang="en-IN" sz="2800" i="1" dirty="0" smtClean="0"/>
              <a:t>content</a:t>
            </a:r>
          </a:p>
          <a:p>
            <a:pPr marL="457200" indent="-457200">
              <a:buFont typeface="Arial" panose="020B0604020202020204" pitchFamily="34" charset="0"/>
              <a:buChar char="•"/>
            </a:pPr>
            <a:r>
              <a:rPr lang="en-IN" sz="2800" i="1" dirty="0"/>
              <a:t>element</a:t>
            </a:r>
            <a:r>
              <a:rPr lang="en-IN" sz="2800" dirty="0"/>
              <a:t>.</a:t>
            </a:r>
            <a:r>
              <a:rPr lang="en-IN" sz="2800" i="1" dirty="0"/>
              <a:t>attribute = new </a:t>
            </a:r>
            <a:r>
              <a:rPr lang="en-IN" sz="2800" i="1" dirty="0" smtClean="0"/>
              <a:t>value</a:t>
            </a:r>
          </a:p>
          <a:p>
            <a:pPr marL="457200" indent="-457200">
              <a:buFont typeface="Arial" panose="020B0604020202020204" pitchFamily="34" charset="0"/>
              <a:buChar char="•"/>
            </a:pPr>
            <a:r>
              <a:rPr lang="en-IN" sz="2800" i="1" dirty="0" smtClean="0"/>
              <a:t>element</a:t>
            </a:r>
            <a:r>
              <a:rPr lang="en-IN" sz="2800" dirty="0" smtClean="0"/>
              <a:t>.</a:t>
            </a:r>
            <a:r>
              <a:rPr lang="en-IN" sz="2800" i="1" dirty="0" smtClean="0"/>
              <a:t>src = new value</a:t>
            </a:r>
          </a:p>
          <a:p>
            <a:pPr marL="457200" indent="-457200">
              <a:buFont typeface="Arial" panose="020B0604020202020204" pitchFamily="34" charset="0"/>
              <a:buChar char="•"/>
            </a:pPr>
            <a:r>
              <a:rPr lang="en-IN" sz="2800" i="1" dirty="0">
                <a:solidFill>
                  <a:srgbClr val="FF0000"/>
                </a:solidFill>
              </a:rPr>
              <a:t>element</a:t>
            </a:r>
            <a:r>
              <a:rPr lang="en-IN" sz="2800" dirty="0">
                <a:solidFill>
                  <a:srgbClr val="FF0000"/>
                </a:solidFill>
              </a:rPr>
              <a:t>.style.</a:t>
            </a:r>
            <a:r>
              <a:rPr lang="en-IN" sz="2800" i="1" dirty="0">
                <a:solidFill>
                  <a:srgbClr val="FF0000"/>
                </a:solidFill>
              </a:rPr>
              <a:t>property</a:t>
            </a:r>
            <a:r>
              <a:rPr lang="en-IN" sz="2800" i="1" dirty="0"/>
              <a:t> = new </a:t>
            </a:r>
            <a:r>
              <a:rPr lang="en-IN" sz="2800" i="1" dirty="0" smtClean="0"/>
              <a:t>style</a:t>
            </a:r>
          </a:p>
          <a:p>
            <a:pPr marL="457200" indent="-457200">
              <a:buFont typeface="Arial" panose="020B0604020202020204" pitchFamily="34" charset="0"/>
              <a:buChar char="•"/>
            </a:pPr>
            <a:endParaRPr lang="en-GB" sz="2800" i="1" dirty="0" smtClean="0"/>
          </a:p>
          <a:p>
            <a:pPr marL="457200" indent="-457200">
              <a:buFont typeface="Arial" panose="020B0604020202020204" pitchFamily="34" charset="0"/>
              <a:buChar char="•"/>
            </a:pPr>
            <a:r>
              <a:rPr lang="en-IN" sz="2800" dirty="0" smtClean="0"/>
              <a:t>document.write (new value)</a:t>
            </a:r>
          </a:p>
          <a:p>
            <a:endParaRPr lang="en-GB" sz="2800" dirty="0"/>
          </a:p>
          <a:p>
            <a:pPr marL="457200" indent="-457200">
              <a:buFont typeface="Arial" panose="020B0604020202020204" pitchFamily="34" charset="0"/>
              <a:buChar char="•"/>
            </a:pPr>
            <a:r>
              <a:rPr lang="en-IN" sz="2800" dirty="0" smtClean="0">
                <a:solidFill>
                  <a:srgbClr val="FF0000"/>
                </a:solidFill>
              </a:rPr>
              <a:t>addEventListener(</a:t>
            </a:r>
            <a:r>
              <a:rPr lang="en-IN" sz="2800" dirty="0" smtClean="0"/>
              <a:t>click</a:t>
            </a:r>
            <a:r>
              <a:rPr lang="en-IN" sz="2800" dirty="0" smtClean="0">
                <a:solidFill>
                  <a:srgbClr val="FF0000"/>
                </a:solidFill>
              </a:rPr>
              <a:t>)</a:t>
            </a:r>
            <a:endParaRPr lang="en-IN" sz="2800" dirty="0">
              <a:solidFill>
                <a:srgbClr val="FF0000"/>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3944" y="0"/>
            <a:ext cx="2888056" cy="997527"/>
          </a:xfrm>
          <a:prstGeom prst="rect">
            <a:avLst/>
          </a:prstGeom>
        </p:spPr>
      </p:pic>
    </p:spTree>
    <p:extLst>
      <p:ext uri="{BB962C8B-B14F-4D97-AF65-F5344CB8AC3E}">
        <p14:creationId xmlns:p14="http://schemas.microsoft.com/office/powerpoint/2010/main" val="419270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686851" y="448252"/>
            <a:ext cx="10515600" cy="549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800" b="1" dirty="0" smtClean="0"/>
              <a:t>String Methods</a:t>
            </a:r>
            <a:endParaRPr lang="en-IN" sz="4800" b="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3944" y="0"/>
            <a:ext cx="2888056" cy="997527"/>
          </a:xfrm>
          <a:prstGeom prst="rect">
            <a:avLst/>
          </a:prstGeom>
        </p:spPr>
      </p:pic>
      <p:sp>
        <p:nvSpPr>
          <p:cNvPr id="7" name="Rectangle 6"/>
          <p:cNvSpPr/>
          <p:nvPr/>
        </p:nvSpPr>
        <p:spPr>
          <a:xfrm>
            <a:off x="250433" y="1684770"/>
            <a:ext cx="11512076" cy="415498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2400" dirty="0" smtClean="0">
                <a:solidFill>
                  <a:srgbClr val="FF0000"/>
                </a:solidFill>
              </a:rPr>
              <a:t>. Length</a:t>
            </a:r>
            <a:r>
              <a:rPr lang="en-GB" sz="2400" dirty="0" smtClean="0"/>
              <a:t>		- get length of the string</a:t>
            </a:r>
          </a:p>
          <a:p>
            <a:r>
              <a:rPr lang="en-GB" sz="2400" dirty="0" smtClean="0"/>
              <a:t>.</a:t>
            </a:r>
            <a:r>
              <a:rPr lang="en-IN" sz="2400" dirty="0" smtClean="0"/>
              <a:t> replace()		- </a:t>
            </a:r>
            <a:r>
              <a:rPr lang="en-GB" sz="2400" dirty="0" smtClean="0"/>
              <a:t>replaces a specified value with another value in a string</a:t>
            </a:r>
            <a:r>
              <a:rPr lang="en-IN" sz="2400" dirty="0" smtClean="0"/>
              <a:t>. </a:t>
            </a:r>
          </a:p>
          <a:p>
            <a:r>
              <a:rPr lang="en-IN" sz="2400" dirty="0" smtClean="0"/>
              <a:t>. replaceAll()		- </a:t>
            </a:r>
            <a:r>
              <a:rPr lang="en-GB" sz="2400" dirty="0" smtClean="0"/>
              <a:t>method allows you to specify a regular expression instead of a 				   string to be replaced.</a:t>
            </a:r>
          </a:p>
          <a:p>
            <a:r>
              <a:rPr lang="en-IN" sz="2400" dirty="0" smtClean="0">
                <a:solidFill>
                  <a:srgbClr val="FF0000"/>
                </a:solidFill>
              </a:rPr>
              <a:t>.</a:t>
            </a:r>
            <a:r>
              <a:rPr lang="en-IN" sz="2400" dirty="0" smtClean="0"/>
              <a:t> </a:t>
            </a:r>
            <a:r>
              <a:rPr lang="en-IN" sz="2400" dirty="0" smtClean="0">
                <a:solidFill>
                  <a:srgbClr val="FF0000"/>
                </a:solidFill>
              </a:rPr>
              <a:t>toUpperCase()</a:t>
            </a:r>
            <a:r>
              <a:rPr lang="en-IN" sz="2400" dirty="0" smtClean="0"/>
              <a:t>	- </a:t>
            </a:r>
            <a:r>
              <a:rPr lang="en-GB" sz="2400" dirty="0" smtClean="0"/>
              <a:t>string is converted to upper case</a:t>
            </a:r>
          </a:p>
          <a:p>
            <a:r>
              <a:rPr lang="en-IN" sz="2400" dirty="0" smtClean="0"/>
              <a:t>. </a:t>
            </a:r>
            <a:r>
              <a:rPr lang="en-IN" sz="2400" dirty="0" smtClean="0">
                <a:solidFill>
                  <a:srgbClr val="FF0000"/>
                </a:solidFill>
              </a:rPr>
              <a:t>toLowerCase()</a:t>
            </a:r>
            <a:r>
              <a:rPr lang="en-IN" sz="2400" dirty="0" smtClean="0"/>
              <a:t>	- </a:t>
            </a:r>
            <a:r>
              <a:rPr lang="en-GB" sz="2400" dirty="0" smtClean="0"/>
              <a:t>string is converted to lower case</a:t>
            </a:r>
          </a:p>
          <a:p>
            <a:r>
              <a:rPr lang="en-IN" sz="2400" dirty="0" smtClean="0"/>
              <a:t>. </a:t>
            </a:r>
            <a:r>
              <a:rPr lang="en-IN" sz="2400" dirty="0" smtClean="0">
                <a:solidFill>
                  <a:srgbClr val="FF0000"/>
                </a:solidFill>
              </a:rPr>
              <a:t>trim()</a:t>
            </a:r>
            <a:r>
              <a:rPr lang="en-IN" sz="2400" dirty="0" smtClean="0"/>
              <a:t>			- </a:t>
            </a:r>
            <a:r>
              <a:rPr lang="en-GB" sz="2400" dirty="0" smtClean="0"/>
              <a:t>method removes whitespace from both sides of a string</a:t>
            </a:r>
          </a:p>
          <a:p>
            <a:r>
              <a:rPr lang="en-IN" sz="2400" dirty="0" smtClean="0">
                <a:solidFill>
                  <a:srgbClr val="FF0000"/>
                </a:solidFill>
              </a:rPr>
              <a:t>.</a:t>
            </a:r>
            <a:r>
              <a:rPr lang="en-IN" sz="2400" dirty="0" smtClean="0"/>
              <a:t> padStart()		- </a:t>
            </a:r>
            <a:r>
              <a:rPr lang="en-GB" sz="2400" dirty="0" smtClean="0"/>
              <a:t> method pads a string from the start.</a:t>
            </a:r>
          </a:p>
          <a:p>
            <a:r>
              <a:rPr lang="en-IN" sz="2400" dirty="0" smtClean="0">
                <a:solidFill>
                  <a:srgbClr val="FF0000"/>
                </a:solidFill>
              </a:rPr>
              <a:t>.</a:t>
            </a:r>
            <a:r>
              <a:rPr lang="en-IN" sz="2400" dirty="0" smtClean="0"/>
              <a:t> padEnd()		- </a:t>
            </a:r>
            <a:r>
              <a:rPr lang="en-GB" sz="2400" dirty="0" smtClean="0"/>
              <a:t> method pads a string from the end.</a:t>
            </a:r>
          </a:p>
          <a:p>
            <a:r>
              <a:rPr lang="en-IN" sz="2400" dirty="0" smtClean="0">
                <a:solidFill>
                  <a:srgbClr val="FF0000"/>
                </a:solidFill>
              </a:rPr>
              <a:t>.</a:t>
            </a:r>
            <a:r>
              <a:rPr lang="en-IN" sz="2400" dirty="0" smtClean="0"/>
              <a:t> </a:t>
            </a:r>
            <a:r>
              <a:rPr lang="en-IN" sz="2400" dirty="0" smtClean="0">
                <a:solidFill>
                  <a:srgbClr val="FF0000"/>
                </a:solidFill>
              </a:rPr>
              <a:t>split()</a:t>
            </a:r>
            <a:r>
              <a:rPr lang="en-IN" sz="2400" dirty="0" smtClean="0"/>
              <a:t>			- </a:t>
            </a:r>
            <a:r>
              <a:rPr lang="en-GB" sz="2400" dirty="0" smtClean="0"/>
              <a:t>A string can be converted to an array</a:t>
            </a:r>
          </a:p>
          <a:p>
            <a:r>
              <a:rPr lang="en-IN" sz="2400" dirty="0" smtClean="0">
                <a:solidFill>
                  <a:srgbClr val="FF0000"/>
                </a:solidFill>
              </a:rPr>
              <a:t>. slice()</a:t>
            </a:r>
            <a:r>
              <a:rPr lang="en-IN" sz="2400" dirty="0" smtClean="0"/>
              <a:t>			- </a:t>
            </a:r>
            <a:r>
              <a:rPr lang="en-GB" sz="2400" dirty="0" smtClean="0"/>
              <a:t>method allows you to extracting a part of a string</a:t>
            </a:r>
            <a:endParaRPr lang="en-IN" sz="2400" dirty="0" smtClean="0"/>
          </a:p>
        </p:txBody>
      </p:sp>
    </p:spTree>
    <p:extLst>
      <p:ext uri="{BB962C8B-B14F-4D97-AF65-F5344CB8AC3E}">
        <p14:creationId xmlns:p14="http://schemas.microsoft.com/office/powerpoint/2010/main" val="3412832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686851" y="503459"/>
            <a:ext cx="10515600" cy="549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800" b="1" dirty="0" smtClean="0"/>
              <a:t>Arrays</a:t>
            </a:r>
            <a:endParaRPr lang="en-IN" sz="4800" b="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3944" y="0"/>
            <a:ext cx="2888056" cy="997527"/>
          </a:xfrm>
          <a:prstGeom prst="rect">
            <a:avLst/>
          </a:prstGeom>
        </p:spPr>
      </p:pic>
      <p:sp>
        <p:nvSpPr>
          <p:cNvPr id="5" name="TextBox 4"/>
          <p:cNvSpPr txBox="1"/>
          <p:nvPr/>
        </p:nvSpPr>
        <p:spPr>
          <a:xfrm>
            <a:off x="1013640" y="1384375"/>
            <a:ext cx="9862022"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sz="2800" dirty="0"/>
              <a:t>An array is a special variable, which can hold more than one </a:t>
            </a:r>
            <a:r>
              <a:rPr lang="en-GB" sz="2800" dirty="0" smtClean="0"/>
              <a:t>value</a:t>
            </a:r>
            <a:endParaRPr lang="en-IN" sz="2800" dirty="0"/>
          </a:p>
        </p:txBody>
      </p:sp>
      <p:sp>
        <p:nvSpPr>
          <p:cNvPr id="10" name="Rectangle 9"/>
          <p:cNvSpPr/>
          <p:nvPr/>
        </p:nvSpPr>
        <p:spPr>
          <a:xfrm>
            <a:off x="2930545" y="2239236"/>
            <a:ext cx="6373399" cy="5232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2800" dirty="0"/>
              <a:t>const </a:t>
            </a:r>
            <a:r>
              <a:rPr lang="en-IN" sz="2800" i="1" dirty="0"/>
              <a:t>array_name</a:t>
            </a:r>
            <a:r>
              <a:rPr lang="en-IN" sz="2800" dirty="0"/>
              <a:t> = [</a:t>
            </a:r>
            <a:r>
              <a:rPr lang="en-IN" sz="2800" i="1" dirty="0"/>
              <a:t>item1</a:t>
            </a:r>
            <a:r>
              <a:rPr lang="en-IN" sz="2800" dirty="0"/>
              <a:t>, </a:t>
            </a:r>
            <a:r>
              <a:rPr lang="en-IN" sz="2800" i="1" dirty="0"/>
              <a:t>item2</a:t>
            </a:r>
            <a:r>
              <a:rPr lang="en-IN" sz="2800" dirty="0"/>
              <a:t>, ...]; </a:t>
            </a:r>
          </a:p>
        </p:txBody>
      </p:sp>
      <p:sp>
        <p:nvSpPr>
          <p:cNvPr id="7" name="Rectangle 6"/>
          <p:cNvSpPr/>
          <p:nvPr/>
        </p:nvSpPr>
        <p:spPr>
          <a:xfrm>
            <a:off x="2769705" y="3272034"/>
            <a:ext cx="2560833" cy="224676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2800" dirty="0"/>
              <a:t>const cars = [</a:t>
            </a:r>
            <a:br>
              <a:rPr lang="en-GB" sz="2800" dirty="0"/>
            </a:br>
            <a:r>
              <a:rPr lang="en-GB" sz="2800" dirty="0"/>
              <a:t>  "Saab",</a:t>
            </a:r>
            <a:br>
              <a:rPr lang="en-GB" sz="2800" dirty="0"/>
            </a:br>
            <a:r>
              <a:rPr lang="en-GB" sz="2800" dirty="0"/>
              <a:t>  "Volvo",</a:t>
            </a:r>
            <a:br>
              <a:rPr lang="en-GB" sz="2800" dirty="0"/>
            </a:br>
            <a:r>
              <a:rPr lang="en-GB" sz="2800" dirty="0"/>
              <a:t>  "BMW"</a:t>
            </a:r>
            <a:br>
              <a:rPr lang="en-GB" sz="2800" dirty="0"/>
            </a:br>
            <a:r>
              <a:rPr lang="en-GB" sz="2800" dirty="0"/>
              <a:t>];</a:t>
            </a:r>
            <a:endParaRPr lang="en-IN" sz="2800" dirty="0"/>
          </a:p>
        </p:txBody>
      </p:sp>
      <p:sp>
        <p:nvSpPr>
          <p:cNvPr id="9" name="Rectangle 8"/>
          <p:cNvSpPr/>
          <p:nvPr/>
        </p:nvSpPr>
        <p:spPr>
          <a:xfrm>
            <a:off x="6682406" y="3487478"/>
            <a:ext cx="2844851" cy="18158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2800" dirty="0"/>
              <a:t>const cars = [];</a:t>
            </a:r>
            <a:br>
              <a:rPr lang="en-GB" sz="2800" dirty="0"/>
            </a:br>
            <a:r>
              <a:rPr lang="en-GB" sz="2800" dirty="0"/>
              <a:t>cars[0]= "Saab";</a:t>
            </a:r>
            <a:br>
              <a:rPr lang="en-GB" sz="2800" dirty="0"/>
            </a:br>
            <a:r>
              <a:rPr lang="en-GB" sz="2800" dirty="0"/>
              <a:t>cars[1]= "Volvo";</a:t>
            </a:r>
            <a:br>
              <a:rPr lang="en-GB" sz="2800" dirty="0"/>
            </a:br>
            <a:r>
              <a:rPr lang="en-GB" sz="2800" dirty="0"/>
              <a:t>cars[2]= "BMW";</a:t>
            </a:r>
            <a:endParaRPr lang="en-IN" sz="2800" dirty="0"/>
          </a:p>
        </p:txBody>
      </p:sp>
      <p:sp>
        <p:nvSpPr>
          <p:cNvPr id="12" name="Rectangle 11"/>
          <p:cNvSpPr/>
          <p:nvPr/>
        </p:nvSpPr>
        <p:spPr>
          <a:xfrm>
            <a:off x="2271030" y="6028382"/>
            <a:ext cx="7692428" cy="5232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2800" dirty="0"/>
              <a:t>const cars = new Array("Saab", "Volvo", "BMW");</a:t>
            </a:r>
            <a:endParaRPr lang="en-IN" sz="2800" dirty="0"/>
          </a:p>
        </p:txBody>
      </p:sp>
    </p:spTree>
    <p:extLst>
      <p:ext uri="{BB962C8B-B14F-4D97-AF65-F5344CB8AC3E}">
        <p14:creationId xmlns:p14="http://schemas.microsoft.com/office/powerpoint/2010/main" val="809420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686851" y="448252"/>
            <a:ext cx="10515600" cy="549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800" b="1" dirty="0" smtClean="0"/>
              <a:t>Array Methods</a:t>
            </a:r>
            <a:endParaRPr lang="en-IN" sz="4800" b="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3944" y="0"/>
            <a:ext cx="2888056" cy="997527"/>
          </a:xfrm>
          <a:prstGeom prst="rect">
            <a:avLst/>
          </a:prstGeom>
        </p:spPr>
      </p:pic>
      <p:sp>
        <p:nvSpPr>
          <p:cNvPr id="7" name="Rectangle 6"/>
          <p:cNvSpPr/>
          <p:nvPr/>
        </p:nvSpPr>
        <p:spPr>
          <a:xfrm>
            <a:off x="1422660" y="1300306"/>
            <a:ext cx="9325312" cy="526297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2800" dirty="0" smtClean="0">
                <a:solidFill>
                  <a:srgbClr val="FF0000"/>
                </a:solidFill>
              </a:rPr>
              <a:t>.length</a:t>
            </a:r>
            <a:r>
              <a:rPr lang="en-GB" sz="2800" dirty="0" smtClean="0"/>
              <a:t>	- get length of the array </a:t>
            </a:r>
          </a:p>
          <a:p>
            <a:r>
              <a:rPr lang="en-GB" sz="2800" dirty="0" smtClean="0"/>
              <a:t>.</a:t>
            </a:r>
            <a:r>
              <a:rPr lang="en-IN" sz="2800" dirty="0" smtClean="0"/>
              <a:t>toString()	- get string value of the array</a:t>
            </a:r>
          </a:p>
          <a:p>
            <a:r>
              <a:rPr lang="en-IN" sz="2800" dirty="0" smtClean="0"/>
              <a:t>.pop()		- delete a value in the end of the array</a:t>
            </a:r>
          </a:p>
          <a:p>
            <a:r>
              <a:rPr lang="en-IN" sz="2800" dirty="0" smtClean="0">
                <a:solidFill>
                  <a:srgbClr val="FF0000"/>
                </a:solidFill>
              </a:rPr>
              <a:t>.push()</a:t>
            </a:r>
            <a:r>
              <a:rPr lang="en-IN" sz="2800" dirty="0" smtClean="0"/>
              <a:t>	- add a value in the front</a:t>
            </a:r>
          </a:p>
          <a:p>
            <a:r>
              <a:rPr lang="en-IN" sz="2800" dirty="0" smtClean="0"/>
              <a:t>.shift()	- </a:t>
            </a:r>
            <a:r>
              <a:rPr lang="en-IN" sz="2800" dirty="0"/>
              <a:t>delete </a:t>
            </a:r>
            <a:r>
              <a:rPr lang="en-IN" sz="2800" dirty="0" smtClean="0"/>
              <a:t>a </a:t>
            </a:r>
            <a:r>
              <a:rPr lang="en-IN" sz="2800" dirty="0"/>
              <a:t>value in the </a:t>
            </a:r>
            <a:r>
              <a:rPr lang="en-IN" sz="2800" dirty="0" smtClean="0"/>
              <a:t>end</a:t>
            </a:r>
          </a:p>
          <a:p>
            <a:r>
              <a:rPr lang="en-IN" sz="2800" dirty="0" smtClean="0"/>
              <a:t>.unshift()	- </a:t>
            </a:r>
            <a:r>
              <a:rPr lang="en-IN" sz="2800" dirty="0"/>
              <a:t>add a value in </a:t>
            </a:r>
            <a:r>
              <a:rPr lang="en-IN" sz="2800" dirty="0" smtClean="0"/>
              <a:t>the front</a:t>
            </a:r>
          </a:p>
          <a:p>
            <a:r>
              <a:rPr lang="en-IN" sz="2800" dirty="0" smtClean="0">
                <a:solidFill>
                  <a:srgbClr val="FF0000"/>
                </a:solidFill>
              </a:rPr>
              <a:t>.join()</a:t>
            </a:r>
            <a:r>
              <a:rPr lang="en-IN" sz="2800" dirty="0" smtClean="0"/>
              <a:t>		- get string value with symbols</a:t>
            </a:r>
          </a:p>
          <a:p>
            <a:r>
              <a:rPr lang="en-IN" sz="2800" dirty="0" smtClean="0">
                <a:solidFill>
                  <a:srgbClr val="FF0000"/>
                </a:solidFill>
              </a:rPr>
              <a:t>.concat()</a:t>
            </a:r>
            <a:r>
              <a:rPr lang="en-IN" sz="2800" dirty="0" smtClean="0"/>
              <a:t>	- add one &amp; more array</a:t>
            </a:r>
          </a:p>
          <a:p>
            <a:r>
              <a:rPr lang="en-IN" sz="2800" dirty="0" smtClean="0">
                <a:solidFill>
                  <a:srgbClr val="FF0000"/>
                </a:solidFill>
              </a:rPr>
              <a:t>.splice()</a:t>
            </a:r>
            <a:r>
              <a:rPr lang="en-IN" sz="2800" dirty="0" smtClean="0"/>
              <a:t>	- </a:t>
            </a:r>
            <a:r>
              <a:rPr lang="en-IN" sz="2800" dirty="0"/>
              <a:t>to get </a:t>
            </a:r>
            <a:r>
              <a:rPr lang="en-IN" sz="2800" dirty="0" smtClean="0"/>
              <a:t>one &amp; more values -its affect original array</a:t>
            </a:r>
          </a:p>
          <a:p>
            <a:r>
              <a:rPr lang="en-IN" sz="2800" dirty="0" smtClean="0">
                <a:solidFill>
                  <a:srgbClr val="FF0000"/>
                </a:solidFill>
              </a:rPr>
              <a:t>.slice()</a:t>
            </a:r>
            <a:r>
              <a:rPr lang="en-IN" sz="2800" dirty="0" smtClean="0"/>
              <a:t>	- </a:t>
            </a:r>
            <a:r>
              <a:rPr lang="en-IN" sz="2800" dirty="0"/>
              <a:t>to get one &amp; more </a:t>
            </a:r>
            <a:r>
              <a:rPr lang="en-IN" sz="2800" dirty="0" smtClean="0"/>
              <a:t>values -create a new array</a:t>
            </a:r>
          </a:p>
          <a:p>
            <a:r>
              <a:rPr lang="en-GB" sz="2800" dirty="0" smtClean="0"/>
              <a:t>.reverse()	- reverse the array</a:t>
            </a:r>
          </a:p>
          <a:p>
            <a:r>
              <a:rPr lang="en-GB" sz="2800" dirty="0" smtClean="0"/>
              <a:t>.sort()		- orderwise</a:t>
            </a:r>
          </a:p>
        </p:txBody>
      </p:sp>
    </p:spTree>
    <p:extLst>
      <p:ext uri="{BB962C8B-B14F-4D97-AF65-F5344CB8AC3E}">
        <p14:creationId xmlns:p14="http://schemas.microsoft.com/office/powerpoint/2010/main" val="515865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686851" y="448252"/>
            <a:ext cx="10515600" cy="549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800" b="1" dirty="0" smtClean="0"/>
              <a:t>Math Methods</a:t>
            </a:r>
            <a:endParaRPr lang="en-IN" sz="4800" b="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3944" y="0"/>
            <a:ext cx="2888056" cy="997527"/>
          </a:xfrm>
          <a:prstGeom prst="rect">
            <a:avLst/>
          </a:prstGeom>
        </p:spPr>
      </p:pic>
      <p:sp>
        <p:nvSpPr>
          <p:cNvPr id="7" name="Rectangle 6"/>
          <p:cNvSpPr/>
          <p:nvPr/>
        </p:nvSpPr>
        <p:spPr>
          <a:xfrm>
            <a:off x="1142104" y="1426440"/>
            <a:ext cx="9779791" cy="483209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2800" dirty="0" smtClean="0">
                <a:solidFill>
                  <a:srgbClr val="FF0000"/>
                </a:solidFill>
              </a:rPr>
              <a:t>Math.random()</a:t>
            </a:r>
            <a:r>
              <a:rPr lang="en-GB" sz="2800" dirty="0" smtClean="0"/>
              <a:t>	- get random number</a:t>
            </a:r>
          </a:p>
          <a:p>
            <a:r>
              <a:rPr lang="en-IN" sz="2800" dirty="0"/>
              <a:t>Math.round(x</a:t>
            </a:r>
            <a:r>
              <a:rPr lang="en-IN" sz="2800" dirty="0" smtClean="0"/>
              <a:t>)	- </a:t>
            </a:r>
            <a:r>
              <a:rPr lang="en-GB" sz="2800" dirty="0"/>
              <a:t>Returns x rounded to its nearest integer</a:t>
            </a:r>
            <a:endParaRPr lang="en-IN" sz="2800" dirty="0" smtClean="0"/>
          </a:p>
          <a:p>
            <a:r>
              <a:rPr lang="en-IN" sz="2800" dirty="0"/>
              <a:t>Math.ceil(x</a:t>
            </a:r>
            <a:r>
              <a:rPr lang="en-IN" sz="2800" dirty="0" smtClean="0"/>
              <a:t>)		- </a:t>
            </a:r>
            <a:r>
              <a:rPr lang="en-GB" sz="2800" dirty="0"/>
              <a:t>Returns x rounded up to its nearest integer</a:t>
            </a:r>
            <a:endParaRPr lang="en-IN" sz="2800" dirty="0" smtClean="0"/>
          </a:p>
          <a:p>
            <a:r>
              <a:rPr lang="en-IN" sz="2800" dirty="0">
                <a:solidFill>
                  <a:srgbClr val="FF0000"/>
                </a:solidFill>
              </a:rPr>
              <a:t>Math.floor(x</a:t>
            </a:r>
            <a:r>
              <a:rPr lang="en-IN" sz="2800" dirty="0" smtClean="0">
                <a:solidFill>
                  <a:srgbClr val="FF0000"/>
                </a:solidFill>
              </a:rPr>
              <a:t>)</a:t>
            </a:r>
            <a:r>
              <a:rPr lang="en-IN" sz="2800" dirty="0" smtClean="0"/>
              <a:t>	- </a:t>
            </a:r>
            <a:r>
              <a:rPr lang="en-GB" sz="2800" dirty="0"/>
              <a:t>Returns x rounded down to its nearest integer</a:t>
            </a:r>
            <a:endParaRPr lang="en-IN" sz="2800" dirty="0" smtClean="0"/>
          </a:p>
          <a:p>
            <a:r>
              <a:rPr lang="en-IN" sz="2800" dirty="0"/>
              <a:t>Math.trunc(x</a:t>
            </a:r>
            <a:r>
              <a:rPr lang="en-IN" sz="2800" dirty="0" smtClean="0"/>
              <a:t>)	- </a:t>
            </a:r>
            <a:r>
              <a:rPr lang="en-GB" sz="2800" dirty="0"/>
              <a:t>Returns the integer part of x (</a:t>
            </a:r>
            <a:r>
              <a:rPr lang="en-GB" sz="2800" dirty="0">
                <a:hlinkClick r:id="rId3"/>
              </a:rPr>
              <a:t>new in ES6</a:t>
            </a:r>
            <a:r>
              <a:rPr lang="en-GB" sz="2800" dirty="0" smtClean="0"/>
              <a:t>)</a:t>
            </a:r>
          </a:p>
          <a:p>
            <a:r>
              <a:rPr lang="en-GB" sz="2800" dirty="0" smtClean="0"/>
              <a:t>Math.abs(-x)	- </a:t>
            </a:r>
            <a:r>
              <a:rPr lang="en-GB" sz="2800" dirty="0"/>
              <a:t>returns the absolute (positive) value </a:t>
            </a:r>
            <a:r>
              <a:rPr lang="en-GB" sz="2800" dirty="0" smtClean="0"/>
              <a:t>of x Math.pow(x,y)	- </a:t>
            </a:r>
            <a:r>
              <a:rPr lang="en-GB" sz="2800" dirty="0"/>
              <a:t>returns the value of x to the power of </a:t>
            </a:r>
            <a:r>
              <a:rPr lang="en-GB" sz="2800" dirty="0" smtClean="0"/>
              <a:t>y</a:t>
            </a:r>
          </a:p>
          <a:p>
            <a:r>
              <a:rPr lang="en-GB" sz="2800" dirty="0" smtClean="0"/>
              <a:t>Math.sqrt(x)		- </a:t>
            </a:r>
            <a:r>
              <a:rPr lang="en-GB" sz="2800" dirty="0"/>
              <a:t>returns the square root of </a:t>
            </a:r>
            <a:r>
              <a:rPr lang="en-GB" sz="2800" dirty="0" smtClean="0"/>
              <a:t>x</a:t>
            </a:r>
          </a:p>
          <a:p>
            <a:endParaRPr lang="en-GB" sz="2800" dirty="0"/>
          </a:p>
          <a:p>
            <a:r>
              <a:rPr lang="en-GB" sz="2800" dirty="0" smtClean="0"/>
              <a:t>Math.min()		- </a:t>
            </a:r>
            <a:r>
              <a:rPr lang="en-GB" sz="2800" dirty="0"/>
              <a:t>find the lowest </a:t>
            </a:r>
            <a:r>
              <a:rPr lang="en-GB" sz="2800" dirty="0" smtClean="0"/>
              <a:t>value</a:t>
            </a:r>
          </a:p>
          <a:p>
            <a:r>
              <a:rPr lang="en-GB" sz="2800" dirty="0" smtClean="0"/>
              <a:t>Math.max()		- </a:t>
            </a:r>
            <a:r>
              <a:rPr lang="en-GB" sz="2800" dirty="0"/>
              <a:t>find the </a:t>
            </a:r>
            <a:r>
              <a:rPr lang="en-GB" sz="2800" dirty="0" smtClean="0"/>
              <a:t>highest </a:t>
            </a:r>
            <a:r>
              <a:rPr lang="en-GB" sz="2800" dirty="0"/>
              <a:t>value</a:t>
            </a:r>
            <a:endParaRPr lang="en-GB" sz="2800" dirty="0" smtClean="0"/>
          </a:p>
        </p:txBody>
      </p:sp>
    </p:spTree>
    <p:extLst>
      <p:ext uri="{BB962C8B-B14F-4D97-AF65-F5344CB8AC3E}">
        <p14:creationId xmlns:p14="http://schemas.microsoft.com/office/powerpoint/2010/main" val="1141177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503432" y="224125"/>
            <a:ext cx="10515600" cy="549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800" b="1" dirty="0" smtClean="0"/>
              <a:t>Objects</a:t>
            </a:r>
            <a:endParaRPr lang="en-IN" sz="4800" b="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3944" y="0"/>
            <a:ext cx="2888056" cy="997527"/>
          </a:xfrm>
          <a:prstGeom prst="rect">
            <a:avLst/>
          </a:prstGeom>
        </p:spPr>
      </p:pic>
      <p:sp>
        <p:nvSpPr>
          <p:cNvPr id="7" name="Rectangle 6"/>
          <p:cNvSpPr/>
          <p:nvPr/>
        </p:nvSpPr>
        <p:spPr>
          <a:xfrm>
            <a:off x="1314975" y="3537905"/>
            <a:ext cx="3668886" cy="224676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2800" dirty="0" smtClean="0"/>
              <a:t>const objectName= {  </a:t>
            </a:r>
          </a:p>
          <a:p>
            <a:r>
              <a:rPr lang="en-GB" sz="2800" dirty="0"/>
              <a:t>	</a:t>
            </a:r>
            <a:r>
              <a:rPr lang="en-GB" sz="2800" dirty="0" smtClean="0"/>
              <a:t>name1  :  value,</a:t>
            </a:r>
          </a:p>
          <a:p>
            <a:r>
              <a:rPr lang="en-GB" sz="2800" dirty="0" smtClean="0"/>
              <a:t>	name2  </a:t>
            </a:r>
            <a:r>
              <a:rPr lang="en-GB" sz="2800" dirty="0"/>
              <a:t>:  value</a:t>
            </a:r>
            <a:r>
              <a:rPr lang="en-GB" sz="2800" dirty="0" smtClean="0"/>
              <a:t>,</a:t>
            </a:r>
          </a:p>
          <a:p>
            <a:r>
              <a:rPr lang="en-GB" sz="2800" dirty="0" smtClean="0"/>
              <a:t>	name3  </a:t>
            </a:r>
            <a:r>
              <a:rPr lang="en-GB" sz="2800" dirty="0"/>
              <a:t>:  value</a:t>
            </a:r>
            <a:r>
              <a:rPr lang="en-GB" sz="2800" dirty="0" smtClean="0"/>
              <a:t>,</a:t>
            </a:r>
          </a:p>
          <a:p>
            <a:r>
              <a:rPr lang="en-GB" sz="2800" dirty="0" smtClean="0"/>
              <a:t> }</a:t>
            </a:r>
          </a:p>
        </p:txBody>
      </p:sp>
      <p:sp>
        <p:nvSpPr>
          <p:cNvPr id="5" name="TextBox 4"/>
          <p:cNvSpPr txBox="1"/>
          <p:nvPr/>
        </p:nvSpPr>
        <p:spPr>
          <a:xfrm>
            <a:off x="885950" y="1463155"/>
            <a:ext cx="9862022" cy="1384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457200" indent="-457200">
              <a:buFont typeface="Arial" panose="020B0604020202020204" pitchFamily="34" charset="0"/>
              <a:buChar char="•"/>
            </a:pPr>
            <a:r>
              <a:rPr lang="en-GB" sz="2800" dirty="0" smtClean="0"/>
              <a:t>Objects </a:t>
            </a:r>
            <a:r>
              <a:rPr lang="en-GB" sz="2800" dirty="0"/>
              <a:t>are variables too. But objects can contain many values</a:t>
            </a:r>
            <a:r>
              <a:rPr lang="en-GB" sz="2800" dirty="0" smtClean="0"/>
              <a:t>.</a:t>
            </a:r>
          </a:p>
          <a:p>
            <a:pPr marL="457200" indent="-457200">
              <a:buFont typeface="Arial" panose="020B0604020202020204" pitchFamily="34" charset="0"/>
              <a:buChar char="•"/>
            </a:pPr>
            <a:r>
              <a:rPr lang="en-GB" sz="2800" dirty="0"/>
              <a:t>The </a:t>
            </a:r>
            <a:r>
              <a:rPr lang="en-GB" sz="2800" b="1" dirty="0"/>
              <a:t>name:values</a:t>
            </a:r>
            <a:r>
              <a:rPr lang="en-GB" sz="2800" dirty="0"/>
              <a:t> pairs in JavaScript objects are called </a:t>
            </a:r>
            <a:r>
              <a:rPr lang="en-GB" sz="2800" b="1" dirty="0" smtClean="0">
                <a:solidFill>
                  <a:srgbClr val="FF0000"/>
                </a:solidFill>
              </a:rPr>
              <a:t>properties</a:t>
            </a:r>
            <a:endParaRPr lang="en-IN" sz="2800" dirty="0">
              <a:solidFill>
                <a:srgbClr val="FF0000"/>
              </a:solidFill>
            </a:endParaRPr>
          </a:p>
        </p:txBody>
      </p:sp>
      <p:grpSp>
        <p:nvGrpSpPr>
          <p:cNvPr id="2" name="Group 1"/>
          <p:cNvGrpSpPr/>
          <p:nvPr/>
        </p:nvGrpSpPr>
        <p:grpSpPr>
          <a:xfrm>
            <a:off x="6132895" y="3507621"/>
            <a:ext cx="3668886" cy="2254542"/>
            <a:chOff x="6080940" y="3156218"/>
            <a:chExt cx="3668886" cy="2254542"/>
          </a:xfrm>
        </p:grpSpPr>
        <p:sp>
          <p:nvSpPr>
            <p:cNvPr id="10" name="Rectangle 9"/>
            <p:cNvSpPr/>
            <p:nvPr/>
          </p:nvSpPr>
          <p:spPr>
            <a:xfrm>
              <a:off x="6080940" y="3156218"/>
              <a:ext cx="3668886" cy="5232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2800" dirty="0" smtClean="0"/>
                <a:t>objectName.name1</a:t>
              </a:r>
            </a:p>
          </p:txBody>
        </p:sp>
        <p:sp>
          <p:nvSpPr>
            <p:cNvPr id="11" name="Rectangle 10"/>
            <p:cNvSpPr/>
            <p:nvPr/>
          </p:nvSpPr>
          <p:spPr>
            <a:xfrm>
              <a:off x="6080940" y="4043258"/>
              <a:ext cx="3668886" cy="5232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2800" dirty="0" smtClean="0"/>
                <a:t>objectName.name2</a:t>
              </a:r>
            </a:p>
          </p:txBody>
        </p:sp>
        <p:sp>
          <p:nvSpPr>
            <p:cNvPr id="12" name="Rectangle 11"/>
            <p:cNvSpPr/>
            <p:nvPr/>
          </p:nvSpPr>
          <p:spPr>
            <a:xfrm>
              <a:off x="6080940" y="4887540"/>
              <a:ext cx="3668886" cy="5232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2800" dirty="0" smtClean="0"/>
                <a:t>objectName.name3</a:t>
              </a:r>
            </a:p>
          </p:txBody>
        </p:sp>
      </p:grpSp>
    </p:spTree>
    <p:extLst>
      <p:ext uri="{BB962C8B-B14F-4D97-AF65-F5344CB8AC3E}">
        <p14:creationId xmlns:p14="http://schemas.microsoft.com/office/powerpoint/2010/main" val="3714490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503432" y="224125"/>
            <a:ext cx="10515600" cy="549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800" b="1" dirty="0" smtClean="0"/>
              <a:t>Dates</a:t>
            </a:r>
            <a:endParaRPr lang="en-IN" sz="4800" b="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3944" y="0"/>
            <a:ext cx="2888056" cy="997527"/>
          </a:xfrm>
          <a:prstGeom prst="rect">
            <a:avLst/>
          </a:prstGeom>
        </p:spPr>
      </p:pic>
      <p:sp>
        <p:nvSpPr>
          <p:cNvPr id="7" name="Rectangle 6"/>
          <p:cNvSpPr/>
          <p:nvPr/>
        </p:nvSpPr>
        <p:spPr>
          <a:xfrm>
            <a:off x="1455775" y="3927390"/>
            <a:ext cx="4305457"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3200" b="1" dirty="0"/>
              <a:t>c</a:t>
            </a:r>
            <a:r>
              <a:rPr lang="en-IN" sz="3200" b="1" dirty="0" smtClean="0"/>
              <a:t>onst date = new</a:t>
            </a:r>
            <a:r>
              <a:rPr lang="en-IN" sz="3200" b="1" dirty="0"/>
              <a:t> Date</a:t>
            </a:r>
            <a:r>
              <a:rPr lang="en-IN" sz="3200" b="1" dirty="0" smtClean="0"/>
              <a:t>()</a:t>
            </a:r>
            <a:endParaRPr lang="en-GB" sz="3200" b="1" dirty="0" smtClean="0"/>
          </a:p>
        </p:txBody>
      </p:sp>
      <p:sp>
        <p:nvSpPr>
          <p:cNvPr id="5" name="TextBox 4"/>
          <p:cNvSpPr txBox="1"/>
          <p:nvPr/>
        </p:nvSpPr>
        <p:spPr>
          <a:xfrm>
            <a:off x="885950" y="948619"/>
            <a:ext cx="9862022" cy="9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457200" indent="-457200">
              <a:buFont typeface="Arial" panose="020B0604020202020204" pitchFamily="34" charset="0"/>
              <a:buChar char="•"/>
            </a:pPr>
            <a:r>
              <a:rPr lang="en-GB" sz="2800" dirty="0"/>
              <a:t>By default, JavaScript will use the browser's time zone and display a date as a full text string</a:t>
            </a:r>
            <a:endParaRPr lang="en-IN" sz="2800" dirty="0">
              <a:solidFill>
                <a:srgbClr val="FF0000"/>
              </a:solidFill>
            </a:endParaRPr>
          </a:p>
        </p:txBody>
      </p:sp>
      <p:sp>
        <p:nvSpPr>
          <p:cNvPr id="13" name="TextBox 12"/>
          <p:cNvSpPr txBox="1"/>
          <p:nvPr/>
        </p:nvSpPr>
        <p:spPr>
          <a:xfrm>
            <a:off x="6568725" y="2088099"/>
            <a:ext cx="2725879" cy="4616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457200" indent="-457200">
              <a:lnSpc>
                <a:spcPct val="150000"/>
              </a:lnSpc>
              <a:buFont typeface="Arial" panose="020B0604020202020204" pitchFamily="34" charset="0"/>
              <a:buChar char="•"/>
            </a:pPr>
            <a:r>
              <a:rPr lang="en-IN" sz="2800" dirty="0"/>
              <a:t>getFullYear</a:t>
            </a:r>
            <a:r>
              <a:rPr lang="en-IN" sz="2800" dirty="0" smtClean="0"/>
              <a:t>()</a:t>
            </a:r>
            <a:endParaRPr lang="en-GB" sz="2800" dirty="0" smtClean="0"/>
          </a:p>
          <a:p>
            <a:pPr marL="457200" indent="-457200">
              <a:lnSpc>
                <a:spcPct val="150000"/>
              </a:lnSpc>
              <a:buFont typeface="Arial" panose="020B0604020202020204" pitchFamily="34" charset="0"/>
              <a:buChar char="•"/>
            </a:pPr>
            <a:r>
              <a:rPr lang="en-IN" sz="2800" dirty="0"/>
              <a:t>getMonth</a:t>
            </a:r>
            <a:r>
              <a:rPr lang="en-IN" sz="2800" dirty="0" smtClean="0">
                <a:solidFill>
                  <a:schemeClr val="bg1"/>
                </a:solidFill>
              </a:rPr>
              <a:t>()</a:t>
            </a:r>
            <a:endParaRPr lang="en-GB" sz="2800" dirty="0">
              <a:solidFill>
                <a:schemeClr val="bg1"/>
              </a:solidFill>
            </a:endParaRPr>
          </a:p>
          <a:p>
            <a:pPr marL="457200" indent="-457200">
              <a:lnSpc>
                <a:spcPct val="150000"/>
              </a:lnSpc>
              <a:buFont typeface="Arial" panose="020B0604020202020204" pitchFamily="34" charset="0"/>
              <a:buChar char="•"/>
            </a:pPr>
            <a:r>
              <a:rPr lang="en-IN" sz="2800" dirty="0"/>
              <a:t>getDate</a:t>
            </a:r>
            <a:r>
              <a:rPr lang="en-IN" sz="2800" dirty="0" smtClean="0">
                <a:solidFill>
                  <a:schemeClr val="bg1"/>
                </a:solidFill>
              </a:rPr>
              <a:t>()</a:t>
            </a:r>
            <a:endParaRPr lang="en-GB" sz="2800" dirty="0">
              <a:solidFill>
                <a:schemeClr val="bg1"/>
              </a:solidFill>
            </a:endParaRPr>
          </a:p>
          <a:p>
            <a:pPr marL="457200" indent="-457200">
              <a:lnSpc>
                <a:spcPct val="150000"/>
              </a:lnSpc>
              <a:buFont typeface="Arial" panose="020B0604020202020204" pitchFamily="34" charset="0"/>
              <a:buChar char="•"/>
            </a:pPr>
            <a:r>
              <a:rPr lang="en-IN" sz="2800" dirty="0"/>
              <a:t>getDay</a:t>
            </a:r>
            <a:r>
              <a:rPr lang="en-IN" sz="2800" dirty="0" smtClean="0">
                <a:solidFill>
                  <a:schemeClr val="bg1"/>
                </a:solidFill>
              </a:rPr>
              <a:t>()</a:t>
            </a:r>
            <a:endParaRPr lang="en-GB" sz="2800" dirty="0" smtClean="0">
              <a:solidFill>
                <a:schemeClr val="bg1"/>
              </a:solidFill>
            </a:endParaRPr>
          </a:p>
          <a:p>
            <a:pPr marL="457200" indent="-457200">
              <a:lnSpc>
                <a:spcPct val="150000"/>
              </a:lnSpc>
              <a:buFont typeface="Arial" panose="020B0604020202020204" pitchFamily="34" charset="0"/>
              <a:buChar char="•"/>
            </a:pPr>
            <a:r>
              <a:rPr lang="en-IN" sz="2800" dirty="0"/>
              <a:t>getHours</a:t>
            </a:r>
            <a:r>
              <a:rPr lang="en-GB" sz="2800" dirty="0" smtClean="0">
                <a:solidFill>
                  <a:schemeClr val="bg1"/>
                </a:solidFill>
              </a:rPr>
              <a:t>()</a:t>
            </a:r>
          </a:p>
          <a:p>
            <a:pPr marL="457200" indent="-457200">
              <a:lnSpc>
                <a:spcPct val="150000"/>
              </a:lnSpc>
              <a:buFont typeface="Arial" panose="020B0604020202020204" pitchFamily="34" charset="0"/>
              <a:buChar char="•"/>
            </a:pPr>
            <a:r>
              <a:rPr lang="en-IN" sz="2800" dirty="0"/>
              <a:t>getMinutes</a:t>
            </a:r>
            <a:r>
              <a:rPr lang="en-IN" sz="2800" dirty="0" smtClean="0"/>
              <a:t>()</a:t>
            </a:r>
            <a:endParaRPr lang="en-IN" sz="2800" dirty="0"/>
          </a:p>
          <a:p>
            <a:pPr marL="457200" indent="-457200">
              <a:lnSpc>
                <a:spcPct val="150000"/>
              </a:lnSpc>
              <a:buFont typeface="Arial" panose="020B0604020202020204" pitchFamily="34" charset="0"/>
              <a:buChar char="•"/>
            </a:pPr>
            <a:r>
              <a:rPr lang="en-IN" sz="2800" dirty="0"/>
              <a:t>getSeconds</a:t>
            </a:r>
            <a:r>
              <a:rPr lang="en-GB" sz="2800" dirty="0" smtClean="0"/>
              <a:t>()</a:t>
            </a:r>
            <a:endParaRPr lang="en-GB" sz="2800" dirty="0"/>
          </a:p>
        </p:txBody>
      </p:sp>
    </p:spTree>
    <p:extLst>
      <p:ext uri="{BB962C8B-B14F-4D97-AF65-F5344CB8AC3E}">
        <p14:creationId xmlns:p14="http://schemas.microsoft.com/office/powerpoint/2010/main" val="1289629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817418" y="1212970"/>
            <a:ext cx="9668609" cy="181588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anchor="ctr" anchorCtr="0" compatLnSpc="1">
            <a:prstTxWarp prst="textNoShape">
              <a:avLst/>
            </a:prstTxWarp>
            <a:spAutoFit/>
          </a:bodyPr>
          <a:lstStyle/>
          <a:p>
            <a:r>
              <a:rPr lang="en-GB" sz="2800" dirty="0" smtClean="0"/>
              <a:t>What is JavaScript? </a:t>
            </a:r>
          </a:p>
          <a:p>
            <a:endParaRPr lang="en-GB" sz="2800" dirty="0" smtClean="0"/>
          </a:p>
          <a:p>
            <a:pPr marL="457200" indent="-457200">
              <a:buFont typeface="Arial" panose="020B0604020202020204" pitchFamily="34" charset="0"/>
              <a:buChar char="•"/>
            </a:pPr>
            <a:r>
              <a:rPr lang="en-GB" sz="2800" dirty="0" smtClean="0"/>
              <a:t>JavaScript </a:t>
            </a:r>
            <a:r>
              <a:rPr lang="en-GB" sz="2800" dirty="0"/>
              <a:t>is the world's most popular programming language.</a:t>
            </a:r>
          </a:p>
          <a:p>
            <a:pPr marL="457200" indent="-457200">
              <a:buFont typeface="Arial" panose="020B0604020202020204" pitchFamily="34" charset="0"/>
              <a:buChar char="•"/>
            </a:pPr>
            <a:r>
              <a:rPr lang="en-GB" sz="2800" dirty="0" smtClean="0"/>
              <a:t>JavaScript </a:t>
            </a:r>
            <a:r>
              <a:rPr lang="en-GB" sz="2800" dirty="0"/>
              <a:t>is easy to learn</a:t>
            </a:r>
            <a:r>
              <a:rPr lang="en-GB" sz="2800" dirty="0" smtClean="0"/>
              <a:t>.</a:t>
            </a:r>
            <a:endParaRPr kumimoji="0" lang="en-US" sz="2800" b="0" i="0" u="none" strike="noStrike" cap="none" normalizeH="0" baseline="0" dirty="0" smtClean="0">
              <a:ln>
                <a:noFill/>
              </a:ln>
              <a:solidFill>
                <a:srgbClr val="000000"/>
              </a:solidFill>
              <a:effectLst/>
              <a:latin typeface="Arial Unicode MS" panose="020B0604020202020204" pitchFamily="34" charset="-128"/>
            </a:endParaRPr>
          </a:p>
        </p:txBody>
      </p:sp>
      <p:sp>
        <p:nvSpPr>
          <p:cNvPr id="9" name="Rectangle 3"/>
          <p:cNvSpPr>
            <a:spLocks noChangeArrowheads="1"/>
          </p:cNvSpPr>
          <p:nvPr/>
        </p:nvSpPr>
        <p:spPr bwMode="auto">
          <a:xfrm>
            <a:off x="540327" y="3591510"/>
            <a:ext cx="11049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fontAlgn="base">
              <a:lnSpc>
                <a:spcPct val="150000"/>
              </a:lnSpc>
              <a:buFont typeface="Arial" panose="020B0604020202020204" pitchFamily="34" charset="0"/>
              <a:buChar char="•"/>
            </a:pPr>
            <a:r>
              <a:rPr lang="en-GB" sz="2400" b="1" dirty="0" smtClean="0"/>
              <a:t>JavaScript</a:t>
            </a:r>
            <a:r>
              <a:rPr lang="en-GB" sz="2400" dirty="0"/>
              <a:t> is a </a:t>
            </a:r>
            <a:r>
              <a:rPr lang="en-GB" sz="2400" i="1" dirty="0"/>
              <a:t>lightweight,</a:t>
            </a:r>
            <a:r>
              <a:rPr lang="en-GB" sz="2400" dirty="0"/>
              <a:t> </a:t>
            </a:r>
            <a:r>
              <a:rPr lang="en-GB" sz="2400" i="1" dirty="0" smtClean="0"/>
              <a:t>cross-platform</a:t>
            </a:r>
            <a:r>
              <a:rPr lang="en-GB" sz="2400" i="1" dirty="0"/>
              <a:t> </a:t>
            </a:r>
            <a:r>
              <a:rPr lang="en-GB" sz="2400" dirty="0"/>
              <a:t>and </a:t>
            </a:r>
            <a:r>
              <a:rPr lang="en-GB" sz="2400" i="1" dirty="0"/>
              <a:t>interpreted </a:t>
            </a:r>
            <a:r>
              <a:rPr lang="en-GB" sz="2400" i="1" dirty="0" smtClean="0"/>
              <a:t>compiled</a:t>
            </a:r>
            <a:r>
              <a:rPr lang="en-GB" sz="2400" dirty="0"/>
              <a:t> programming language</a:t>
            </a:r>
            <a:r>
              <a:rPr lang="en-GB" sz="2400" dirty="0" smtClean="0"/>
              <a:t>. It is also known as the scripting language for webpages. </a:t>
            </a:r>
          </a:p>
          <a:p>
            <a:pPr marL="342900" indent="-342900" fontAlgn="base">
              <a:lnSpc>
                <a:spcPct val="150000"/>
              </a:lnSpc>
              <a:buFont typeface="Arial" panose="020B0604020202020204" pitchFamily="34" charset="0"/>
              <a:buChar char="•"/>
            </a:pPr>
            <a:r>
              <a:rPr lang="en-GB" sz="2400" dirty="0" smtClean="0"/>
              <a:t>It </a:t>
            </a:r>
            <a:r>
              <a:rPr lang="en-GB" sz="2400" dirty="0"/>
              <a:t>is well-known for the development of web pages, and many </a:t>
            </a:r>
            <a:r>
              <a:rPr lang="en-GB" sz="2400" dirty="0" smtClean="0"/>
              <a:t>non-browser </a:t>
            </a:r>
            <a:r>
              <a:rPr lang="en-GB" sz="2400" dirty="0"/>
              <a:t>environments also use it</a:t>
            </a:r>
            <a:r>
              <a:rPr lang="en-GB" sz="2400" dirty="0" smtClean="0"/>
              <a:t>.</a:t>
            </a:r>
            <a:endParaRPr lang="en-GB" sz="2400" dirty="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3944" y="0"/>
            <a:ext cx="2888056" cy="997527"/>
          </a:xfrm>
          <a:prstGeom prst="rect">
            <a:avLst/>
          </a:prstGeom>
        </p:spPr>
      </p:pic>
    </p:spTree>
    <p:extLst>
      <p:ext uri="{BB962C8B-B14F-4D97-AF65-F5344CB8AC3E}">
        <p14:creationId xmlns:p14="http://schemas.microsoft.com/office/powerpoint/2010/main" val="2753574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686851" y="448252"/>
            <a:ext cx="10515600" cy="549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800" b="1" dirty="0"/>
              <a:t>D</a:t>
            </a:r>
            <a:r>
              <a:rPr lang="en-IN" sz="4800" b="1" dirty="0" smtClean="0"/>
              <a:t>estructuring</a:t>
            </a:r>
            <a:endParaRPr lang="en-IN" sz="4800" b="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3944" y="0"/>
            <a:ext cx="2888056" cy="997527"/>
          </a:xfrm>
          <a:prstGeom prst="rect">
            <a:avLst/>
          </a:prstGeom>
        </p:spPr>
      </p:pic>
      <p:sp>
        <p:nvSpPr>
          <p:cNvPr id="7" name="Rectangle 6"/>
          <p:cNvSpPr/>
          <p:nvPr/>
        </p:nvSpPr>
        <p:spPr>
          <a:xfrm>
            <a:off x="1543576" y="4015926"/>
            <a:ext cx="3668886" cy="9541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2800" dirty="0"/>
              <a:t>const </a:t>
            </a:r>
            <a:r>
              <a:rPr lang="en-IN" sz="2800" dirty="0" smtClean="0"/>
              <a:t>arr= </a:t>
            </a:r>
            <a:r>
              <a:rPr lang="en-IN" sz="2800" dirty="0"/>
              <a:t> [1,2</a:t>
            </a:r>
            <a:r>
              <a:rPr lang="en-IN" sz="2800" dirty="0" smtClean="0"/>
              <a:t>]</a:t>
            </a:r>
          </a:p>
          <a:p>
            <a:r>
              <a:rPr lang="en-GB" sz="2800" dirty="0"/>
              <a:t>c</a:t>
            </a:r>
            <a:r>
              <a:rPr lang="en-GB" sz="2800" dirty="0" smtClean="0"/>
              <a:t>onst [a,b] = arr</a:t>
            </a:r>
            <a:endParaRPr lang="en-IN" sz="2800" dirty="0"/>
          </a:p>
        </p:txBody>
      </p:sp>
      <p:sp>
        <p:nvSpPr>
          <p:cNvPr id="5" name="TextBox 4"/>
          <p:cNvSpPr txBox="1"/>
          <p:nvPr/>
        </p:nvSpPr>
        <p:spPr>
          <a:xfrm>
            <a:off x="1013640" y="1384375"/>
            <a:ext cx="9862022" cy="1384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457200" indent="-457200">
              <a:buFont typeface="Arial" panose="020B0604020202020204" pitchFamily="34" charset="0"/>
              <a:buChar char="•"/>
            </a:pPr>
            <a:r>
              <a:rPr lang="en-GB" sz="2800" dirty="0"/>
              <a:t>The </a:t>
            </a:r>
            <a:r>
              <a:rPr lang="en-GB" sz="2800" b="1" dirty="0"/>
              <a:t>destructuring assignment</a:t>
            </a:r>
            <a:r>
              <a:rPr lang="en-GB" sz="2800" dirty="0"/>
              <a:t> syntax is a JavaScript expression that makes it possible to unpack values from arrays, or properties from objects,</a:t>
            </a:r>
            <a:endParaRPr lang="en-IN" sz="2800" dirty="0"/>
          </a:p>
        </p:txBody>
      </p:sp>
      <p:sp>
        <p:nvSpPr>
          <p:cNvPr id="9" name="Rectangle 8"/>
          <p:cNvSpPr/>
          <p:nvPr/>
        </p:nvSpPr>
        <p:spPr>
          <a:xfrm>
            <a:off x="6786331" y="3585038"/>
            <a:ext cx="3668886" cy="18158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2800" dirty="0"/>
              <a:t>const </a:t>
            </a:r>
            <a:r>
              <a:rPr lang="en-IN" sz="2800" dirty="0" smtClean="0"/>
              <a:t>tech= </a:t>
            </a:r>
            <a:r>
              <a:rPr lang="en-IN" sz="2800" dirty="0"/>
              <a:t> </a:t>
            </a:r>
            <a:r>
              <a:rPr lang="en-IN" sz="2800" dirty="0" smtClean="0"/>
              <a:t>{</a:t>
            </a:r>
          </a:p>
          <a:p>
            <a:r>
              <a:rPr lang="en-GB" sz="2800" dirty="0" smtClean="0"/>
              <a:t>	name : ‘marcello’,</a:t>
            </a:r>
          </a:p>
          <a:p>
            <a:r>
              <a:rPr lang="en-GB" sz="2800" dirty="0"/>
              <a:t>	</a:t>
            </a:r>
            <a:r>
              <a:rPr lang="en-GB" sz="2800" dirty="0" smtClean="0"/>
              <a:t>place : ‘Trichy’</a:t>
            </a:r>
            <a:endParaRPr lang="en-IN" sz="2800" dirty="0" smtClean="0"/>
          </a:p>
          <a:p>
            <a:r>
              <a:rPr lang="en-IN" sz="2800" dirty="0" smtClean="0"/>
              <a:t>}</a:t>
            </a:r>
            <a:endParaRPr lang="en-IN" sz="2800" dirty="0"/>
          </a:p>
        </p:txBody>
      </p:sp>
      <p:sp>
        <p:nvSpPr>
          <p:cNvPr id="13" name="Rectangle 12"/>
          <p:cNvSpPr/>
          <p:nvPr/>
        </p:nvSpPr>
        <p:spPr>
          <a:xfrm>
            <a:off x="6493577" y="5543770"/>
            <a:ext cx="4254395" cy="5232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2800" dirty="0"/>
              <a:t>c</a:t>
            </a:r>
            <a:r>
              <a:rPr lang="en-GB" sz="2800" dirty="0" smtClean="0"/>
              <a:t>onst {name ,place} = tech</a:t>
            </a:r>
            <a:endParaRPr lang="en-IN" sz="2800" dirty="0"/>
          </a:p>
        </p:txBody>
      </p:sp>
      <p:sp>
        <p:nvSpPr>
          <p:cNvPr id="2" name="TextBox 1"/>
          <p:cNvSpPr txBox="1"/>
          <p:nvPr/>
        </p:nvSpPr>
        <p:spPr>
          <a:xfrm>
            <a:off x="2535382" y="2938707"/>
            <a:ext cx="1219373" cy="646331"/>
          </a:xfrm>
          <a:prstGeom prst="rect">
            <a:avLst/>
          </a:prstGeom>
          <a:noFill/>
        </p:spPr>
        <p:txBody>
          <a:bodyPr wrap="none" rtlCol="0">
            <a:spAutoFit/>
          </a:bodyPr>
          <a:lstStyle/>
          <a:p>
            <a:r>
              <a:rPr lang="en-GB" sz="3600" b="1" dirty="0" smtClean="0"/>
              <a:t>Array</a:t>
            </a:r>
            <a:endParaRPr lang="en-IN" sz="3600" b="1" dirty="0"/>
          </a:p>
        </p:txBody>
      </p:sp>
      <p:sp>
        <p:nvSpPr>
          <p:cNvPr id="15" name="TextBox 14"/>
          <p:cNvSpPr txBox="1"/>
          <p:nvPr/>
        </p:nvSpPr>
        <p:spPr>
          <a:xfrm>
            <a:off x="7401401" y="2949970"/>
            <a:ext cx="1451038" cy="646331"/>
          </a:xfrm>
          <a:prstGeom prst="rect">
            <a:avLst/>
          </a:prstGeom>
          <a:noFill/>
        </p:spPr>
        <p:txBody>
          <a:bodyPr wrap="none" rtlCol="0">
            <a:spAutoFit/>
          </a:bodyPr>
          <a:lstStyle/>
          <a:p>
            <a:r>
              <a:rPr lang="en-GB" sz="3600" b="1" dirty="0" smtClean="0"/>
              <a:t>Object</a:t>
            </a:r>
            <a:endParaRPr lang="en-IN" sz="3600" b="1" dirty="0"/>
          </a:p>
        </p:txBody>
      </p:sp>
    </p:spTree>
    <p:extLst>
      <p:ext uri="{BB962C8B-B14F-4D97-AF65-F5344CB8AC3E}">
        <p14:creationId xmlns:p14="http://schemas.microsoft.com/office/powerpoint/2010/main" val="2634797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686851" y="448252"/>
            <a:ext cx="10515600" cy="549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800" b="1" dirty="0"/>
              <a:t>Array Iteration</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3944" y="0"/>
            <a:ext cx="2888056" cy="997527"/>
          </a:xfrm>
          <a:prstGeom prst="rect">
            <a:avLst/>
          </a:prstGeom>
        </p:spPr>
      </p:pic>
      <p:sp>
        <p:nvSpPr>
          <p:cNvPr id="5" name="TextBox 4"/>
          <p:cNvSpPr txBox="1"/>
          <p:nvPr/>
        </p:nvSpPr>
        <p:spPr>
          <a:xfrm>
            <a:off x="1013640" y="1184169"/>
            <a:ext cx="9862022"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sz="2800" dirty="0"/>
              <a:t>Array iteration methods operate on every array item</a:t>
            </a:r>
            <a:r>
              <a:rPr lang="en-GB" sz="2800" dirty="0" smtClean="0"/>
              <a:t>.</a:t>
            </a:r>
            <a:endParaRPr lang="en-GB" sz="2800" dirty="0"/>
          </a:p>
        </p:txBody>
      </p:sp>
      <p:sp>
        <p:nvSpPr>
          <p:cNvPr id="10" name="TextBox 9"/>
          <p:cNvSpPr txBox="1"/>
          <p:nvPr/>
        </p:nvSpPr>
        <p:spPr>
          <a:xfrm>
            <a:off x="2191803" y="1894031"/>
            <a:ext cx="2725879" cy="4616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457200" indent="-457200">
              <a:lnSpc>
                <a:spcPct val="150000"/>
              </a:lnSpc>
              <a:buFont typeface="Arial" panose="020B0604020202020204" pitchFamily="34" charset="0"/>
              <a:buChar char="•"/>
            </a:pPr>
            <a:r>
              <a:rPr lang="en-IN" sz="2800" dirty="0" smtClean="0"/>
              <a:t>forEach()</a:t>
            </a:r>
            <a:endParaRPr lang="en-GB" sz="2800" dirty="0" smtClean="0"/>
          </a:p>
          <a:p>
            <a:pPr marL="457200" indent="-457200">
              <a:lnSpc>
                <a:spcPct val="150000"/>
              </a:lnSpc>
              <a:buFont typeface="Arial" panose="020B0604020202020204" pitchFamily="34" charset="0"/>
              <a:buChar char="•"/>
            </a:pPr>
            <a:r>
              <a:rPr lang="en-IN" sz="2800" dirty="0" smtClean="0">
                <a:solidFill>
                  <a:srgbClr val="FF0000"/>
                </a:solidFill>
              </a:rPr>
              <a:t>map()</a:t>
            </a:r>
            <a:endParaRPr lang="en-GB" sz="2800" dirty="0">
              <a:solidFill>
                <a:srgbClr val="FF0000"/>
              </a:solidFill>
            </a:endParaRPr>
          </a:p>
          <a:p>
            <a:pPr marL="457200" indent="-457200">
              <a:lnSpc>
                <a:spcPct val="150000"/>
              </a:lnSpc>
              <a:buFont typeface="Arial" panose="020B0604020202020204" pitchFamily="34" charset="0"/>
              <a:buChar char="•"/>
            </a:pPr>
            <a:r>
              <a:rPr lang="en-IN" sz="2800" dirty="0">
                <a:solidFill>
                  <a:srgbClr val="FF0000"/>
                </a:solidFill>
              </a:rPr>
              <a:t>filter</a:t>
            </a:r>
            <a:r>
              <a:rPr lang="en-IN" sz="2800" dirty="0" smtClean="0">
                <a:solidFill>
                  <a:srgbClr val="FF0000"/>
                </a:solidFill>
              </a:rPr>
              <a:t>()</a:t>
            </a:r>
            <a:endParaRPr lang="en-GB" sz="2800" dirty="0">
              <a:solidFill>
                <a:srgbClr val="FF0000"/>
              </a:solidFill>
            </a:endParaRPr>
          </a:p>
          <a:p>
            <a:pPr marL="457200" indent="-457200">
              <a:lnSpc>
                <a:spcPct val="150000"/>
              </a:lnSpc>
              <a:buFont typeface="Arial" panose="020B0604020202020204" pitchFamily="34" charset="0"/>
              <a:buChar char="•"/>
            </a:pPr>
            <a:r>
              <a:rPr lang="en-IN" sz="2800" dirty="0">
                <a:solidFill>
                  <a:srgbClr val="FF0000"/>
                </a:solidFill>
              </a:rPr>
              <a:t>reduce</a:t>
            </a:r>
            <a:r>
              <a:rPr lang="en-IN" sz="2800" dirty="0" smtClean="0">
                <a:solidFill>
                  <a:srgbClr val="FF0000"/>
                </a:solidFill>
              </a:rPr>
              <a:t>()</a:t>
            </a:r>
            <a:endParaRPr lang="en-GB" sz="2800" dirty="0" smtClean="0">
              <a:solidFill>
                <a:srgbClr val="FF0000"/>
              </a:solidFill>
            </a:endParaRPr>
          </a:p>
          <a:p>
            <a:pPr marL="457200" indent="-457200">
              <a:lnSpc>
                <a:spcPct val="150000"/>
              </a:lnSpc>
              <a:buFont typeface="Arial" panose="020B0604020202020204" pitchFamily="34" charset="0"/>
              <a:buChar char="•"/>
            </a:pPr>
            <a:r>
              <a:rPr lang="en-GB" sz="2800" dirty="0">
                <a:solidFill>
                  <a:srgbClr val="FF0000"/>
                </a:solidFill>
              </a:rPr>
              <a:t>f</a:t>
            </a:r>
            <a:r>
              <a:rPr lang="en-GB" sz="2800" dirty="0" smtClean="0">
                <a:solidFill>
                  <a:srgbClr val="FF0000"/>
                </a:solidFill>
              </a:rPr>
              <a:t>ind()</a:t>
            </a:r>
          </a:p>
          <a:p>
            <a:pPr marL="457200" indent="-457200">
              <a:lnSpc>
                <a:spcPct val="150000"/>
              </a:lnSpc>
              <a:buFont typeface="Arial" panose="020B0604020202020204" pitchFamily="34" charset="0"/>
              <a:buChar char="•"/>
            </a:pPr>
            <a:r>
              <a:rPr lang="en-IN" sz="2800" dirty="0"/>
              <a:t>every()</a:t>
            </a:r>
          </a:p>
          <a:p>
            <a:pPr marL="457200" indent="-457200">
              <a:lnSpc>
                <a:spcPct val="150000"/>
              </a:lnSpc>
              <a:buFont typeface="Arial" panose="020B0604020202020204" pitchFamily="34" charset="0"/>
              <a:buChar char="•"/>
            </a:pPr>
            <a:r>
              <a:rPr lang="en-GB" sz="2800" dirty="0"/>
              <a:t>s</a:t>
            </a:r>
            <a:r>
              <a:rPr lang="en-GB" sz="2800" dirty="0" smtClean="0"/>
              <a:t>ome()</a:t>
            </a:r>
            <a:endParaRPr lang="en-GB" sz="2800" dirty="0"/>
          </a:p>
        </p:txBody>
      </p:sp>
      <p:sp>
        <p:nvSpPr>
          <p:cNvPr id="11" name="TextBox 10"/>
          <p:cNvSpPr txBox="1"/>
          <p:nvPr/>
        </p:nvSpPr>
        <p:spPr>
          <a:xfrm>
            <a:off x="6370246" y="1896916"/>
            <a:ext cx="2725879" cy="2677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457200" indent="-457200">
              <a:lnSpc>
                <a:spcPct val="150000"/>
              </a:lnSpc>
              <a:buFont typeface="Arial" panose="020B0604020202020204" pitchFamily="34" charset="0"/>
              <a:buChar char="•"/>
            </a:pPr>
            <a:r>
              <a:rPr lang="en-IN" sz="2800" dirty="0" smtClean="0"/>
              <a:t>includes()</a:t>
            </a:r>
            <a:endParaRPr lang="en-GB" sz="2800" dirty="0" smtClean="0"/>
          </a:p>
          <a:p>
            <a:pPr marL="457200" indent="-457200">
              <a:lnSpc>
                <a:spcPct val="150000"/>
              </a:lnSpc>
              <a:buFont typeface="Arial" panose="020B0604020202020204" pitchFamily="34" charset="0"/>
              <a:buChar char="•"/>
            </a:pPr>
            <a:r>
              <a:rPr lang="en-IN" sz="2800" dirty="0" smtClean="0"/>
              <a:t>indexOf()</a:t>
            </a:r>
            <a:endParaRPr lang="en-GB" sz="2800" dirty="0"/>
          </a:p>
          <a:p>
            <a:pPr marL="457200" indent="-457200">
              <a:lnSpc>
                <a:spcPct val="150000"/>
              </a:lnSpc>
              <a:buFont typeface="Arial" panose="020B0604020202020204" pitchFamily="34" charset="0"/>
              <a:buChar char="•"/>
            </a:pPr>
            <a:r>
              <a:rPr lang="en-IN" sz="2800" dirty="0" smtClean="0"/>
              <a:t>findIndexOf()</a:t>
            </a:r>
            <a:endParaRPr lang="en-GB" sz="2800" dirty="0"/>
          </a:p>
          <a:p>
            <a:pPr marL="457200" indent="-457200">
              <a:lnSpc>
                <a:spcPct val="150000"/>
              </a:lnSpc>
              <a:buFont typeface="Arial" panose="020B0604020202020204" pitchFamily="34" charset="0"/>
              <a:buChar char="•"/>
            </a:pPr>
            <a:r>
              <a:rPr lang="en-IN" sz="2800" dirty="0" smtClean="0"/>
              <a:t>flat ()</a:t>
            </a:r>
            <a:endParaRPr lang="en-GB" sz="2800" dirty="0" smtClean="0"/>
          </a:p>
        </p:txBody>
      </p:sp>
    </p:spTree>
    <p:extLst>
      <p:ext uri="{BB962C8B-B14F-4D97-AF65-F5344CB8AC3E}">
        <p14:creationId xmlns:p14="http://schemas.microsoft.com/office/powerpoint/2010/main" val="4132570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562160" y="634499"/>
            <a:ext cx="10515600" cy="549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800" b="1" dirty="0" smtClean="0"/>
              <a:t>Synchronous &amp; Asynchronous</a:t>
            </a:r>
            <a:endParaRPr lang="en-IN" sz="4800" b="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3944" y="0"/>
            <a:ext cx="2888056" cy="997527"/>
          </a:xfrm>
          <a:prstGeom prst="rect">
            <a:avLst/>
          </a:prstGeom>
        </p:spPr>
      </p:pic>
      <p:sp>
        <p:nvSpPr>
          <p:cNvPr id="5" name="TextBox 4"/>
          <p:cNvSpPr txBox="1"/>
          <p:nvPr/>
        </p:nvSpPr>
        <p:spPr>
          <a:xfrm>
            <a:off x="666071" y="1922183"/>
            <a:ext cx="10411689" cy="3970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457200" indent="-457200">
              <a:lnSpc>
                <a:spcPct val="150000"/>
              </a:lnSpc>
              <a:buFont typeface="Arial" panose="020B0604020202020204" pitchFamily="34" charset="0"/>
              <a:buChar char="•"/>
            </a:pPr>
            <a:r>
              <a:rPr lang="en-IN" sz="2800" dirty="0">
                <a:solidFill>
                  <a:srgbClr val="FF0000"/>
                </a:solidFill>
              </a:rPr>
              <a:t>setTimeout(code, delay</a:t>
            </a:r>
            <a:r>
              <a:rPr lang="en-IN" sz="2800" dirty="0" smtClean="0">
                <a:solidFill>
                  <a:srgbClr val="FF0000"/>
                </a:solidFill>
              </a:rPr>
              <a:t>)</a:t>
            </a:r>
          </a:p>
          <a:p>
            <a:pPr>
              <a:lnSpc>
                <a:spcPct val="150000"/>
              </a:lnSpc>
            </a:pPr>
            <a:r>
              <a:rPr lang="en-GB" sz="2800" dirty="0" smtClean="0"/>
              <a:t>	method </a:t>
            </a:r>
            <a:r>
              <a:rPr lang="en-GB" sz="2800" dirty="0"/>
              <a:t>calls a function after a number of milliseconds</a:t>
            </a:r>
            <a:r>
              <a:rPr lang="en-GB" sz="2800" dirty="0" smtClean="0"/>
              <a:t>.</a:t>
            </a:r>
          </a:p>
          <a:p>
            <a:pPr>
              <a:lnSpc>
                <a:spcPct val="150000"/>
              </a:lnSpc>
            </a:pPr>
            <a:r>
              <a:rPr lang="en-GB" sz="2800" dirty="0"/>
              <a:t>	 Then you can to stop the execution by calling </a:t>
            </a:r>
            <a:r>
              <a:rPr lang="en-GB" sz="2800" dirty="0">
                <a:solidFill>
                  <a:srgbClr val="FF0000"/>
                </a:solidFill>
              </a:rPr>
              <a:t>clearTimeout()</a:t>
            </a:r>
            <a:endParaRPr lang="en-IN" sz="2800" dirty="0" smtClean="0">
              <a:solidFill>
                <a:srgbClr val="FF0000"/>
              </a:solidFill>
            </a:endParaRPr>
          </a:p>
          <a:p>
            <a:pPr marL="457200" indent="-457200">
              <a:lnSpc>
                <a:spcPct val="150000"/>
              </a:lnSpc>
              <a:buFont typeface="Arial" panose="020B0604020202020204" pitchFamily="34" charset="0"/>
              <a:buChar char="•"/>
            </a:pPr>
            <a:r>
              <a:rPr lang="en-IN" sz="2800" dirty="0" smtClean="0">
                <a:solidFill>
                  <a:srgbClr val="FF0000"/>
                </a:solidFill>
              </a:rPr>
              <a:t>setInterval(code, delay)</a:t>
            </a:r>
          </a:p>
          <a:p>
            <a:pPr>
              <a:lnSpc>
                <a:spcPct val="150000"/>
              </a:lnSpc>
            </a:pPr>
            <a:r>
              <a:rPr lang="en-GB" sz="2800" dirty="0" smtClean="0"/>
              <a:t>	method </a:t>
            </a:r>
            <a:r>
              <a:rPr lang="en-GB" sz="2800" dirty="0"/>
              <a:t>calls a function at specified intervals (in milliseconds).</a:t>
            </a:r>
            <a:endParaRPr lang="en-IN" sz="2800" dirty="0" smtClean="0"/>
          </a:p>
          <a:p>
            <a:pPr>
              <a:lnSpc>
                <a:spcPct val="150000"/>
              </a:lnSpc>
            </a:pPr>
            <a:r>
              <a:rPr lang="en-GB" sz="2800" dirty="0" smtClean="0"/>
              <a:t>	Then </a:t>
            </a:r>
            <a:r>
              <a:rPr lang="en-GB" sz="2800" dirty="0"/>
              <a:t>you can to stop the execution by calling </a:t>
            </a:r>
            <a:r>
              <a:rPr lang="en-IN" sz="2800" dirty="0">
                <a:solidFill>
                  <a:srgbClr val="FF0000"/>
                </a:solidFill>
              </a:rPr>
              <a:t>clearInterval</a:t>
            </a:r>
            <a:r>
              <a:rPr lang="en-GB" sz="2800" dirty="0" smtClean="0">
                <a:solidFill>
                  <a:srgbClr val="FF0000"/>
                </a:solidFill>
              </a:rPr>
              <a:t>()</a:t>
            </a:r>
            <a:endParaRPr lang="en-GB" sz="2800" dirty="0">
              <a:solidFill>
                <a:srgbClr val="FF0000"/>
              </a:solidFill>
            </a:endParaRPr>
          </a:p>
        </p:txBody>
      </p:sp>
    </p:spTree>
    <p:extLst>
      <p:ext uri="{BB962C8B-B14F-4D97-AF65-F5344CB8AC3E}">
        <p14:creationId xmlns:p14="http://schemas.microsoft.com/office/powerpoint/2010/main" val="4105301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686851" y="448252"/>
            <a:ext cx="10515600" cy="549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800" b="1" dirty="0" smtClean="0"/>
              <a:t>Promise</a:t>
            </a:r>
            <a:endParaRPr lang="en-IN" sz="4800" b="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3944" y="0"/>
            <a:ext cx="2888056" cy="997527"/>
          </a:xfrm>
          <a:prstGeom prst="rect">
            <a:avLst/>
          </a:prstGeom>
        </p:spPr>
      </p:pic>
      <p:sp>
        <p:nvSpPr>
          <p:cNvPr id="5" name="TextBox 4"/>
          <p:cNvSpPr txBox="1"/>
          <p:nvPr/>
        </p:nvSpPr>
        <p:spPr>
          <a:xfrm>
            <a:off x="1013639" y="1326438"/>
            <a:ext cx="9862022" cy="9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sz="2800" dirty="0"/>
              <a:t>A promise is said to be </a:t>
            </a:r>
            <a:r>
              <a:rPr lang="en-GB" sz="2800" i="1" dirty="0"/>
              <a:t>settled</a:t>
            </a:r>
            <a:r>
              <a:rPr lang="en-GB" sz="2800" dirty="0"/>
              <a:t> if it is either </a:t>
            </a:r>
            <a:r>
              <a:rPr lang="en-GB" sz="2800" b="1" dirty="0"/>
              <a:t>fulfilled</a:t>
            </a:r>
            <a:r>
              <a:rPr lang="en-GB" sz="2800" dirty="0"/>
              <a:t> or </a:t>
            </a:r>
            <a:r>
              <a:rPr lang="en-GB" sz="2800" b="1" dirty="0"/>
              <a:t>rejected</a:t>
            </a:r>
            <a:r>
              <a:rPr lang="en-GB" sz="2800" dirty="0"/>
              <a:t>, but not pending.</a:t>
            </a:r>
          </a:p>
        </p:txBody>
      </p:sp>
      <p:pic>
        <p:nvPicPr>
          <p:cNvPr id="1028" name="Picture 4" descr="Flowchart showing how the Promise state transitions between pending, fulfilled, and rejected via then/catch handlers. A pending promise can become either fulfilled or rejected. If fulfilled, the &quot;on fulfillment&quot; handler, or first parameter of the then() method, is executed and carries out further asynchronous actions. If rejected, the error handler, either passed as the second parameter of the then() method or as the sole parameter of the catch() method, gets execu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1487" y="2722419"/>
            <a:ext cx="9486326" cy="351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7996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686851" y="448252"/>
            <a:ext cx="10515600" cy="549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800" b="1" dirty="0" smtClean="0"/>
              <a:t>API</a:t>
            </a:r>
            <a:endParaRPr lang="en-IN" sz="4800" b="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3944" y="0"/>
            <a:ext cx="2888056" cy="997527"/>
          </a:xfrm>
          <a:prstGeom prst="rect">
            <a:avLst/>
          </a:prstGeom>
        </p:spPr>
      </p:pic>
      <p:sp>
        <p:nvSpPr>
          <p:cNvPr id="5" name="TextBox 4"/>
          <p:cNvSpPr txBox="1"/>
          <p:nvPr/>
        </p:nvSpPr>
        <p:spPr>
          <a:xfrm>
            <a:off x="1013640" y="1184169"/>
            <a:ext cx="9862022"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IN" sz="2800" dirty="0"/>
              <a:t>API stands for </a:t>
            </a:r>
            <a:r>
              <a:rPr lang="en-IN" sz="2800" b="1" dirty="0"/>
              <a:t>A</a:t>
            </a:r>
            <a:r>
              <a:rPr lang="en-IN" sz="2800" dirty="0"/>
              <a:t>pplication </a:t>
            </a:r>
            <a:r>
              <a:rPr lang="en-IN" sz="2800" b="1" dirty="0"/>
              <a:t>P</a:t>
            </a:r>
            <a:r>
              <a:rPr lang="en-IN" sz="2800" dirty="0"/>
              <a:t>rogramming </a:t>
            </a:r>
            <a:r>
              <a:rPr lang="en-IN" sz="2800" b="1" dirty="0"/>
              <a:t>I</a:t>
            </a:r>
            <a:r>
              <a:rPr lang="en-IN" sz="2800" dirty="0"/>
              <a:t>nterface</a:t>
            </a:r>
            <a:r>
              <a:rPr lang="en-IN" sz="2800" dirty="0" smtClean="0"/>
              <a:t>.</a:t>
            </a:r>
            <a:endParaRPr lang="en-GB" sz="2800" dirty="0"/>
          </a:p>
        </p:txBody>
      </p:sp>
      <p:sp>
        <p:nvSpPr>
          <p:cNvPr id="2" name="TextBox 1"/>
          <p:cNvSpPr txBox="1"/>
          <p:nvPr/>
        </p:nvSpPr>
        <p:spPr>
          <a:xfrm>
            <a:off x="1013640" y="1995054"/>
            <a:ext cx="1768626" cy="584775"/>
          </a:xfrm>
          <a:prstGeom prst="rect">
            <a:avLst/>
          </a:prstGeom>
          <a:noFill/>
        </p:spPr>
        <p:txBody>
          <a:bodyPr wrap="none" rtlCol="0">
            <a:spAutoFit/>
          </a:bodyPr>
          <a:lstStyle/>
          <a:p>
            <a:r>
              <a:rPr lang="en-GB" sz="3200" b="1" dirty="0" smtClean="0"/>
              <a:t>Fetch API</a:t>
            </a:r>
            <a:endParaRPr lang="en-IN" sz="3200" b="1" dirty="0"/>
          </a:p>
        </p:txBody>
      </p:sp>
      <p:sp>
        <p:nvSpPr>
          <p:cNvPr id="3" name="TextBox 2"/>
          <p:cNvSpPr txBox="1"/>
          <p:nvPr/>
        </p:nvSpPr>
        <p:spPr>
          <a:xfrm>
            <a:off x="1013640" y="2719127"/>
            <a:ext cx="10529614" cy="461665"/>
          </a:xfrm>
          <a:prstGeom prst="rect">
            <a:avLst/>
          </a:prstGeom>
          <a:noFill/>
        </p:spPr>
        <p:txBody>
          <a:bodyPr wrap="none" rtlCol="0">
            <a:spAutoFit/>
          </a:bodyPr>
          <a:lstStyle/>
          <a:p>
            <a:r>
              <a:rPr lang="en-GB" sz="2400" dirty="0"/>
              <a:t>The Fetch API interface allows web browser to make HTTP requests to web servers</a:t>
            </a:r>
            <a:r>
              <a:rPr lang="en-GB" sz="2400" dirty="0" smtClean="0"/>
              <a:t>.</a:t>
            </a:r>
            <a:endParaRPr lang="en-GB" sz="2400" dirty="0"/>
          </a:p>
        </p:txBody>
      </p:sp>
      <p:sp>
        <p:nvSpPr>
          <p:cNvPr id="4" name="TextBox 3"/>
          <p:cNvSpPr txBox="1"/>
          <p:nvPr/>
        </p:nvSpPr>
        <p:spPr>
          <a:xfrm>
            <a:off x="2681904" y="3563564"/>
            <a:ext cx="6525493" cy="267765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en-GB" sz="2800" dirty="0" smtClean="0"/>
              <a:t>Fetch(‘URL’)</a:t>
            </a:r>
          </a:p>
          <a:p>
            <a:pPr>
              <a:lnSpc>
                <a:spcPct val="150000"/>
              </a:lnSpc>
            </a:pPr>
            <a:r>
              <a:rPr lang="en-GB" sz="2800" dirty="0" smtClean="0"/>
              <a:t>.then(res =&gt; res.json())</a:t>
            </a:r>
          </a:p>
          <a:p>
            <a:pPr>
              <a:lnSpc>
                <a:spcPct val="150000"/>
              </a:lnSpc>
            </a:pPr>
            <a:r>
              <a:rPr lang="en-GB" sz="2800" dirty="0" smtClean="0"/>
              <a:t>.then(data=&gt;console.log(data))</a:t>
            </a:r>
          </a:p>
          <a:p>
            <a:pPr>
              <a:lnSpc>
                <a:spcPct val="150000"/>
              </a:lnSpc>
            </a:pPr>
            <a:r>
              <a:rPr lang="en-GB" sz="2800" dirty="0" smtClean="0"/>
              <a:t>.catch(error =&gt; console.log(error.message))</a:t>
            </a:r>
            <a:endParaRPr lang="en-IN" sz="2800" dirty="0"/>
          </a:p>
        </p:txBody>
      </p:sp>
    </p:spTree>
    <p:extLst>
      <p:ext uri="{BB962C8B-B14F-4D97-AF65-F5344CB8AC3E}">
        <p14:creationId xmlns:p14="http://schemas.microsoft.com/office/powerpoint/2010/main" val="3262131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634896" y="224125"/>
            <a:ext cx="10515600" cy="549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800" b="1" dirty="0" smtClean="0"/>
              <a:t>json</a:t>
            </a:r>
            <a:endParaRPr lang="en-IN" sz="4800" b="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3944" y="0"/>
            <a:ext cx="2888056" cy="997527"/>
          </a:xfrm>
          <a:prstGeom prst="rect">
            <a:avLst/>
          </a:prstGeom>
        </p:spPr>
      </p:pic>
      <p:sp>
        <p:nvSpPr>
          <p:cNvPr id="5" name="TextBox 4"/>
          <p:cNvSpPr txBox="1"/>
          <p:nvPr/>
        </p:nvSpPr>
        <p:spPr>
          <a:xfrm>
            <a:off x="634896" y="877424"/>
            <a:ext cx="10676133" cy="2031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457200" indent="-457200">
              <a:lnSpc>
                <a:spcPct val="150000"/>
              </a:lnSpc>
              <a:buFont typeface="Arial" panose="020B0604020202020204" pitchFamily="34" charset="0"/>
              <a:buChar char="•"/>
            </a:pPr>
            <a:r>
              <a:rPr lang="en-IN" sz="2800" dirty="0"/>
              <a:t>JSON stands for </a:t>
            </a:r>
            <a:r>
              <a:rPr lang="en-IN" sz="2800" b="1" dirty="0"/>
              <a:t>J</a:t>
            </a:r>
            <a:r>
              <a:rPr lang="en-IN" sz="2800" dirty="0"/>
              <a:t>ava</a:t>
            </a:r>
            <a:r>
              <a:rPr lang="en-IN" sz="2800" b="1" dirty="0"/>
              <a:t>S</a:t>
            </a:r>
            <a:r>
              <a:rPr lang="en-IN" sz="2800" dirty="0"/>
              <a:t>cript </a:t>
            </a:r>
            <a:r>
              <a:rPr lang="en-IN" sz="2800" b="1" dirty="0"/>
              <a:t>O</a:t>
            </a:r>
            <a:r>
              <a:rPr lang="en-IN" sz="2800" dirty="0"/>
              <a:t>bject </a:t>
            </a:r>
            <a:r>
              <a:rPr lang="en-IN" sz="2800" b="1" dirty="0" smtClean="0"/>
              <a:t>N</a:t>
            </a:r>
            <a:r>
              <a:rPr lang="en-IN" sz="2800" dirty="0" smtClean="0"/>
              <a:t>otation</a:t>
            </a:r>
          </a:p>
          <a:p>
            <a:pPr marL="457200" indent="-457200">
              <a:lnSpc>
                <a:spcPct val="150000"/>
              </a:lnSpc>
              <a:buFont typeface="Arial" panose="020B0604020202020204" pitchFamily="34" charset="0"/>
              <a:buChar char="•"/>
            </a:pPr>
            <a:r>
              <a:rPr lang="en-GB" sz="2800" dirty="0"/>
              <a:t>JSON is a lightweight format for storing and transporting data</a:t>
            </a:r>
          </a:p>
          <a:p>
            <a:pPr marL="457200" indent="-457200">
              <a:lnSpc>
                <a:spcPct val="150000"/>
              </a:lnSpc>
              <a:buFont typeface="Arial" panose="020B0604020202020204" pitchFamily="34" charset="0"/>
              <a:buChar char="•"/>
            </a:pPr>
            <a:r>
              <a:rPr lang="en-GB" sz="2800" dirty="0"/>
              <a:t>JSON is often used when data is sent from a server to a web </a:t>
            </a:r>
            <a:r>
              <a:rPr lang="en-GB" sz="2800" dirty="0" smtClean="0"/>
              <a:t>page</a:t>
            </a:r>
            <a:endParaRPr lang="en-GB" sz="2800" dirty="0"/>
          </a:p>
        </p:txBody>
      </p:sp>
      <p:sp>
        <p:nvSpPr>
          <p:cNvPr id="9" name="TextBox 8"/>
          <p:cNvSpPr txBox="1"/>
          <p:nvPr/>
        </p:nvSpPr>
        <p:spPr>
          <a:xfrm>
            <a:off x="634895" y="2997204"/>
            <a:ext cx="10676133" cy="1318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457200" indent="-457200">
              <a:lnSpc>
                <a:spcPct val="150000"/>
              </a:lnSpc>
              <a:buFont typeface="Arial" panose="020B0604020202020204" pitchFamily="34" charset="0"/>
              <a:buChar char="•"/>
            </a:pPr>
            <a:r>
              <a:rPr lang="en-GB" sz="2800" dirty="0"/>
              <a:t>JavaScript program can easily convert JSON data into native JavaScript objects.</a:t>
            </a:r>
          </a:p>
        </p:txBody>
      </p:sp>
      <p:sp>
        <p:nvSpPr>
          <p:cNvPr id="10" name="Rectangle 9"/>
          <p:cNvSpPr/>
          <p:nvPr/>
        </p:nvSpPr>
        <p:spPr>
          <a:xfrm>
            <a:off x="1450057" y="4493133"/>
            <a:ext cx="3668886" cy="224676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2800" dirty="0" smtClean="0"/>
              <a:t>const objectName= {  </a:t>
            </a:r>
          </a:p>
          <a:p>
            <a:r>
              <a:rPr lang="en-GB" sz="2800" dirty="0"/>
              <a:t>	</a:t>
            </a:r>
            <a:r>
              <a:rPr lang="en-GB" sz="2800" dirty="0" smtClean="0"/>
              <a:t>name1  :  value,</a:t>
            </a:r>
          </a:p>
          <a:p>
            <a:r>
              <a:rPr lang="en-GB" sz="2800" dirty="0" smtClean="0"/>
              <a:t>	name2  </a:t>
            </a:r>
            <a:r>
              <a:rPr lang="en-GB" sz="2800" dirty="0"/>
              <a:t>:  value</a:t>
            </a:r>
            <a:r>
              <a:rPr lang="en-GB" sz="2800" dirty="0" smtClean="0"/>
              <a:t>,</a:t>
            </a:r>
          </a:p>
          <a:p>
            <a:r>
              <a:rPr lang="en-GB" sz="2800" dirty="0" smtClean="0"/>
              <a:t>	name3  </a:t>
            </a:r>
            <a:r>
              <a:rPr lang="en-GB" sz="2800" dirty="0"/>
              <a:t>:  value</a:t>
            </a:r>
            <a:r>
              <a:rPr lang="en-GB" sz="2800" dirty="0" smtClean="0"/>
              <a:t>,</a:t>
            </a:r>
          </a:p>
          <a:p>
            <a:r>
              <a:rPr lang="en-GB" sz="2800" dirty="0" smtClean="0"/>
              <a:t> }</a:t>
            </a:r>
          </a:p>
        </p:txBody>
      </p:sp>
      <p:sp>
        <p:nvSpPr>
          <p:cNvPr id="11" name="Rectangle 10"/>
          <p:cNvSpPr/>
          <p:nvPr/>
        </p:nvSpPr>
        <p:spPr>
          <a:xfrm>
            <a:off x="6236801" y="4493133"/>
            <a:ext cx="4590525" cy="224676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2800" dirty="0" smtClean="0"/>
              <a:t>const json= [{  </a:t>
            </a:r>
          </a:p>
          <a:p>
            <a:r>
              <a:rPr lang="en-GB" sz="2800" dirty="0"/>
              <a:t>	</a:t>
            </a:r>
            <a:r>
              <a:rPr lang="en-GB" sz="2800" dirty="0" smtClean="0"/>
              <a:t>“name1”</a:t>
            </a:r>
            <a:r>
              <a:rPr lang="en-GB" sz="2800" dirty="0"/>
              <a:t>: “value”,</a:t>
            </a:r>
            <a:endParaRPr lang="en-GB" sz="2800" dirty="0" smtClean="0"/>
          </a:p>
          <a:p>
            <a:r>
              <a:rPr lang="en-GB" sz="2800" dirty="0" smtClean="0"/>
              <a:t>	“name2”: “value”,</a:t>
            </a:r>
          </a:p>
          <a:p>
            <a:r>
              <a:rPr lang="en-GB" sz="2800" dirty="0" smtClean="0"/>
              <a:t>	“name3”: “</a:t>
            </a:r>
            <a:r>
              <a:rPr lang="en-GB" sz="2800" dirty="0"/>
              <a:t>value</a:t>
            </a:r>
            <a:r>
              <a:rPr lang="en-GB" sz="2800" dirty="0" smtClean="0"/>
              <a:t>”,</a:t>
            </a:r>
          </a:p>
          <a:p>
            <a:r>
              <a:rPr lang="en-GB" sz="2800" dirty="0" smtClean="0"/>
              <a:t> }]</a:t>
            </a:r>
          </a:p>
        </p:txBody>
      </p:sp>
    </p:spTree>
    <p:extLst>
      <p:ext uri="{BB962C8B-B14F-4D97-AF65-F5344CB8AC3E}">
        <p14:creationId xmlns:p14="http://schemas.microsoft.com/office/powerpoint/2010/main" val="2592344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549275"/>
          </a:xfrm>
        </p:spPr>
        <p:txBody>
          <a:bodyPr>
            <a:noAutofit/>
          </a:bodyPr>
          <a:lstStyle/>
          <a:p>
            <a:pPr algn="ctr"/>
            <a:r>
              <a:rPr lang="en-GB" sz="4800" b="1" dirty="0" smtClean="0"/>
              <a:t>History of JavaScript</a:t>
            </a:r>
            <a:endParaRPr lang="en-IN" sz="4800" b="1" dirty="0"/>
          </a:p>
        </p:txBody>
      </p:sp>
      <p:sp>
        <p:nvSpPr>
          <p:cNvPr id="8" name="Rectangle 3"/>
          <p:cNvSpPr>
            <a:spLocks noChangeArrowheads="1"/>
          </p:cNvSpPr>
          <p:nvPr/>
        </p:nvSpPr>
        <p:spPr bwMode="auto">
          <a:xfrm>
            <a:off x="838200" y="4264609"/>
            <a:ext cx="8079328"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indent="-457200">
              <a:buFont typeface="Arial" panose="020B0604020202020204" pitchFamily="34" charset="0"/>
              <a:buChar char="•"/>
            </a:pPr>
            <a:r>
              <a:rPr lang="en-GB" sz="2800" dirty="0" smtClean="0"/>
              <a:t>The Original JavaScript ES1 ES2 ES3 (1997-1999)</a:t>
            </a:r>
          </a:p>
          <a:p>
            <a:pPr marL="457200" indent="-457200">
              <a:buFont typeface="Arial" panose="020B0604020202020204" pitchFamily="34" charset="0"/>
              <a:buChar char="•"/>
            </a:pPr>
            <a:r>
              <a:rPr lang="en-GB" sz="2800" dirty="0" smtClean="0"/>
              <a:t>The </a:t>
            </a:r>
            <a:r>
              <a:rPr lang="en-GB" sz="2800" dirty="0"/>
              <a:t>First Main Revision ES5 (2009)</a:t>
            </a:r>
          </a:p>
          <a:p>
            <a:pPr marL="457200" indent="-457200">
              <a:buFont typeface="Arial" panose="020B0604020202020204" pitchFamily="34" charset="0"/>
              <a:buChar char="•"/>
            </a:pPr>
            <a:r>
              <a:rPr lang="en-GB" sz="2800" dirty="0"/>
              <a:t>The Second Revision ES6 (2015)</a:t>
            </a:r>
          </a:p>
          <a:p>
            <a:pPr marL="457200" indent="-457200">
              <a:buFont typeface="Arial" panose="020B0604020202020204" pitchFamily="34" charset="0"/>
              <a:buChar char="•"/>
            </a:pPr>
            <a:r>
              <a:rPr lang="en-GB" sz="2800" dirty="0"/>
              <a:t>All Yearly Additions (2016, 2017, 2018, 2019, 2020</a:t>
            </a:r>
            <a:r>
              <a:rPr lang="en-GB" sz="2800" dirty="0" smtClean="0"/>
              <a:t>)</a:t>
            </a:r>
          </a:p>
        </p:txBody>
      </p:sp>
      <p:sp>
        <p:nvSpPr>
          <p:cNvPr id="5" name="Rectangle 3"/>
          <p:cNvSpPr>
            <a:spLocks noChangeArrowheads="1"/>
          </p:cNvSpPr>
          <p:nvPr/>
        </p:nvSpPr>
        <p:spPr bwMode="auto">
          <a:xfrm>
            <a:off x="838200" y="1159392"/>
            <a:ext cx="10212347" cy="261084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anchor="ctr" anchorCtr="0" compatLnSpc="1">
            <a:prstTxWarp prst="textNoShape">
              <a:avLst/>
            </a:prstTxWarp>
            <a:spAutoFit/>
          </a:bodyPr>
          <a:lstStyle/>
          <a:p>
            <a:pPr marL="457200" indent="-457200">
              <a:lnSpc>
                <a:spcPct val="150000"/>
              </a:lnSpc>
              <a:buFont typeface="Arial" panose="020B0604020202020204" pitchFamily="34" charset="0"/>
              <a:buChar char="•"/>
            </a:pPr>
            <a:r>
              <a:rPr lang="en-GB" sz="2800" dirty="0"/>
              <a:t>You don't have to get or download JavaScript.</a:t>
            </a:r>
          </a:p>
          <a:p>
            <a:pPr marL="457200" indent="-457200">
              <a:lnSpc>
                <a:spcPct val="150000"/>
              </a:lnSpc>
              <a:buFont typeface="Arial" panose="020B0604020202020204" pitchFamily="34" charset="0"/>
              <a:buChar char="•"/>
            </a:pPr>
            <a:r>
              <a:rPr lang="en-GB" sz="2800" dirty="0"/>
              <a:t>JavaScript is already running in your browser on your computer, </a:t>
            </a:r>
            <a:endParaRPr lang="en-GB" sz="2800" dirty="0" smtClean="0"/>
          </a:p>
          <a:p>
            <a:pPr>
              <a:lnSpc>
                <a:spcPct val="150000"/>
              </a:lnSpc>
            </a:pPr>
            <a:r>
              <a:rPr lang="en-GB" sz="2800" dirty="0"/>
              <a:t> </a:t>
            </a:r>
            <a:r>
              <a:rPr lang="en-GB" sz="2800" dirty="0" smtClean="0"/>
              <a:t>    on </a:t>
            </a:r>
            <a:r>
              <a:rPr lang="en-GB" sz="2800" dirty="0"/>
              <a:t>your tablet, and on your smart-phone.</a:t>
            </a:r>
          </a:p>
          <a:p>
            <a:pPr marL="457200" indent="-457200">
              <a:lnSpc>
                <a:spcPct val="150000"/>
              </a:lnSpc>
              <a:buFont typeface="Arial" panose="020B0604020202020204" pitchFamily="34" charset="0"/>
              <a:buChar char="•"/>
            </a:pPr>
            <a:r>
              <a:rPr lang="en-GB" sz="2800" dirty="0"/>
              <a:t>JavaScript is free to use for everyone</a:t>
            </a:r>
            <a:r>
              <a:rPr lang="en-GB" sz="2800" dirty="0" smtClean="0"/>
              <a:t>.</a:t>
            </a:r>
            <a:endParaRPr lang="en-GB" sz="2800"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3944" y="0"/>
            <a:ext cx="2888056" cy="997527"/>
          </a:xfrm>
          <a:prstGeom prst="rect">
            <a:avLst/>
          </a:prstGeom>
        </p:spPr>
      </p:pic>
    </p:spTree>
    <p:extLst>
      <p:ext uri="{BB962C8B-B14F-4D97-AF65-F5344CB8AC3E}">
        <p14:creationId xmlns:p14="http://schemas.microsoft.com/office/powerpoint/2010/main" val="862285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18024" y="213977"/>
            <a:ext cx="10515600" cy="549275"/>
          </a:xfrm>
        </p:spPr>
        <p:txBody>
          <a:bodyPr>
            <a:noAutofit/>
          </a:bodyPr>
          <a:lstStyle/>
          <a:p>
            <a:pPr algn="ctr"/>
            <a:r>
              <a:rPr lang="en-GB" sz="4800" b="1" dirty="0" smtClean="0"/>
              <a:t> JavaScript</a:t>
            </a:r>
            <a:endParaRPr lang="en-IN" sz="4800" b="1" dirty="0"/>
          </a:p>
        </p:txBody>
      </p:sp>
      <p:sp>
        <p:nvSpPr>
          <p:cNvPr id="5" name="Rectangle 3"/>
          <p:cNvSpPr>
            <a:spLocks noChangeArrowheads="1"/>
          </p:cNvSpPr>
          <p:nvPr/>
        </p:nvSpPr>
        <p:spPr bwMode="auto">
          <a:xfrm>
            <a:off x="619991" y="4796092"/>
            <a:ext cx="10515600" cy="138499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ctr" anchorCtr="0" compatLnSpc="1">
            <a:prstTxWarp prst="textNoShape">
              <a:avLst/>
            </a:prstTxWarp>
            <a:spAutoFit/>
          </a:bodyPr>
          <a:lstStyle/>
          <a:p>
            <a:r>
              <a:rPr lang="en-IN" sz="2800" dirty="0"/>
              <a:t>&lt;script&gt;</a:t>
            </a:r>
            <a:br>
              <a:rPr lang="en-IN" sz="2800" dirty="0"/>
            </a:br>
            <a:r>
              <a:rPr lang="en-IN" sz="2800" dirty="0" smtClean="0"/>
              <a:t>	console.log(‘Hello World’)   or  alert(“Hello Every One”)</a:t>
            </a:r>
            <a:r>
              <a:rPr lang="en-IN" sz="2800" dirty="0"/>
              <a:t/>
            </a:r>
            <a:br>
              <a:rPr lang="en-IN" sz="2800" dirty="0"/>
            </a:br>
            <a:r>
              <a:rPr lang="en-IN" sz="2800" dirty="0"/>
              <a:t>&lt;/script&gt;</a:t>
            </a:r>
            <a:endParaRPr lang="en-GB" sz="2800" dirty="0"/>
          </a:p>
        </p:txBody>
      </p:sp>
      <p:sp>
        <p:nvSpPr>
          <p:cNvPr id="2" name="TextBox 1"/>
          <p:cNvSpPr txBox="1"/>
          <p:nvPr/>
        </p:nvSpPr>
        <p:spPr>
          <a:xfrm>
            <a:off x="619991" y="794513"/>
            <a:ext cx="10275249" cy="3970318"/>
          </a:xfrm>
          <a:prstGeom prst="rect">
            <a:avLst/>
          </a:prstGeom>
          <a:noFill/>
        </p:spPr>
        <p:txBody>
          <a:bodyPr wrap="none" rtlCol="0">
            <a:spAutoFit/>
          </a:bodyPr>
          <a:lstStyle/>
          <a:p>
            <a:pPr marL="571500" indent="-571500">
              <a:buFont typeface="Arial" panose="020B0604020202020204" pitchFamily="34" charset="0"/>
              <a:buChar char="•"/>
            </a:pPr>
            <a:r>
              <a:rPr lang="en-GB" sz="3600" dirty="0" smtClean="0"/>
              <a:t>Developed by Netscape and Sun</a:t>
            </a:r>
          </a:p>
          <a:p>
            <a:pPr marL="571500" indent="-571500">
              <a:buFont typeface="Arial" panose="020B0604020202020204" pitchFamily="34" charset="0"/>
              <a:buChar char="•"/>
            </a:pPr>
            <a:r>
              <a:rPr lang="en-GB" sz="3600" dirty="0" smtClean="0"/>
              <a:t>Initiated by Netscape and called liveScript</a:t>
            </a:r>
          </a:p>
          <a:p>
            <a:pPr marL="571500" indent="-571500">
              <a:buFont typeface="Arial" panose="020B0604020202020204" pitchFamily="34" charset="0"/>
              <a:buChar char="•"/>
            </a:pPr>
            <a:r>
              <a:rPr lang="en-GB" sz="3600" dirty="0" smtClean="0"/>
              <a:t>JavaScript enahance web pages with dynamic  and </a:t>
            </a:r>
          </a:p>
          <a:p>
            <a:r>
              <a:rPr lang="en-GB" sz="3600" dirty="0" smtClean="0"/>
              <a:t>      Interactive features</a:t>
            </a:r>
          </a:p>
          <a:p>
            <a:pPr marL="571500" indent="-571500">
              <a:buFont typeface="Arial" panose="020B0604020202020204" pitchFamily="34" charset="0"/>
              <a:buChar char="•"/>
            </a:pPr>
            <a:r>
              <a:rPr lang="en-GB" sz="3600" dirty="0" smtClean="0"/>
              <a:t>JavaScript runs in client software</a:t>
            </a:r>
          </a:p>
          <a:p>
            <a:pPr marL="571500" indent="-571500">
              <a:buFont typeface="Arial" panose="020B0604020202020204" pitchFamily="34" charset="0"/>
              <a:buChar char="•"/>
            </a:pPr>
            <a:r>
              <a:rPr lang="en-GB" sz="3600" b="1" dirty="0" smtClean="0"/>
              <a:t>Uses-</a:t>
            </a:r>
            <a:r>
              <a:rPr lang="en-GB" sz="3600" dirty="0" smtClean="0"/>
              <a:t> Validate data,create cookies,read ,write &amp;</a:t>
            </a:r>
          </a:p>
          <a:p>
            <a:r>
              <a:rPr lang="en-GB" sz="3600" dirty="0"/>
              <a:t> </a:t>
            </a:r>
            <a:r>
              <a:rPr lang="en-GB" sz="3600" dirty="0" smtClean="0"/>
              <a:t>    modify html elements</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3944" y="0"/>
            <a:ext cx="2888056" cy="997527"/>
          </a:xfrm>
          <a:prstGeom prst="rect">
            <a:avLst/>
          </a:prstGeom>
        </p:spPr>
      </p:pic>
    </p:spTree>
    <p:extLst>
      <p:ext uri="{BB962C8B-B14F-4D97-AF65-F5344CB8AC3E}">
        <p14:creationId xmlns:p14="http://schemas.microsoft.com/office/powerpoint/2010/main" val="555652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614114" y="448252"/>
            <a:ext cx="10515600" cy="549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800" b="1" dirty="0" smtClean="0"/>
              <a:t>Varialbles</a:t>
            </a:r>
            <a:endParaRPr lang="en-IN" sz="4800" b="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3944" y="0"/>
            <a:ext cx="2888056" cy="997527"/>
          </a:xfrm>
          <a:prstGeom prst="rect">
            <a:avLst/>
          </a:prstGeom>
        </p:spPr>
      </p:pic>
      <p:sp>
        <p:nvSpPr>
          <p:cNvPr id="7" name="Rectangle 2"/>
          <p:cNvSpPr>
            <a:spLocks noChangeArrowheads="1"/>
          </p:cNvSpPr>
          <p:nvPr/>
        </p:nvSpPr>
        <p:spPr bwMode="auto">
          <a:xfrm>
            <a:off x="831272" y="1034673"/>
            <a:ext cx="10298442" cy="3354716"/>
          </a:xfrm>
          <a:prstGeom prst="rect">
            <a:avLst/>
          </a:prstGeom>
          <a:solidFill>
            <a:srgbClr val="D9EEE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p>
            <a:pPr lvl="2" eaLnBrk="0" fontAlgn="base" hangingPunct="0">
              <a:spcBef>
                <a:spcPct val="0"/>
              </a:spcBef>
              <a:spcAft>
                <a:spcPct val="0"/>
              </a:spcAft>
            </a:pPr>
            <a:r>
              <a:rPr lang="en-US" sz="3200" dirty="0">
                <a:solidFill>
                  <a:srgbClr val="000000"/>
                </a:solidFill>
                <a:latin typeface="Segoe UI" panose="020B0502040204020203" pitchFamily="34" charset="0"/>
                <a:cs typeface="Segoe UI" panose="020B0502040204020203" pitchFamily="34" charset="0"/>
              </a:rPr>
              <a:t>Variables are Containers for Storing </a:t>
            </a:r>
            <a:r>
              <a:rPr lang="en-US" sz="3200" dirty="0" smtClean="0">
                <a:solidFill>
                  <a:srgbClr val="000000"/>
                </a:solidFill>
                <a:latin typeface="Segoe UI" panose="020B0502040204020203" pitchFamily="34" charset="0"/>
                <a:cs typeface="Segoe UI" panose="020B0502040204020203" pitchFamily="34" charset="0"/>
              </a:rPr>
              <a:t>Data</a:t>
            </a:r>
          </a:p>
          <a:p>
            <a:pPr lvl="2" eaLnBrk="0" fontAlgn="base" hangingPunct="0">
              <a:spcBef>
                <a:spcPct val="0"/>
              </a:spcBef>
              <a:spcAft>
                <a:spcPct val="0"/>
              </a:spcAft>
            </a:pPr>
            <a:r>
              <a:rPr lang="en-US" sz="3200" dirty="0" smtClean="0">
                <a:solidFill>
                  <a:srgbClr val="000000"/>
                </a:solidFill>
                <a:latin typeface="Segoe UI" panose="020B0502040204020203" pitchFamily="34" charset="0"/>
                <a:cs typeface="Segoe UI" panose="020B0502040204020203" pitchFamily="34" charset="0"/>
              </a:rPr>
              <a:t>	</a:t>
            </a:r>
            <a:r>
              <a:rPr lang="en-US" dirty="0" smtClean="0">
                <a:solidFill>
                  <a:srgbClr val="000000"/>
                </a:solidFill>
                <a:latin typeface="Verdana" panose="020B0604030504040204" pitchFamily="34" charset="0"/>
              </a:rPr>
              <a:t>JavaScript </a:t>
            </a:r>
            <a:r>
              <a:rPr lang="en-US" dirty="0">
                <a:solidFill>
                  <a:srgbClr val="000000"/>
                </a:solidFill>
                <a:latin typeface="Verdana" panose="020B0604030504040204" pitchFamily="34" charset="0"/>
              </a:rPr>
              <a:t>Variables can be declared in 4 ways:</a:t>
            </a:r>
          </a:p>
          <a:p>
            <a:pPr marL="2114550" lvl="4" indent="-285750" eaLnBrk="0" fontAlgn="base" hangingPunct="0">
              <a:lnSpc>
                <a:spcPct val="150000"/>
              </a:lnSpc>
              <a:spcBef>
                <a:spcPct val="0"/>
              </a:spcBef>
              <a:spcAft>
                <a:spcPct val="0"/>
              </a:spcAft>
              <a:buFont typeface="Arial" panose="020B0604020202020204" pitchFamily="34" charset="0"/>
              <a:buChar char="•"/>
            </a:pPr>
            <a:r>
              <a:rPr lang="en-US" b="1" dirty="0">
                <a:solidFill>
                  <a:srgbClr val="000000"/>
                </a:solidFill>
                <a:latin typeface="Verdana" panose="020B0604030504040204" pitchFamily="34" charset="0"/>
              </a:rPr>
              <a:t>Automatically</a:t>
            </a:r>
          </a:p>
          <a:p>
            <a:pPr marL="2114550" lvl="4" indent="-285750" eaLnBrk="0" fontAlgn="base" hangingPunct="0">
              <a:lnSpc>
                <a:spcPct val="150000"/>
              </a:lnSpc>
              <a:spcBef>
                <a:spcPct val="0"/>
              </a:spcBef>
              <a:spcAft>
                <a:spcPct val="0"/>
              </a:spcAft>
              <a:buFont typeface="Arial" panose="020B0604020202020204" pitchFamily="34" charset="0"/>
              <a:buChar char="•"/>
            </a:pPr>
            <a:r>
              <a:rPr lang="en-US" dirty="0">
                <a:solidFill>
                  <a:srgbClr val="000000"/>
                </a:solidFill>
                <a:latin typeface="Verdana" panose="020B0604030504040204" pitchFamily="34" charset="0"/>
              </a:rPr>
              <a:t>Using </a:t>
            </a:r>
            <a:r>
              <a:rPr lang="en-US" b="1" dirty="0" smtClean="0">
                <a:solidFill>
                  <a:srgbClr val="000000"/>
                </a:solidFill>
                <a:latin typeface="Verdana" panose="020B0604030504040204" pitchFamily="34" charset="0"/>
              </a:rPr>
              <a:t>var</a:t>
            </a:r>
            <a:endParaRPr lang="en-US" b="1" dirty="0">
              <a:solidFill>
                <a:srgbClr val="000000"/>
              </a:solidFill>
              <a:latin typeface="Verdana" panose="020B0604030504040204" pitchFamily="34" charset="0"/>
            </a:endParaRPr>
          </a:p>
          <a:p>
            <a:pPr marL="2114550" lvl="4" indent="-285750" eaLnBrk="0" fontAlgn="base" hangingPunct="0">
              <a:lnSpc>
                <a:spcPct val="150000"/>
              </a:lnSpc>
              <a:spcBef>
                <a:spcPct val="0"/>
              </a:spcBef>
              <a:spcAft>
                <a:spcPct val="0"/>
              </a:spcAft>
              <a:buFont typeface="Arial" panose="020B0604020202020204" pitchFamily="34" charset="0"/>
              <a:buChar char="•"/>
            </a:pPr>
            <a:r>
              <a:rPr lang="en-US" dirty="0">
                <a:solidFill>
                  <a:srgbClr val="000000"/>
                </a:solidFill>
                <a:latin typeface="Verdana" panose="020B0604030504040204" pitchFamily="34" charset="0"/>
              </a:rPr>
              <a:t>Using </a:t>
            </a:r>
            <a:r>
              <a:rPr lang="en-US" b="1" dirty="0" smtClean="0">
                <a:solidFill>
                  <a:srgbClr val="000000"/>
                </a:solidFill>
                <a:latin typeface="Verdana" panose="020B0604030504040204" pitchFamily="34" charset="0"/>
              </a:rPr>
              <a:t>let</a:t>
            </a:r>
            <a:endParaRPr lang="en-US" b="1" dirty="0">
              <a:solidFill>
                <a:srgbClr val="000000"/>
              </a:solidFill>
              <a:latin typeface="Verdana" panose="020B0604030504040204" pitchFamily="34" charset="0"/>
            </a:endParaRPr>
          </a:p>
          <a:p>
            <a:pPr marL="2114550" lvl="4" indent="-285750" eaLnBrk="0" fontAlgn="base" hangingPunct="0">
              <a:lnSpc>
                <a:spcPct val="150000"/>
              </a:lnSpc>
              <a:spcBef>
                <a:spcPct val="0"/>
              </a:spcBef>
              <a:spcAft>
                <a:spcPct val="0"/>
              </a:spcAft>
              <a:buFont typeface="Arial" panose="020B0604020202020204" pitchFamily="34" charset="0"/>
              <a:buChar char="•"/>
            </a:pPr>
            <a:r>
              <a:rPr lang="en-US" dirty="0">
                <a:solidFill>
                  <a:srgbClr val="000000"/>
                </a:solidFill>
                <a:latin typeface="Verdana" panose="020B0604030504040204" pitchFamily="34" charset="0"/>
              </a:rPr>
              <a:t>Using </a:t>
            </a:r>
            <a:r>
              <a:rPr lang="en-US" b="1" dirty="0" smtClean="0">
                <a:solidFill>
                  <a:srgbClr val="000000"/>
                </a:solidFill>
                <a:latin typeface="Verdana" panose="020B0604030504040204" pitchFamily="34" charset="0"/>
              </a:rPr>
              <a:t>const</a:t>
            </a:r>
            <a:endParaRPr lang="en-US" b="1" dirty="0">
              <a:solidFill>
                <a:srgbClr val="000000"/>
              </a:solidFill>
              <a:latin typeface="Verdana" panose="020B0604030504040204" pitchFamily="34" charset="0"/>
            </a:endParaRPr>
          </a:p>
          <a:p>
            <a:pPr lvl="4" eaLnBrk="0" fontAlgn="base" hangingPunct="0">
              <a:lnSpc>
                <a:spcPct val="150000"/>
              </a:lnSpc>
              <a:spcBef>
                <a:spcPct val="0"/>
              </a:spcBef>
              <a:spcAft>
                <a:spcPct val="0"/>
              </a:spcAft>
            </a:pPr>
            <a:r>
              <a:rPr lang="en-US" sz="2400" b="1" dirty="0" smtClean="0">
                <a:solidFill>
                  <a:srgbClr val="000000"/>
                </a:solidFill>
                <a:latin typeface="Segoe UI" panose="020B0502040204020203" pitchFamily="34" charset="0"/>
                <a:cs typeface="Segoe UI" panose="020B0502040204020203" pitchFamily="34" charset="0"/>
              </a:rPr>
              <a:t>use </a:t>
            </a:r>
            <a:r>
              <a:rPr lang="en-US" sz="2400" b="1" dirty="0">
                <a:solidFill>
                  <a:srgbClr val="000000"/>
                </a:solidFill>
                <a:latin typeface="Segoe UI" panose="020B0502040204020203" pitchFamily="34" charset="0"/>
                <a:cs typeface="Segoe UI" panose="020B0502040204020203" pitchFamily="34" charset="0"/>
              </a:rPr>
              <a:t>case of </a:t>
            </a:r>
            <a:r>
              <a:rPr lang="en-US" sz="2400" b="1" dirty="0" smtClean="0">
                <a:solidFill>
                  <a:srgbClr val="000000"/>
                </a:solidFill>
                <a:latin typeface="Segoe UI" panose="020B0502040204020203" pitchFamily="34" charset="0"/>
                <a:cs typeface="Segoe UI" panose="020B0502040204020203" pitchFamily="34" charset="0"/>
              </a:rPr>
              <a:t>variables</a:t>
            </a:r>
            <a:endParaRPr lang="en-US" sz="2400" b="1" dirty="0" smtClean="0">
              <a:solidFill>
                <a:srgbClr val="000000"/>
              </a:solidFill>
              <a:latin typeface="Verdana" panose="020B0604030504040204" pitchFamily="34" charset="0"/>
            </a:endParaRPr>
          </a:p>
        </p:txBody>
      </p:sp>
      <p:sp>
        <p:nvSpPr>
          <p:cNvPr id="15" name="TextBox 14"/>
          <p:cNvSpPr txBox="1"/>
          <p:nvPr/>
        </p:nvSpPr>
        <p:spPr>
          <a:xfrm>
            <a:off x="0" y="4707082"/>
            <a:ext cx="9142097" cy="2031325"/>
          </a:xfrm>
          <a:prstGeom prst="rect">
            <a:avLst/>
          </a:prstGeom>
          <a:noFill/>
        </p:spPr>
        <p:txBody>
          <a:bodyPr wrap="square" rtlCol="0">
            <a:spAutoFit/>
          </a:bodyPr>
          <a:lstStyle/>
          <a:p>
            <a:pPr marL="2114550" lvl="4" indent="-285750" eaLnBrk="0" fontAlgn="base" hangingPunct="0">
              <a:lnSpc>
                <a:spcPct val="150000"/>
              </a:lnSpc>
              <a:spcBef>
                <a:spcPct val="0"/>
              </a:spcBef>
              <a:spcAft>
                <a:spcPct val="0"/>
              </a:spcAft>
              <a:buFont typeface="Arial" panose="020B0604020202020204" pitchFamily="34" charset="0"/>
              <a:buChar char="•"/>
            </a:pPr>
            <a:r>
              <a:rPr lang="en-US" dirty="0">
                <a:solidFill>
                  <a:srgbClr val="000000"/>
                </a:solidFill>
                <a:latin typeface="Verdana" panose="020B0604030504040204" pitchFamily="34" charset="0"/>
              </a:rPr>
              <a:t>The </a:t>
            </a:r>
            <a:r>
              <a:rPr lang="en-US" dirty="0">
                <a:solidFill>
                  <a:srgbClr val="DC143C"/>
                </a:solidFill>
                <a:latin typeface="Consolas" panose="020B0609020204030204" pitchFamily="49" charset="0"/>
              </a:rPr>
              <a:t>let,const</a:t>
            </a:r>
            <a:r>
              <a:rPr lang="en-US" dirty="0">
                <a:solidFill>
                  <a:srgbClr val="000000"/>
                </a:solidFill>
                <a:latin typeface="Verdana" panose="020B0604030504040204" pitchFamily="34" charset="0"/>
              </a:rPr>
              <a:t> keyword was introduced in </a:t>
            </a:r>
            <a:r>
              <a:rPr lang="en-US" dirty="0">
                <a:latin typeface="Verdana" panose="020B0604030504040204" pitchFamily="34" charset="0"/>
                <a:hlinkClick r:id="rId3"/>
              </a:rPr>
              <a:t>ES6 (2015)</a:t>
            </a:r>
            <a:endParaRPr lang="en-US" dirty="0">
              <a:latin typeface="Verdana" panose="020B0604030504040204" pitchFamily="34" charset="0"/>
            </a:endParaRPr>
          </a:p>
          <a:p>
            <a:pPr marL="2114550" lvl="4" indent="-285750" eaLnBrk="0" fontAlgn="base" hangingPunct="0">
              <a:lnSpc>
                <a:spcPct val="150000"/>
              </a:lnSpc>
              <a:spcBef>
                <a:spcPct val="0"/>
              </a:spcBef>
              <a:spcAft>
                <a:spcPct val="0"/>
              </a:spcAft>
              <a:buFont typeface="Arial" panose="020B0604020202020204" pitchFamily="34" charset="0"/>
              <a:buChar char="•"/>
            </a:pPr>
            <a:r>
              <a:rPr lang="en-US" dirty="0">
                <a:solidFill>
                  <a:srgbClr val="000000"/>
                </a:solidFill>
                <a:latin typeface="Verdana" panose="020B0604030504040204" pitchFamily="34" charset="0"/>
              </a:rPr>
              <a:t>Variables defined with </a:t>
            </a:r>
            <a:r>
              <a:rPr lang="en-US" dirty="0">
                <a:solidFill>
                  <a:srgbClr val="DC143C"/>
                </a:solidFill>
                <a:latin typeface="Consolas" panose="020B0609020204030204" pitchFamily="49" charset="0"/>
              </a:rPr>
              <a:t>let,const </a:t>
            </a:r>
            <a:r>
              <a:rPr lang="en-US" dirty="0">
                <a:solidFill>
                  <a:srgbClr val="000000"/>
                </a:solidFill>
                <a:latin typeface="Verdana" panose="020B0604030504040204" pitchFamily="34" charset="0"/>
              </a:rPr>
              <a:t>have </a:t>
            </a:r>
            <a:r>
              <a:rPr lang="en-US" b="1" dirty="0">
                <a:solidFill>
                  <a:srgbClr val="000000"/>
                </a:solidFill>
                <a:latin typeface="Verdana" panose="020B0604030504040204" pitchFamily="34" charset="0"/>
              </a:rPr>
              <a:t>Block scope </a:t>
            </a:r>
            <a:endParaRPr lang="en-US" b="1" dirty="0">
              <a:latin typeface="Verdana" panose="020B0604030504040204" pitchFamily="34" charset="0"/>
            </a:endParaRPr>
          </a:p>
          <a:p>
            <a:pPr marL="2114550" lvl="4" indent="-285750" eaLnBrk="0" fontAlgn="base" hangingPunct="0">
              <a:lnSpc>
                <a:spcPct val="150000"/>
              </a:lnSpc>
              <a:spcBef>
                <a:spcPct val="0"/>
              </a:spcBef>
              <a:spcAft>
                <a:spcPct val="0"/>
              </a:spcAft>
              <a:buFont typeface="Arial" panose="020B0604020202020204" pitchFamily="34" charset="0"/>
              <a:buChar char="•"/>
            </a:pPr>
            <a:r>
              <a:rPr lang="en-US" dirty="0">
                <a:solidFill>
                  <a:srgbClr val="000000"/>
                </a:solidFill>
                <a:latin typeface="Verdana" panose="020B0604030504040204" pitchFamily="34" charset="0"/>
              </a:rPr>
              <a:t>Variables defined with </a:t>
            </a:r>
            <a:r>
              <a:rPr lang="en-US" dirty="0">
                <a:solidFill>
                  <a:srgbClr val="DC143C"/>
                </a:solidFill>
                <a:latin typeface="Consolas" panose="020B0609020204030204" pitchFamily="49" charset="0"/>
              </a:rPr>
              <a:t>let </a:t>
            </a:r>
            <a:r>
              <a:rPr lang="en-US" dirty="0">
                <a:solidFill>
                  <a:srgbClr val="000000"/>
                </a:solidFill>
                <a:latin typeface="Verdana" panose="020B0604030504040204" pitchFamily="34" charset="0"/>
              </a:rPr>
              <a:t>must be Declared before use</a:t>
            </a:r>
            <a:endParaRPr lang="en-US" dirty="0">
              <a:latin typeface="Verdana" panose="020B0604030504040204" pitchFamily="34" charset="0"/>
            </a:endParaRPr>
          </a:p>
          <a:p>
            <a:pPr marL="2114550" lvl="4" indent="-285750" eaLnBrk="0" fontAlgn="base" hangingPunct="0">
              <a:lnSpc>
                <a:spcPct val="150000"/>
              </a:lnSpc>
              <a:spcBef>
                <a:spcPct val="0"/>
              </a:spcBef>
              <a:spcAft>
                <a:spcPct val="0"/>
              </a:spcAft>
              <a:buFont typeface="Arial" panose="020B0604020202020204" pitchFamily="34" charset="0"/>
              <a:buChar char="•"/>
            </a:pPr>
            <a:r>
              <a:rPr lang="en-US" dirty="0">
                <a:solidFill>
                  <a:srgbClr val="000000"/>
                </a:solidFill>
                <a:latin typeface="Verdana" panose="020B0604030504040204" pitchFamily="34" charset="0"/>
              </a:rPr>
              <a:t>Variables defined with </a:t>
            </a:r>
            <a:r>
              <a:rPr lang="en-US" dirty="0">
                <a:solidFill>
                  <a:srgbClr val="DC143C"/>
                </a:solidFill>
                <a:latin typeface="Consolas" panose="020B0609020204030204" pitchFamily="49" charset="0"/>
              </a:rPr>
              <a:t>const</a:t>
            </a:r>
            <a:r>
              <a:rPr lang="en-US" dirty="0">
                <a:solidFill>
                  <a:srgbClr val="000000"/>
                </a:solidFill>
                <a:latin typeface="Verdana" panose="020B0604030504040204" pitchFamily="34" charset="0"/>
              </a:rPr>
              <a:t> cannot be </a:t>
            </a:r>
            <a:r>
              <a:rPr lang="en-US" b="1" dirty="0">
                <a:solidFill>
                  <a:srgbClr val="000000"/>
                </a:solidFill>
                <a:latin typeface="Verdana" panose="020B0604030504040204" pitchFamily="34" charset="0"/>
              </a:rPr>
              <a:t>Reassigned</a:t>
            </a:r>
          </a:p>
          <a:p>
            <a:endParaRPr lang="en-IN" dirty="0"/>
          </a:p>
        </p:txBody>
      </p:sp>
    </p:spTree>
    <p:extLst>
      <p:ext uri="{BB962C8B-B14F-4D97-AF65-F5344CB8AC3E}">
        <p14:creationId xmlns:p14="http://schemas.microsoft.com/office/powerpoint/2010/main" val="2747592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686851" y="722889"/>
            <a:ext cx="10515600" cy="549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800" b="1" dirty="0" smtClean="0"/>
              <a:t> </a:t>
            </a:r>
            <a:r>
              <a:rPr lang="en-IN" sz="4800" b="1" dirty="0"/>
              <a:t>JavaScript Data </a:t>
            </a:r>
            <a:r>
              <a:rPr lang="en-IN" sz="4800" b="1" dirty="0" smtClean="0"/>
              <a:t>Types</a:t>
            </a:r>
            <a:endParaRPr lang="en-IN" sz="4800" b="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3944" y="0"/>
            <a:ext cx="2888056" cy="997527"/>
          </a:xfrm>
          <a:prstGeom prst="rect">
            <a:avLst/>
          </a:prstGeom>
        </p:spPr>
      </p:pic>
      <p:sp>
        <p:nvSpPr>
          <p:cNvPr id="7" name="TextBox 6"/>
          <p:cNvSpPr txBox="1"/>
          <p:nvPr/>
        </p:nvSpPr>
        <p:spPr>
          <a:xfrm>
            <a:off x="2129457" y="1859970"/>
            <a:ext cx="2725879" cy="3970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457200" indent="-457200">
              <a:lnSpc>
                <a:spcPct val="150000"/>
              </a:lnSpc>
              <a:buFont typeface="Arial" panose="020B0604020202020204" pitchFamily="34" charset="0"/>
              <a:buChar char="•"/>
            </a:pPr>
            <a:r>
              <a:rPr lang="en-GB" sz="2800" dirty="0" smtClean="0"/>
              <a:t>String</a:t>
            </a:r>
            <a:endParaRPr lang="en-GB" sz="2800" dirty="0"/>
          </a:p>
          <a:p>
            <a:pPr marL="457200" indent="-457200">
              <a:lnSpc>
                <a:spcPct val="150000"/>
              </a:lnSpc>
              <a:buFont typeface="Arial" panose="020B0604020202020204" pitchFamily="34" charset="0"/>
              <a:buChar char="•"/>
            </a:pPr>
            <a:r>
              <a:rPr lang="en-GB" sz="2800" dirty="0" smtClean="0"/>
              <a:t>Number</a:t>
            </a:r>
            <a:endParaRPr lang="en-GB" sz="2800" dirty="0"/>
          </a:p>
          <a:p>
            <a:pPr marL="457200" indent="-457200">
              <a:lnSpc>
                <a:spcPct val="150000"/>
              </a:lnSpc>
              <a:buFont typeface="Arial" panose="020B0604020202020204" pitchFamily="34" charset="0"/>
              <a:buChar char="•"/>
            </a:pPr>
            <a:r>
              <a:rPr lang="en-GB" sz="2800" dirty="0" smtClean="0"/>
              <a:t>Boolean</a:t>
            </a:r>
            <a:endParaRPr lang="en-GB" sz="2800" dirty="0"/>
          </a:p>
          <a:p>
            <a:pPr marL="457200" indent="-457200">
              <a:lnSpc>
                <a:spcPct val="150000"/>
              </a:lnSpc>
              <a:buFont typeface="Arial" panose="020B0604020202020204" pitchFamily="34" charset="0"/>
              <a:buChar char="•"/>
            </a:pPr>
            <a:r>
              <a:rPr lang="en-GB" sz="2800" dirty="0" smtClean="0"/>
              <a:t>Undefined</a:t>
            </a:r>
          </a:p>
          <a:p>
            <a:pPr marL="457200" indent="-457200">
              <a:lnSpc>
                <a:spcPct val="150000"/>
              </a:lnSpc>
              <a:buFont typeface="Arial" panose="020B0604020202020204" pitchFamily="34" charset="0"/>
              <a:buChar char="•"/>
            </a:pPr>
            <a:r>
              <a:rPr lang="en-GB" sz="2800" dirty="0" smtClean="0"/>
              <a:t>Null</a:t>
            </a:r>
          </a:p>
          <a:p>
            <a:pPr marL="457200" indent="-457200">
              <a:lnSpc>
                <a:spcPct val="150000"/>
              </a:lnSpc>
              <a:buFont typeface="Arial" panose="020B0604020202020204" pitchFamily="34" charset="0"/>
              <a:buChar char="•"/>
            </a:pPr>
            <a:r>
              <a:rPr lang="en-GB" sz="2800" dirty="0" smtClean="0"/>
              <a:t>Object</a:t>
            </a:r>
            <a:endParaRPr lang="en-GB" sz="2800" dirty="0"/>
          </a:p>
        </p:txBody>
      </p:sp>
      <p:sp>
        <p:nvSpPr>
          <p:cNvPr id="14" name="TextBox 13"/>
          <p:cNvSpPr txBox="1"/>
          <p:nvPr/>
        </p:nvSpPr>
        <p:spPr>
          <a:xfrm>
            <a:off x="6168058" y="1859970"/>
            <a:ext cx="2725879" cy="2862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nSpc>
                <a:spcPct val="150000"/>
              </a:lnSpc>
            </a:pPr>
            <a:r>
              <a:rPr lang="en-GB" sz="3600" dirty="0" smtClean="0"/>
              <a:t>Object</a:t>
            </a:r>
          </a:p>
          <a:p>
            <a:pPr marL="457200" indent="-457200">
              <a:lnSpc>
                <a:spcPct val="150000"/>
              </a:lnSpc>
              <a:buFont typeface="Arial" panose="020B0604020202020204" pitchFamily="34" charset="0"/>
              <a:buChar char="•"/>
            </a:pPr>
            <a:r>
              <a:rPr lang="en-GB" sz="2800" dirty="0" smtClean="0"/>
              <a:t>An object</a:t>
            </a:r>
          </a:p>
          <a:p>
            <a:pPr marL="457200" indent="-457200">
              <a:lnSpc>
                <a:spcPct val="150000"/>
              </a:lnSpc>
              <a:buFont typeface="Arial" panose="020B0604020202020204" pitchFamily="34" charset="0"/>
              <a:buChar char="•"/>
            </a:pPr>
            <a:r>
              <a:rPr lang="en-GB" sz="2800" dirty="0" smtClean="0"/>
              <a:t>An array</a:t>
            </a:r>
          </a:p>
          <a:p>
            <a:pPr marL="457200" indent="-457200">
              <a:lnSpc>
                <a:spcPct val="150000"/>
              </a:lnSpc>
              <a:buFont typeface="Arial" panose="020B0604020202020204" pitchFamily="34" charset="0"/>
              <a:buChar char="•"/>
            </a:pPr>
            <a:r>
              <a:rPr lang="en-GB" sz="2800" dirty="0" smtClean="0"/>
              <a:t>A date</a:t>
            </a:r>
            <a:endParaRPr lang="en-GB" sz="2800" dirty="0"/>
          </a:p>
        </p:txBody>
      </p:sp>
    </p:spTree>
    <p:extLst>
      <p:ext uri="{BB962C8B-B14F-4D97-AF65-F5344CB8AC3E}">
        <p14:creationId xmlns:p14="http://schemas.microsoft.com/office/powerpoint/2010/main" val="1983759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686851" y="722889"/>
            <a:ext cx="10515600" cy="549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800" b="1" dirty="0" smtClean="0"/>
              <a:t> Operators</a:t>
            </a:r>
            <a:endParaRPr lang="en-IN" sz="4800" b="1" dirty="0"/>
          </a:p>
        </p:txBody>
      </p:sp>
      <p:sp>
        <p:nvSpPr>
          <p:cNvPr id="3" name="TextBox 2"/>
          <p:cNvSpPr txBox="1"/>
          <p:nvPr/>
        </p:nvSpPr>
        <p:spPr>
          <a:xfrm>
            <a:off x="7066870" y="2182088"/>
            <a:ext cx="3990108" cy="3323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nSpc>
                <a:spcPct val="150000"/>
              </a:lnSpc>
            </a:pPr>
            <a:r>
              <a:rPr lang="en-GB" sz="2800" dirty="0" smtClean="0"/>
              <a:t>+, - , *, **, /, %, ++, --</a:t>
            </a:r>
          </a:p>
          <a:p>
            <a:pPr>
              <a:lnSpc>
                <a:spcPct val="150000"/>
              </a:lnSpc>
            </a:pPr>
            <a:r>
              <a:rPr lang="en-GB" sz="2800" dirty="0" smtClean="0"/>
              <a:t>=, += , -=, *=, /=, %=, **=</a:t>
            </a:r>
            <a:endParaRPr lang="en-GB" sz="2800" dirty="0"/>
          </a:p>
          <a:p>
            <a:pPr>
              <a:lnSpc>
                <a:spcPct val="150000"/>
              </a:lnSpc>
            </a:pPr>
            <a:r>
              <a:rPr lang="en-GB" sz="2800" dirty="0" smtClean="0"/>
              <a:t>==,===, !=, !==,&gt; , &lt;,&lt;= ,&gt;=</a:t>
            </a:r>
          </a:p>
          <a:p>
            <a:pPr>
              <a:lnSpc>
                <a:spcPct val="150000"/>
              </a:lnSpc>
            </a:pPr>
            <a:r>
              <a:rPr lang="en-GB" sz="2800" dirty="0" smtClean="0"/>
              <a:t>&amp;&amp; , || , !</a:t>
            </a:r>
            <a:endParaRPr lang="en-GB" sz="2800" dirty="0"/>
          </a:p>
          <a:p>
            <a:pPr>
              <a:lnSpc>
                <a:spcPct val="150000"/>
              </a:lnSpc>
            </a:pPr>
            <a:r>
              <a:rPr lang="en-GB" sz="2800" dirty="0" smtClean="0"/>
              <a:t>?</a:t>
            </a:r>
            <a:endParaRPr lang="en-GB" sz="28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3944" y="0"/>
            <a:ext cx="2888056" cy="997527"/>
          </a:xfrm>
          <a:prstGeom prst="rect">
            <a:avLst/>
          </a:prstGeom>
        </p:spPr>
      </p:pic>
      <p:sp>
        <p:nvSpPr>
          <p:cNvPr id="7" name="TextBox 6"/>
          <p:cNvSpPr txBox="1"/>
          <p:nvPr/>
        </p:nvSpPr>
        <p:spPr>
          <a:xfrm>
            <a:off x="1066803" y="2182088"/>
            <a:ext cx="3990108" cy="3970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457200" indent="-457200">
              <a:lnSpc>
                <a:spcPct val="150000"/>
              </a:lnSpc>
              <a:buFont typeface="Arial" panose="020B0604020202020204" pitchFamily="34" charset="0"/>
              <a:buChar char="•"/>
            </a:pPr>
            <a:r>
              <a:rPr lang="en-GB" sz="2800" dirty="0"/>
              <a:t>Arithmetic Operators</a:t>
            </a:r>
          </a:p>
          <a:p>
            <a:pPr marL="457200" indent="-457200">
              <a:lnSpc>
                <a:spcPct val="150000"/>
              </a:lnSpc>
              <a:buFont typeface="Arial" panose="020B0604020202020204" pitchFamily="34" charset="0"/>
              <a:buChar char="•"/>
            </a:pPr>
            <a:r>
              <a:rPr lang="en-GB" sz="2800" dirty="0"/>
              <a:t>Assignment Operators</a:t>
            </a:r>
          </a:p>
          <a:p>
            <a:pPr marL="457200" indent="-457200">
              <a:lnSpc>
                <a:spcPct val="150000"/>
              </a:lnSpc>
              <a:buFont typeface="Arial" panose="020B0604020202020204" pitchFamily="34" charset="0"/>
              <a:buChar char="•"/>
            </a:pPr>
            <a:r>
              <a:rPr lang="en-GB" sz="2800" dirty="0"/>
              <a:t>Comparison Operators</a:t>
            </a:r>
          </a:p>
          <a:p>
            <a:pPr marL="457200" indent="-457200">
              <a:lnSpc>
                <a:spcPct val="150000"/>
              </a:lnSpc>
              <a:buFont typeface="Arial" panose="020B0604020202020204" pitchFamily="34" charset="0"/>
              <a:buChar char="•"/>
            </a:pPr>
            <a:r>
              <a:rPr lang="en-GB" sz="2800" dirty="0" smtClean="0"/>
              <a:t>Logical </a:t>
            </a:r>
            <a:r>
              <a:rPr lang="en-GB" sz="2800" dirty="0"/>
              <a:t>Operators</a:t>
            </a:r>
          </a:p>
          <a:p>
            <a:pPr marL="457200" indent="-457200">
              <a:lnSpc>
                <a:spcPct val="150000"/>
              </a:lnSpc>
              <a:buFont typeface="Arial" panose="020B0604020202020204" pitchFamily="34" charset="0"/>
              <a:buChar char="•"/>
            </a:pPr>
            <a:r>
              <a:rPr lang="en-GB" sz="2800" dirty="0" smtClean="0"/>
              <a:t>Ternary Operators</a:t>
            </a:r>
          </a:p>
          <a:p>
            <a:pPr marL="457200" indent="-457200">
              <a:lnSpc>
                <a:spcPct val="150000"/>
              </a:lnSpc>
              <a:buFont typeface="Arial" panose="020B0604020202020204" pitchFamily="34" charset="0"/>
              <a:buChar char="•"/>
            </a:pPr>
            <a:r>
              <a:rPr lang="en-IN" sz="2800" dirty="0"/>
              <a:t>typeof </a:t>
            </a:r>
            <a:r>
              <a:rPr lang="en-IN" sz="2800" dirty="0" smtClean="0"/>
              <a:t>operator</a:t>
            </a:r>
            <a:endParaRPr lang="en-IN" sz="2800" dirty="0"/>
          </a:p>
        </p:txBody>
      </p:sp>
      <p:grpSp>
        <p:nvGrpSpPr>
          <p:cNvPr id="4" name="Group 3"/>
          <p:cNvGrpSpPr/>
          <p:nvPr/>
        </p:nvGrpSpPr>
        <p:grpSpPr>
          <a:xfrm>
            <a:off x="5811905" y="2548125"/>
            <a:ext cx="499970" cy="2764951"/>
            <a:chOff x="5686981" y="1540207"/>
            <a:chExt cx="499970" cy="2764951"/>
          </a:xfrm>
        </p:grpSpPr>
        <p:sp>
          <p:nvSpPr>
            <p:cNvPr id="2" name="Right Arrow 1"/>
            <p:cNvSpPr/>
            <p:nvPr/>
          </p:nvSpPr>
          <p:spPr>
            <a:xfrm>
              <a:off x="5693908" y="1540207"/>
              <a:ext cx="487322" cy="1974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ight Arrow 9"/>
            <p:cNvSpPr/>
            <p:nvPr/>
          </p:nvSpPr>
          <p:spPr>
            <a:xfrm>
              <a:off x="5693908" y="2182088"/>
              <a:ext cx="487322" cy="1974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ght Arrow 10"/>
            <p:cNvSpPr/>
            <p:nvPr/>
          </p:nvSpPr>
          <p:spPr>
            <a:xfrm>
              <a:off x="5699629" y="4107731"/>
              <a:ext cx="487322" cy="1974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ight Arrow 11"/>
            <p:cNvSpPr/>
            <p:nvPr/>
          </p:nvSpPr>
          <p:spPr>
            <a:xfrm>
              <a:off x="5686981" y="2823969"/>
              <a:ext cx="487322" cy="1974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a:off x="5693908" y="3465850"/>
              <a:ext cx="487322" cy="1974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105598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686851" y="722889"/>
            <a:ext cx="10515600" cy="549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800" b="1" dirty="0" smtClean="0"/>
              <a:t> Conditional Statements</a:t>
            </a:r>
            <a:endParaRPr lang="en-IN" sz="4800" b="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3944" y="0"/>
            <a:ext cx="2888056" cy="997527"/>
          </a:xfrm>
          <a:prstGeom prst="rect">
            <a:avLst/>
          </a:prstGeom>
        </p:spPr>
      </p:pic>
      <p:sp>
        <p:nvSpPr>
          <p:cNvPr id="5" name="TextBox 4"/>
          <p:cNvSpPr txBox="1"/>
          <p:nvPr/>
        </p:nvSpPr>
        <p:spPr>
          <a:xfrm>
            <a:off x="1340429" y="1610591"/>
            <a:ext cx="9862022" cy="9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sz="2800" dirty="0"/>
              <a:t>Conditional statements are used to perform different actions based on different conditions.</a:t>
            </a:r>
            <a:endParaRPr lang="en-IN" sz="2800" dirty="0"/>
          </a:p>
        </p:txBody>
      </p:sp>
      <p:sp>
        <p:nvSpPr>
          <p:cNvPr id="14" name="TextBox 13"/>
          <p:cNvSpPr txBox="1"/>
          <p:nvPr/>
        </p:nvSpPr>
        <p:spPr>
          <a:xfrm>
            <a:off x="1340429" y="3194071"/>
            <a:ext cx="2725879" cy="2677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457200" indent="-457200">
              <a:lnSpc>
                <a:spcPct val="150000"/>
              </a:lnSpc>
              <a:buFont typeface="Arial" panose="020B0604020202020204" pitchFamily="34" charset="0"/>
              <a:buChar char="•"/>
            </a:pPr>
            <a:r>
              <a:rPr lang="en-GB" sz="2800" dirty="0" smtClean="0"/>
              <a:t>If</a:t>
            </a:r>
          </a:p>
          <a:p>
            <a:pPr marL="457200" indent="-457200">
              <a:lnSpc>
                <a:spcPct val="150000"/>
              </a:lnSpc>
              <a:buFont typeface="Arial" panose="020B0604020202020204" pitchFamily="34" charset="0"/>
              <a:buChar char="•"/>
            </a:pPr>
            <a:r>
              <a:rPr lang="en-GB" sz="2800" dirty="0" smtClean="0"/>
              <a:t>else if</a:t>
            </a:r>
          </a:p>
          <a:p>
            <a:pPr marL="457200" indent="-457200">
              <a:lnSpc>
                <a:spcPct val="150000"/>
              </a:lnSpc>
              <a:buFont typeface="Arial" panose="020B0604020202020204" pitchFamily="34" charset="0"/>
              <a:buChar char="•"/>
            </a:pPr>
            <a:r>
              <a:rPr lang="en-GB" sz="2800" dirty="0" smtClean="0"/>
              <a:t>else</a:t>
            </a:r>
          </a:p>
          <a:p>
            <a:pPr marL="457200" indent="-457200">
              <a:lnSpc>
                <a:spcPct val="150000"/>
              </a:lnSpc>
              <a:buFont typeface="Arial" panose="020B0604020202020204" pitchFamily="34" charset="0"/>
              <a:buChar char="•"/>
            </a:pPr>
            <a:r>
              <a:rPr lang="en-GB" sz="2800" dirty="0" smtClean="0"/>
              <a:t>switch</a:t>
            </a:r>
            <a:endParaRPr lang="en-GB" sz="2800" dirty="0"/>
          </a:p>
        </p:txBody>
      </p:sp>
      <p:sp>
        <p:nvSpPr>
          <p:cNvPr id="9" name="Rectangle 8"/>
          <p:cNvSpPr/>
          <p:nvPr/>
        </p:nvSpPr>
        <p:spPr>
          <a:xfrm>
            <a:off x="4651972" y="2764625"/>
            <a:ext cx="6096000" cy="147732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GB" dirty="0">
                <a:solidFill>
                  <a:srgbClr val="0000CD"/>
                </a:solidFill>
                <a:latin typeface="Consolas" panose="020B0609020204030204" pitchFamily="49" charset="0"/>
              </a:rPr>
              <a:t>if</a:t>
            </a:r>
            <a:r>
              <a:rPr lang="en-GB" dirty="0">
                <a:solidFill>
                  <a:srgbClr val="000000"/>
                </a:solidFill>
                <a:latin typeface="Consolas" panose="020B0609020204030204" pitchFamily="49" charset="0"/>
              </a:rPr>
              <a:t> (</a:t>
            </a:r>
            <a:r>
              <a:rPr lang="en-GB" i="1" dirty="0">
                <a:solidFill>
                  <a:srgbClr val="000000"/>
                </a:solidFill>
                <a:latin typeface="Consolas" panose="020B0609020204030204" pitchFamily="49" charset="0"/>
              </a:rPr>
              <a:t>condition</a:t>
            </a:r>
            <a:r>
              <a:rPr lang="en-GB" dirty="0">
                <a:solidFill>
                  <a:srgbClr val="000000"/>
                </a:solidFill>
                <a:latin typeface="Consolas" panose="020B0609020204030204" pitchFamily="49" charset="0"/>
              </a:rPr>
              <a:t>) {</a:t>
            </a:r>
            <a:r>
              <a:rPr lang="en-GB" dirty="0"/>
              <a:t/>
            </a:r>
            <a:br>
              <a:rPr lang="en-GB" dirty="0"/>
            </a:br>
            <a:r>
              <a:rPr lang="en-GB" dirty="0">
                <a:solidFill>
                  <a:srgbClr val="000000"/>
                </a:solidFill>
                <a:latin typeface="Consolas" panose="020B0609020204030204" pitchFamily="49" charset="0"/>
              </a:rPr>
              <a:t>  </a:t>
            </a:r>
            <a:r>
              <a:rPr lang="en-GB" dirty="0">
                <a:solidFill>
                  <a:srgbClr val="008000"/>
                </a:solidFill>
                <a:latin typeface="Consolas" panose="020B0609020204030204" pitchFamily="49" charset="0"/>
              </a:rPr>
              <a:t>//</a:t>
            </a:r>
            <a:r>
              <a:rPr lang="en-GB" i="1" dirty="0">
                <a:solidFill>
                  <a:srgbClr val="008000"/>
                </a:solidFill>
                <a:latin typeface="Consolas" panose="020B0609020204030204" pitchFamily="49" charset="0"/>
              </a:rPr>
              <a:t>  </a:t>
            </a:r>
            <a:r>
              <a:rPr lang="en-GB" i="1" dirty="0" smtClean="0">
                <a:solidFill>
                  <a:srgbClr val="008000"/>
                </a:solidFill>
                <a:latin typeface="Consolas" panose="020B0609020204030204" pitchFamily="49" charset="0"/>
              </a:rPr>
              <a:t>condition </a:t>
            </a:r>
            <a:r>
              <a:rPr lang="en-GB" i="1" dirty="0">
                <a:solidFill>
                  <a:srgbClr val="008000"/>
                </a:solidFill>
                <a:latin typeface="Consolas" panose="020B0609020204030204" pitchFamily="49" charset="0"/>
              </a:rPr>
              <a:t>is true</a:t>
            </a:r>
            <a:br>
              <a:rPr lang="en-GB" i="1" dirty="0">
                <a:solidFill>
                  <a:srgbClr val="008000"/>
                </a:solidFill>
                <a:latin typeface="Consolas" panose="020B0609020204030204" pitchFamily="49" charset="0"/>
              </a:rPr>
            </a:br>
            <a:r>
              <a:rPr lang="en-GB" dirty="0">
                <a:solidFill>
                  <a:srgbClr val="000000"/>
                </a:solidFill>
                <a:latin typeface="Consolas" panose="020B0609020204030204" pitchFamily="49" charset="0"/>
              </a:rPr>
              <a:t>} </a:t>
            </a:r>
            <a:r>
              <a:rPr lang="en-GB" dirty="0">
                <a:solidFill>
                  <a:srgbClr val="0000CD"/>
                </a:solidFill>
                <a:latin typeface="Consolas" panose="020B0609020204030204" pitchFamily="49" charset="0"/>
              </a:rPr>
              <a:t>else</a:t>
            </a:r>
            <a:r>
              <a:rPr lang="en-GB" dirty="0">
                <a:solidFill>
                  <a:srgbClr val="000000"/>
                </a:solidFill>
                <a:latin typeface="Consolas" panose="020B0609020204030204" pitchFamily="49" charset="0"/>
              </a:rPr>
              <a:t> {</a:t>
            </a:r>
            <a:r>
              <a:rPr lang="en-GB" dirty="0"/>
              <a:t/>
            </a:r>
            <a:br>
              <a:rPr lang="en-GB" dirty="0"/>
            </a:br>
            <a:r>
              <a:rPr lang="en-GB" dirty="0">
                <a:solidFill>
                  <a:srgbClr val="000000"/>
                </a:solidFill>
                <a:latin typeface="Consolas" panose="020B0609020204030204" pitchFamily="49" charset="0"/>
              </a:rPr>
              <a:t>  </a:t>
            </a:r>
            <a:r>
              <a:rPr lang="en-GB" dirty="0">
                <a:solidFill>
                  <a:srgbClr val="008000"/>
                </a:solidFill>
                <a:latin typeface="Consolas" panose="020B0609020204030204" pitchFamily="49" charset="0"/>
              </a:rPr>
              <a:t>//</a:t>
            </a:r>
            <a:r>
              <a:rPr lang="en-GB" i="1" dirty="0">
                <a:solidFill>
                  <a:srgbClr val="008000"/>
                </a:solidFill>
                <a:latin typeface="Consolas" panose="020B0609020204030204" pitchFamily="49" charset="0"/>
              </a:rPr>
              <a:t>  </a:t>
            </a:r>
            <a:r>
              <a:rPr lang="en-GB" i="1" dirty="0" smtClean="0">
                <a:solidFill>
                  <a:srgbClr val="008000"/>
                </a:solidFill>
                <a:latin typeface="Consolas" panose="020B0609020204030204" pitchFamily="49" charset="0"/>
              </a:rPr>
              <a:t>condition </a:t>
            </a:r>
            <a:r>
              <a:rPr lang="en-GB" i="1" dirty="0">
                <a:solidFill>
                  <a:srgbClr val="008000"/>
                </a:solidFill>
                <a:latin typeface="Consolas" panose="020B0609020204030204" pitchFamily="49" charset="0"/>
              </a:rPr>
              <a:t>is false</a:t>
            </a:r>
            <a:br>
              <a:rPr lang="en-GB" i="1" dirty="0">
                <a:solidFill>
                  <a:srgbClr val="008000"/>
                </a:solidFill>
                <a:latin typeface="Consolas" panose="020B0609020204030204" pitchFamily="49" charset="0"/>
              </a:rPr>
            </a:br>
            <a:r>
              <a:rPr lang="en-GB" dirty="0">
                <a:solidFill>
                  <a:srgbClr val="000000"/>
                </a:solidFill>
                <a:latin typeface="Consolas" panose="020B0609020204030204" pitchFamily="49" charset="0"/>
              </a:rPr>
              <a:t>}</a:t>
            </a:r>
            <a:endParaRPr lang="en-IN" dirty="0"/>
          </a:p>
        </p:txBody>
      </p:sp>
      <p:sp>
        <p:nvSpPr>
          <p:cNvPr id="15" name="Rectangle 14"/>
          <p:cNvSpPr/>
          <p:nvPr/>
        </p:nvSpPr>
        <p:spPr>
          <a:xfrm>
            <a:off x="4651972" y="4441880"/>
            <a:ext cx="6096000" cy="203132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GB" dirty="0">
                <a:solidFill>
                  <a:srgbClr val="0000CD"/>
                </a:solidFill>
                <a:latin typeface="Consolas" panose="020B0609020204030204" pitchFamily="49" charset="0"/>
              </a:rPr>
              <a:t>switch</a:t>
            </a:r>
            <a:r>
              <a:rPr lang="en-GB" dirty="0">
                <a:solidFill>
                  <a:srgbClr val="000000"/>
                </a:solidFill>
                <a:latin typeface="Consolas" panose="020B0609020204030204" pitchFamily="49" charset="0"/>
              </a:rPr>
              <a:t>(</a:t>
            </a:r>
            <a:r>
              <a:rPr lang="en-GB" i="1" dirty="0">
                <a:solidFill>
                  <a:srgbClr val="000000"/>
                </a:solidFill>
                <a:latin typeface="Consolas" panose="020B0609020204030204" pitchFamily="49" charset="0"/>
              </a:rPr>
              <a:t>expression</a:t>
            </a:r>
            <a:r>
              <a:rPr lang="en-GB" dirty="0">
                <a:solidFill>
                  <a:srgbClr val="000000"/>
                </a:solidFill>
                <a:latin typeface="Consolas" panose="020B0609020204030204" pitchFamily="49" charset="0"/>
              </a:rPr>
              <a:t>) {</a:t>
            </a:r>
            <a:r>
              <a:rPr lang="en-GB" dirty="0"/>
              <a:t/>
            </a:r>
            <a:br>
              <a:rPr lang="en-GB" dirty="0"/>
            </a:br>
            <a:r>
              <a:rPr lang="en-GB" dirty="0">
                <a:solidFill>
                  <a:srgbClr val="000000"/>
                </a:solidFill>
                <a:latin typeface="Consolas" panose="020B0609020204030204" pitchFamily="49" charset="0"/>
              </a:rPr>
              <a:t>  </a:t>
            </a:r>
            <a:r>
              <a:rPr lang="en-GB" dirty="0">
                <a:solidFill>
                  <a:srgbClr val="0000CD"/>
                </a:solidFill>
                <a:latin typeface="Consolas" panose="020B0609020204030204" pitchFamily="49" charset="0"/>
              </a:rPr>
              <a:t>case</a:t>
            </a:r>
            <a:r>
              <a:rPr lang="en-GB" dirty="0">
                <a:solidFill>
                  <a:srgbClr val="000000"/>
                </a:solidFill>
                <a:latin typeface="Consolas" panose="020B0609020204030204" pitchFamily="49" charset="0"/>
              </a:rPr>
              <a:t> </a:t>
            </a:r>
            <a:r>
              <a:rPr lang="en-GB" i="1" dirty="0">
                <a:solidFill>
                  <a:srgbClr val="000000"/>
                </a:solidFill>
                <a:latin typeface="Consolas" panose="020B0609020204030204" pitchFamily="49" charset="0"/>
              </a:rPr>
              <a:t>x</a:t>
            </a:r>
            <a:r>
              <a:rPr lang="en-GB" dirty="0" smtClean="0">
                <a:solidFill>
                  <a:srgbClr val="000000"/>
                </a:solidFill>
                <a:latin typeface="Consolas" panose="020B0609020204030204" pitchFamily="49" charset="0"/>
              </a:rPr>
              <a:t>:</a:t>
            </a:r>
            <a:r>
              <a:rPr lang="en-GB" i="1" dirty="0">
                <a:solidFill>
                  <a:srgbClr val="008000"/>
                </a:solidFill>
                <a:latin typeface="Consolas" panose="020B0609020204030204" pitchFamily="49" charset="0"/>
              </a:rPr>
              <a:t/>
            </a:r>
            <a:br>
              <a:rPr lang="en-GB" i="1" dirty="0">
                <a:solidFill>
                  <a:srgbClr val="008000"/>
                </a:solidFill>
                <a:latin typeface="Consolas" panose="020B0609020204030204" pitchFamily="49" charset="0"/>
              </a:rPr>
            </a:br>
            <a:r>
              <a:rPr lang="en-GB" dirty="0">
                <a:solidFill>
                  <a:srgbClr val="000000"/>
                </a:solidFill>
                <a:latin typeface="Consolas" panose="020B0609020204030204" pitchFamily="49" charset="0"/>
              </a:rPr>
              <a:t>    </a:t>
            </a:r>
            <a:r>
              <a:rPr lang="en-GB" dirty="0">
                <a:solidFill>
                  <a:srgbClr val="0000CD"/>
                </a:solidFill>
                <a:latin typeface="Consolas" panose="020B0609020204030204" pitchFamily="49" charset="0"/>
              </a:rPr>
              <a:t>break</a:t>
            </a:r>
            <a:r>
              <a:rPr lang="en-GB" dirty="0">
                <a:solidFill>
                  <a:srgbClr val="000000"/>
                </a:solidFill>
                <a:latin typeface="Consolas" panose="020B0609020204030204" pitchFamily="49" charset="0"/>
              </a:rPr>
              <a:t>;</a:t>
            </a:r>
            <a:r>
              <a:rPr lang="en-GB" dirty="0"/>
              <a:t/>
            </a:r>
            <a:br>
              <a:rPr lang="en-GB" dirty="0"/>
            </a:br>
            <a:r>
              <a:rPr lang="en-GB" dirty="0">
                <a:solidFill>
                  <a:srgbClr val="000000"/>
                </a:solidFill>
                <a:latin typeface="Consolas" panose="020B0609020204030204" pitchFamily="49" charset="0"/>
              </a:rPr>
              <a:t>  </a:t>
            </a:r>
            <a:r>
              <a:rPr lang="en-GB" dirty="0">
                <a:solidFill>
                  <a:srgbClr val="0000CD"/>
                </a:solidFill>
                <a:latin typeface="Consolas" panose="020B0609020204030204" pitchFamily="49" charset="0"/>
              </a:rPr>
              <a:t>case</a:t>
            </a:r>
            <a:r>
              <a:rPr lang="en-GB" dirty="0">
                <a:solidFill>
                  <a:srgbClr val="000000"/>
                </a:solidFill>
                <a:latin typeface="Consolas" panose="020B0609020204030204" pitchFamily="49" charset="0"/>
              </a:rPr>
              <a:t> </a:t>
            </a:r>
            <a:r>
              <a:rPr lang="en-GB" i="1" dirty="0">
                <a:solidFill>
                  <a:srgbClr val="000000"/>
                </a:solidFill>
                <a:latin typeface="Consolas" panose="020B0609020204030204" pitchFamily="49" charset="0"/>
              </a:rPr>
              <a:t>y</a:t>
            </a:r>
            <a:r>
              <a:rPr lang="en-GB" dirty="0" smtClean="0">
                <a:solidFill>
                  <a:srgbClr val="000000"/>
                </a:solidFill>
                <a:latin typeface="Consolas" panose="020B0609020204030204" pitchFamily="49" charset="0"/>
              </a:rPr>
              <a:t>:</a:t>
            </a:r>
            <a:r>
              <a:rPr lang="en-GB" i="1" dirty="0">
                <a:solidFill>
                  <a:srgbClr val="008000"/>
                </a:solidFill>
                <a:latin typeface="Consolas" panose="020B0609020204030204" pitchFamily="49" charset="0"/>
              </a:rPr>
              <a:t/>
            </a:r>
            <a:br>
              <a:rPr lang="en-GB" i="1" dirty="0">
                <a:solidFill>
                  <a:srgbClr val="008000"/>
                </a:solidFill>
                <a:latin typeface="Consolas" panose="020B0609020204030204" pitchFamily="49" charset="0"/>
              </a:rPr>
            </a:br>
            <a:r>
              <a:rPr lang="en-GB" dirty="0">
                <a:solidFill>
                  <a:srgbClr val="000000"/>
                </a:solidFill>
                <a:latin typeface="Consolas" panose="020B0609020204030204" pitchFamily="49" charset="0"/>
              </a:rPr>
              <a:t>    </a:t>
            </a:r>
            <a:r>
              <a:rPr lang="en-GB" dirty="0">
                <a:solidFill>
                  <a:srgbClr val="0000CD"/>
                </a:solidFill>
                <a:latin typeface="Consolas" panose="020B0609020204030204" pitchFamily="49" charset="0"/>
              </a:rPr>
              <a:t>break</a:t>
            </a:r>
            <a:r>
              <a:rPr lang="en-GB" dirty="0">
                <a:solidFill>
                  <a:srgbClr val="000000"/>
                </a:solidFill>
                <a:latin typeface="Consolas" panose="020B0609020204030204" pitchFamily="49" charset="0"/>
              </a:rPr>
              <a:t>;</a:t>
            </a:r>
            <a:r>
              <a:rPr lang="en-GB" dirty="0"/>
              <a:t/>
            </a:r>
            <a:br>
              <a:rPr lang="en-GB" dirty="0"/>
            </a:br>
            <a:r>
              <a:rPr lang="en-GB" dirty="0">
                <a:solidFill>
                  <a:srgbClr val="000000"/>
                </a:solidFill>
                <a:latin typeface="Consolas" panose="020B0609020204030204" pitchFamily="49" charset="0"/>
              </a:rPr>
              <a:t>  </a:t>
            </a:r>
            <a:r>
              <a:rPr lang="en-GB" dirty="0">
                <a:solidFill>
                  <a:srgbClr val="0000CD"/>
                </a:solidFill>
                <a:latin typeface="Consolas" panose="020B0609020204030204" pitchFamily="49" charset="0"/>
              </a:rPr>
              <a:t>default</a:t>
            </a:r>
            <a:r>
              <a:rPr lang="en-GB" dirty="0" smtClean="0">
                <a:solidFill>
                  <a:srgbClr val="000000"/>
                </a:solidFill>
                <a:latin typeface="Consolas" panose="020B0609020204030204" pitchFamily="49" charset="0"/>
              </a:rPr>
              <a:t>:</a:t>
            </a:r>
            <a:r>
              <a:rPr lang="en-GB" dirty="0">
                <a:solidFill>
                  <a:srgbClr val="008000"/>
                </a:solidFill>
                <a:latin typeface="Consolas" panose="020B0609020204030204" pitchFamily="49" charset="0"/>
              </a:rPr>
              <a:t/>
            </a:r>
            <a:br>
              <a:rPr lang="en-GB" dirty="0">
                <a:solidFill>
                  <a:srgbClr val="008000"/>
                </a:solidFill>
                <a:latin typeface="Consolas" panose="020B0609020204030204" pitchFamily="49" charset="0"/>
              </a:rPr>
            </a:br>
            <a:r>
              <a:rPr lang="en-GB"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1397762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686851" y="503459"/>
            <a:ext cx="10515600" cy="549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800" b="1" dirty="0" smtClean="0"/>
              <a:t>Loops</a:t>
            </a:r>
            <a:endParaRPr lang="en-IN" sz="4800" b="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3944" y="0"/>
            <a:ext cx="2888056" cy="997527"/>
          </a:xfrm>
          <a:prstGeom prst="rect">
            <a:avLst/>
          </a:prstGeom>
        </p:spPr>
      </p:pic>
      <p:sp>
        <p:nvSpPr>
          <p:cNvPr id="5" name="TextBox 4"/>
          <p:cNvSpPr txBox="1"/>
          <p:nvPr/>
        </p:nvSpPr>
        <p:spPr>
          <a:xfrm>
            <a:off x="1013640" y="1384375"/>
            <a:ext cx="9862022" cy="9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sz="2800" dirty="0"/>
              <a:t>Loops are handy, if you want to run the same code over and over again, each time with a different value</a:t>
            </a:r>
            <a:endParaRPr lang="en-IN" sz="2800" dirty="0"/>
          </a:p>
        </p:txBody>
      </p:sp>
      <p:sp>
        <p:nvSpPr>
          <p:cNvPr id="14" name="TextBox 13"/>
          <p:cNvSpPr txBox="1"/>
          <p:nvPr/>
        </p:nvSpPr>
        <p:spPr>
          <a:xfrm>
            <a:off x="1340429" y="3321205"/>
            <a:ext cx="2725879" cy="2031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457200" indent="-457200">
              <a:lnSpc>
                <a:spcPct val="150000"/>
              </a:lnSpc>
              <a:buFont typeface="Arial" panose="020B0604020202020204" pitchFamily="34" charset="0"/>
              <a:buChar char="•"/>
            </a:pPr>
            <a:r>
              <a:rPr lang="en-GB" sz="2800" dirty="0"/>
              <a:t>w</a:t>
            </a:r>
            <a:r>
              <a:rPr lang="en-GB" sz="2800" dirty="0" smtClean="0"/>
              <a:t>hile</a:t>
            </a:r>
          </a:p>
          <a:p>
            <a:pPr marL="457200" indent="-457200">
              <a:lnSpc>
                <a:spcPct val="150000"/>
              </a:lnSpc>
              <a:buFont typeface="Arial" panose="020B0604020202020204" pitchFamily="34" charset="0"/>
              <a:buChar char="•"/>
            </a:pPr>
            <a:r>
              <a:rPr lang="en-GB" sz="2800" dirty="0" smtClean="0"/>
              <a:t>do-while</a:t>
            </a:r>
          </a:p>
          <a:p>
            <a:pPr marL="457200" indent="-457200">
              <a:lnSpc>
                <a:spcPct val="150000"/>
              </a:lnSpc>
              <a:buFont typeface="Arial" panose="020B0604020202020204" pitchFamily="34" charset="0"/>
              <a:buChar char="•"/>
            </a:pPr>
            <a:r>
              <a:rPr lang="en-GB" sz="2800" dirty="0" smtClean="0"/>
              <a:t>for</a:t>
            </a:r>
            <a:endParaRPr lang="en-GB" sz="2800" dirty="0"/>
          </a:p>
        </p:txBody>
      </p:sp>
      <p:sp>
        <p:nvSpPr>
          <p:cNvPr id="9" name="Rectangle 8"/>
          <p:cNvSpPr/>
          <p:nvPr/>
        </p:nvSpPr>
        <p:spPr>
          <a:xfrm>
            <a:off x="4651972" y="2670123"/>
            <a:ext cx="6096000" cy="92333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GB"/>
              <a:t>while (</a:t>
            </a:r>
            <a:r>
              <a:rPr lang="en-GB" i="1"/>
              <a:t>condition</a:t>
            </a:r>
            <a:r>
              <a:rPr lang="en-GB"/>
              <a:t>) {</a:t>
            </a:r>
            <a:br>
              <a:rPr lang="en-GB"/>
            </a:br>
            <a:r>
              <a:rPr lang="en-GB" i="1"/>
              <a:t>  // code block to be executed</a:t>
            </a:r>
            <a:r>
              <a:rPr lang="en-GB"/>
              <a:t/>
            </a:r>
            <a:br>
              <a:rPr lang="en-GB"/>
            </a:br>
            <a:r>
              <a:rPr lang="en-GB"/>
              <a:t>}</a:t>
            </a:r>
            <a:endParaRPr lang="en-IN" dirty="0"/>
          </a:p>
        </p:txBody>
      </p:sp>
      <p:sp>
        <p:nvSpPr>
          <p:cNvPr id="15" name="Rectangle 14"/>
          <p:cNvSpPr/>
          <p:nvPr/>
        </p:nvSpPr>
        <p:spPr>
          <a:xfrm>
            <a:off x="4651972" y="3969910"/>
            <a:ext cx="6096000" cy="1200329"/>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GB" dirty="0"/>
              <a:t>do {</a:t>
            </a:r>
            <a:br>
              <a:rPr lang="en-GB" dirty="0"/>
            </a:br>
            <a:r>
              <a:rPr lang="en-GB" i="1" dirty="0"/>
              <a:t>  // code block to be executed</a:t>
            </a:r>
            <a:br>
              <a:rPr lang="en-GB" i="1" dirty="0"/>
            </a:br>
            <a:r>
              <a:rPr lang="en-GB" dirty="0"/>
              <a:t>}</a:t>
            </a:r>
            <a:br>
              <a:rPr lang="en-GB" dirty="0"/>
            </a:br>
            <a:r>
              <a:rPr lang="en-GB" dirty="0"/>
              <a:t>while (</a:t>
            </a:r>
            <a:r>
              <a:rPr lang="en-GB" i="1" dirty="0"/>
              <a:t>condition</a:t>
            </a:r>
            <a:r>
              <a:rPr lang="en-GB" dirty="0"/>
              <a:t>);</a:t>
            </a:r>
            <a:endParaRPr lang="en-IN" dirty="0"/>
          </a:p>
        </p:txBody>
      </p:sp>
      <p:sp>
        <p:nvSpPr>
          <p:cNvPr id="10" name="Rectangle 9"/>
          <p:cNvSpPr/>
          <p:nvPr/>
        </p:nvSpPr>
        <p:spPr>
          <a:xfrm>
            <a:off x="4651972" y="5565428"/>
            <a:ext cx="6096000" cy="92333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GB" dirty="0"/>
              <a:t>for (</a:t>
            </a:r>
            <a:r>
              <a:rPr lang="en-GB" i="1" dirty="0"/>
              <a:t>expression 1</a:t>
            </a:r>
            <a:r>
              <a:rPr lang="en-GB" dirty="0"/>
              <a:t>;</a:t>
            </a:r>
            <a:r>
              <a:rPr lang="en-GB" i="1" dirty="0"/>
              <a:t> expression 2</a:t>
            </a:r>
            <a:r>
              <a:rPr lang="en-GB" dirty="0"/>
              <a:t>;</a:t>
            </a:r>
            <a:r>
              <a:rPr lang="en-GB" i="1" dirty="0"/>
              <a:t> expression 3</a:t>
            </a:r>
            <a:r>
              <a:rPr lang="en-GB" dirty="0"/>
              <a:t>) {</a:t>
            </a:r>
            <a:br>
              <a:rPr lang="en-GB" dirty="0"/>
            </a:br>
            <a:r>
              <a:rPr lang="en-GB" dirty="0"/>
              <a:t>  // </a:t>
            </a:r>
            <a:r>
              <a:rPr lang="en-GB" i="1" dirty="0"/>
              <a:t>code block to be executed</a:t>
            </a:r>
            <a:r>
              <a:rPr lang="en-GB" dirty="0"/>
              <a:t/>
            </a:r>
            <a:br>
              <a:rPr lang="en-GB" dirty="0"/>
            </a:br>
            <a:r>
              <a:rPr lang="en-GB" dirty="0"/>
              <a:t>}</a:t>
            </a:r>
            <a:endParaRPr lang="en-IN" dirty="0"/>
          </a:p>
        </p:txBody>
      </p:sp>
    </p:spTree>
    <p:extLst>
      <p:ext uri="{BB962C8B-B14F-4D97-AF65-F5344CB8AC3E}">
        <p14:creationId xmlns:p14="http://schemas.microsoft.com/office/powerpoint/2010/main" val="1263344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1054</TotalTime>
  <Words>569</Words>
  <Application>Microsoft Office PowerPoint</Application>
  <PresentationFormat>Widescreen</PresentationFormat>
  <Paragraphs>226</Paragraphs>
  <Slides>25</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25</vt:i4>
      </vt:variant>
    </vt:vector>
  </HeadingPairs>
  <TitlesOfParts>
    <vt:vector size="36" baseType="lpstr">
      <vt:lpstr>Arial Unicode MS</vt:lpstr>
      <vt:lpstr>Arial</vt:lpstr>
      <vt:lpstr>Calibri</vt:lpstr>
      <vt:lpstr>Calibri Light</vt:lpstr>
      <vt:lpstr>Century Gothic</vt:lpstr>
      <vt:lpstr>Consolas</vt:lpstr>
      <vt:lpstr>Segoe UI</vt:lpstr>
      <vt:lpstr>Verdana</vt:lpstr>
      <vt:lpstr>Wingdings 3</vt:lpstr>
      <vt:lpstr>Office Theme</vt:lpstr>
      <vt:lpstr>Slice</vt:lpstr>
      <vt:lpstr>INTRODUCTION TO  JAVASCRIPT</vt:lpstr>
      <vt:lpstr>PowerPoint Presentation</vt:lpstr>
      <vt:lpstr>History of JavaScript</vt:lpstr>
      <vt:lpstr> JavaScript</vt:lpstr>
      <vt:lpstr>PowerPoint Presentation</vt:lpstr>
      <vt:lpstr>PowerPoint Presentation</vt:lpstr>
      <vt:lpstr>PowerPoint Presentation</vt:lpstr>
      <vt:lpstr>PowerPoint Presentation</vt:lpstr>
      <vt:lpstr>PowerPoint Presentation</vt:lpstr>
      <vt:lpstr>PowerPoint Presentation</vt:lpstr>
      <vt:lpstr> Document Object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JavaScript</dc:title>
  <dc:creator>Microsoft account</dc:creator>
  <cp:lastModifiedBy>Microsoft account</cp:lastModifiedBy>
  <cp:revision>88</cp:revision>
  <dcterms:created xsi:type="dcterms:W3CDTF">2023-08-17T05:11:35Z</dcterms:created>
  <dcterms:modified xsi:type="dcterms:W3CDTF">2023-08-19T14:52:31Z</dcterms:modified>
</cp:coreProperties>
</file>