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65" r:id="rId12"/>
    <p:sldId id="267" r:id="rId13"/>
    <p:sldId id="268" r:id="rId14"/>
    <p:sldId id="269" r:id="rId15"/>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6" d="100"/>
          <a:sy n="56" d="100"/>
        </p:scale>
        <p:origin x="97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Raja" userId="80fcf8f60cd894e4" providerId="LiveId" clId="{277426D2-8FAD-4570-A318-194D80CA1579}"/>
    <pc:docChg chg="addSld delSld">
      <pc:chgData name="Akshaya Raja" userId="80fcf8f60cd894e4" providerId="LiveId" clId="{277426D2-8FAD-4570-A318-194D80CA1579}" dt="2024-05-20T03:10:10.334" v="1" actId="47"/>
      <pc:docMkLst>
        <pc:docMk/>
      </pc:docMkLst>
      <pc:sldChg chg="new del">
        <pc:chgData name="Akshaya Raja" userId="80fcf8f60cd894e4" providerId="LiveId" clId="{277426D2-8FAD-4570-A318-194D80CA1579}" dt="2024-05-20T03:10:10.334" v="1" actId="47"/>
        <pc:sldMkLst>
          <pc:docMk/>
          <pc:sldMk cId="995208382"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3447" y="2125980"/>
            <a:ext cx="10352405"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6895" y="3840480"/>
            <a:ext cx="852551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Verdana"/>
                <a:cs typeface="Verdana"/>
              </a:defRPr>
            </a:lvl1pPr>
          </a:lstStyle>
          <a:p>
            <a:endParaRPr/>
          </a:p>
        </p:txBody>
      </p:sp>
      <p:sp>
        <p:nvSpPr>
          <p:cNvPr id="3" name="Holder 3"/>
          <p:cNvSpPr>
            <a:spLocks noGrp="1"/>
          </p:cNvSpPr>
          <p:nvPr>
            <p:ph sz="half" idx="2"/>
          </p:nvPr>
        </p:nvSpPr>
        <p:spPr>
          <a:xfrm>
            <a:off x="608965" y="1577340"/>
            <a:ext cx="529799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2339" y="1577340"/>
            <a:ext cx="5297995"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79299" cy="6850856"/>
          </a:xfrm>
          <a:prstGeom prst="rect">
            <a:avLst/>
          </a:prstGeom>
        </p:spPr>
      </p:pic>
      <p:sp>
        <p:nvSpPr>
          <p:cNvPr id="17" name="bg object 17"/>
          <p:cNvSpPr/>
          <p:nvPr/>
        </p:nvSpPr>
        <p:spPr>
          <a:xfrm>
            <a:off x="811953" y="1565231"/>
            <a:ext cx="6201410" cy="109855"/>
          </a:xfrm>
          <a:custGeom>
            <a:avLst/>
            <a:gdLst/>
            <a:ahLst/>
            <a:cxnLst/>
            <a:rect l="l" t="t" r="r" b="b"/>
            <a:pathLst>
              <a:path w="6201409" h="109855">
                <a:moveTo>
                  <a:pt x="6200881" y="109422"/>
                </a:moveTo>
                <a:lnTo>
                  <a:pt x="0" y="109422"/>
                </a:lnTo>
                <a:lnTo>
                  <a:pt x="0" y="0"/>
                </a:lnTo>
                <a:lnTo>
                  <a:pt x="6200881" y="0"/>
                </a:lnTo>
                <a:lnTo>
                  <a:pt x="6200881" y="109422"/>
                </a:lnTo>
                <a:close/>
              </a:path>
            </a:pathLst>
          </a:custGeom>
          <a:solidFill>
            <a:srgbClr val="CC0000"/>
          </a:solidFill>
        </p:spPr>
        <p:txBody>
          <a:bodyPr wrap="square" lIns="0" tIns="0" rIns="0" bIns="0" rtlCol="0"/>
          <a:lstStyle/>
          <a:p>
            <a:endParaRPr/>
          </a:p>
        </p:txBody>
      </p:sp>
      <p:sp>
        <p:nvSpPr>
          <p:cNvPr id="18" name="bg object 18"/>
          <p:cNvSpPr/>
          <p:nvPr/>
        </p:nvSpPr>
        <p:spPr>
          <a:xfrm>
            <a:off x="811953" y="1565231"/>
            <a:ext cx="10600055" cy="0"/>
          </a:xfrm>
          <a:custGeom>
            <a:avLst/>
            <a:gdLst/>
            <a:ahLst/>
            <a:cxnLst/>
            <a:rect l="l" t="t" r="r" b="b"/>
            <a:pathLst>
              <a:path w="10600055">
                <a:moveTo>
                  <a:pt x="0" y="0"/>
                </a:moveTo>
                <a:lnTo>
                  <a:pt x="10599797" y="0"/>
                </a:lnTo>
              </a:path>
            </a:pathLst>
          </a:custGeom>
          <a:ln w="9515">
            <a:solidFill>
              <a:srgbClr val="CC0000"/>
            </a:solidFill>
          </a:ln>
        </p:spPr>
        <p:txBody>
          <a:bodyPr wrap="square" lIns="0" tIns="0" rIns="0" bIns="0" rtlCol="0"/>
          <a:lstStyle/>
          <a:p>
            <a:endParaRPr/>
          </a:p>
        </p:txBody>
      </p:sp>
      <p:sp>
        <p:nvSpPr>
          <p:cNvPr id="19" name="bg object 19"/>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79299" cy="6850856"/>
          </a:xfrm>
          <a:prstGeom prst="rect">
            <a:avLst/>
          </a:prstGeom>
        </p:spPr>
      </p:pic>
      <p:sp>
        <p:nvSpPr>
          <p:cNvPr id="17" name="bg object 17"/>
          <p:cNvSpPr/>
          <p:nvPr/>
        </p:nvSpPr>
        <p:spPr>
          <a:xfrm>
            <a:off x="811953" y="1565231"/>
            <a:ext cx="6201410" cy="109855"/>
          </a:xfrm>
          <a:custGeom>
            <a:avLst/>
            <a:gdLst/>
            <a:ahLst/>
            <a:cxnLst/>
            <a:rect l="l" t="t" r="r" b="b"/>
            <a:pathLst>
              <a:path w="6201409" h="109855">
                <a:moveTo>
                  <a:pt x="6200881" y="109422"/>
                </a:moveTo>
                <a:lnTo>
                  <a:pt x="0" y="109422"/>
                </a:lnTo>
                <a:lnTo>
                  <a:pt x="0" y="0"/>
                </a:lnTo>
                <a:lnTo>
                  <a:pt x="6200881" y="0"/>
                </a:lnTo>
                <a:lnTo>
                  <a:pt x="6200881" y="109422"/>
                </a:lnTo>
                <a:close/>
              </a:path>
            </a:pathLst>
          </a:custGeom>
          <a:solidFill>
            <a:srgbClr val="CC0000"/>
          </a:solidFill>
        </p:spPr>
        <p:txBody>
          <a:bodyPr wrap="square" lIns="0" tIns="0" rIns="0" bIns="0" rtlCol="0"/>
          <a:lstStyle/>
          <a:p>
            <a:endParaRPr/>
          </a:p>
        </p:txBody>
      </p:sp>
      <p:sp>
        <p:nvSpPr>
          <p:cNvPr id="18" name="bg object 18"/>
          <p:cNvSpPr/>
          <p:nvPr/>
        </p:nvSpPr>
        <p:spPr>
          <a:xfrm>
            <a:off x="811953" y="1565231"/>
            <a:ext cx="10600055" cy="0"/>
          </a:xfrm>
          <a:custGeom>
            <a:avLst/>
            <a:gdLst/>
            <a:ahLst/>
            <a:cxnLst/>
            <a:rect l="l" t="t" r="r" b="b"/>
            <a:pathLst>
              <a:path w="10600055">
                <a:moveTo>
                  <a:pt x="0" y="0"/>
                </a:moveTo>
                <a:lnTo>
                  <a:pt x="10599797" y="0"/>
                </a:lnTo>
              </a:path>
            </a:pathLst>
          </a:custGeom>
          <a:ln w="9515">
            <a:solidFill>
              <a:srgbClr val="CC0000"/>
            </a:solidFill>
          </a:ln>
        </p:spPr>
        <p:txBody>
          <a:bodyPr wrap="square" lIns="0" tIns="0" rIns="0" bIns="0" rtlCol="0"/>
          <a:lstStyle/>
          <a:p>
            <a:endParaRPr/>
          </a:p>
        </p:txBody>
      </p:sp>
      <p:sp>
        <p:nvSpPr>
          <p:cNvPr id="2" name="Holder 2"/>
          <p:cNvSpPr>
            <a:spLocks noGrp="1"/>
          </p:cNvSpPr>
          <p:nvPr>
            <p:ph type="title"/>
          </p:nvPr>
        </p:nvSpPr>
        <p:spPr>
          <a:xfrm>
            <a:off x="844064" y="1020024"/>
            <a:ext cx="2192020" cy="452119"/>
          </a:xfrm>
          <a:prstGeom prst="rect">
            <a:avLst/>
          </a:prstGeom>
        </p:spPr>
        <p:txBody>
          <a:bodyPr wrap="square" lIns="0" tIns="0" rIns="0" bIns="0">
            <a:spAutoFit/>
          </a:bodyPr>
          <a:lstStyle>
            <a:lvl1pPr>
              <a:defRPr sz="2800" b="1" i="0">
                <a:solidFill>
                  <a:srgbClr val="FF0000"/>
                </a:solidFill>
                <a:latin typeface="Verdana"/>
                <a:cs typeface="Verdana"/>
              </a:defRPr>
            </a:lvl1pPr>
          </a:lstStyle>
          <a:p>
            <a:endParaRPr/>
          </a:p>
        </p:txBody>
      </p:sp>
      <p:sp>
        <p:nvSpPr>
          <p:cNvPr id="3" name="Holder 3"/>
          <p:cNvSpPr>
            <a:spLocks noGrp="1"/>
          </p:cNvSpPr>
          <p:nvPr>
            <p:ph type="body" idx="1"/>
          </p:nvPr>
        </p:nvSpPr>
        <p:spPr>
          <a:xfrm>
            <a:off x="586100" y="1442063"/>
            <a:ext cx="10805795" cy="4535170"/>
          </a:xfrm>
          <a:prstGeom prst="rect">
            <a:avLst/>
          </a:prstGeom>
        </p:spPr>
        <p:txBody>
          <a:bodyPr wrap="square" lIns="0" tIns="0" rIns="0" bIns="0">
            <a:spAutoFit/>
          </a:bodyPr>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4630008" y="6261339"/>
            <a:ext cx="2918459" cy="391795"/>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Holder 5"/>
          <p:cNvSpPr>
            <a:spLocks noGrp="1"/>
          </p:cNvSpPr>
          <p:nvPr>
            <p:ph type="dt" sz="half" idx="6"/>
          </p:nvPr>
        </p:nvSpPr>
        <p:spPr>
          <a:xfrm>
            <a:off x="608965" y="6377940"/>
            <a:ext cx="2801239"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a:xfrm>
            <a:off x="11036800" y="6261339"/>
            <a:ext cx="26987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79299" cy="6850856"/>
          </a:xfrm>
          <a:prstGeom prst="rect">
            <a:avLst/>
          </a:prstGeom>
        </p:spPr>
      </p:pic>
      <p:grpSp>
        <p:nvGrpSpPr>
          <p:cNvPr id="3" name="object 3"/>
          <p:cNvGrpSpPr/>
          <p:nvPr/>
        </p:nvGrpSpPr>
        <p:grpSpPr>
          <a:xfrm>
            <a:off x="913447" y="2386698"/>
            <a:ext cx="10352405" cy="114300"/>
            <a:chOff x="913447" y="2386698"/>
            <a:chExt cx="10352405" cy="114300"/>
          </a:xfrm>
        </p:grpSpPr>
        <p:sp>
          <p:nvSpPr>
            <p:cNvPr id="4" name="object 4"/>
            <p:cNvSpPr/>
            <p:nvPr/>
          </p:nvSpPr>
          <p:spPr>
            <a:xfrm>
              <a:off x="913447" y="2391456"/>
              <a:ext cx="6398260" cy="109855"/>
            </a:xfrm>
            <a:custGeom>
              <a:avLst/>
              <a:gdLst/>
              <a:ahLst/>
              <a:cxnLst/>
              <a:rect l="l" t="t" r="r" b="b"/>
              <a:pathLst>
                <a:path w="6398259" h="109855">
                  <a:moveTo>
                    <a:pt x="6397786" y="109423"/>
                  </a:moveTo>
                  <a:lnTo>
                    <a:pt x="0" y="109423"/>
                  </a:lnTo>
                  <a:lnTo>
                    <a:pt x="0" y="0"/>
                  </a:lnTo>
                  <a:lnTo>
                    <a:pt x="6397786" y="0"/>
                  </a:lnTo>
                  <a:lnTo>
                    <a:pt x="6397786" y="109423"/>
                  </a:lnTo>
                  <a:close/>
                </a:path>
              </a:pathLst>
            </a:custGeom>
            <a:solidFill>
              <a:srgbClr val="CC0000"/>
            </a:solidFill>
          </p:spPr>
          <p:txBody>
            <a:bodyPr wrap="square" lIns="0" tIns="0" rIns="0" bIns="0" rtlCol="0"/>
            <a:lstStyle/>
            <a:p>
              <a:endParaRPr/>
            </a:p>
          </p:txBody>
        </p:sp>
        <p:sp>
          <p:nvSpPr>
            <p:cNvPr id="5" name="object 5"/>
            <p:cNvSpPr/>
            <p:nvPr/>
          </p:nvSpPr>
          <p:spPr>
            <a:xfrm>
              <a:off x="913447" y="2391456"/>
              <a:ext cx="10352405" cy="0"/>
            </a:xfrm>
            <a:custGeom>
              <a:avLst/>
              <a:gdLst/>
              <a:ahLst/>
              <a:cxnLst/>
              <a:rect l="l" t="t" r="r" b="b"/>
              <a:pathLst>
                <a:path w="10352405">
                  <a:moveTo>
                    <a:pt x="0" y="0"/>
                  </a:moveTo>
                  <a:lnTo>
                    <a:pt x="10352404" y="0"/>
                  </a:lnTo>
                </a:path>
              </a:pathLst>
            </a:custGeom>
            <a:ln w="9515">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00" y="89383"/>
            <a:ext cx="2921128" cy="951507"/>
          </a:xfrm>
          <a:prstGeom prst="rect">
            <a:avLst/>
          </a:prstGeom>
        </p:spPr>
      </p:pic>
      <p:pic>
        <p:nvPicPr>
          <p:cNvPr id="7" name="object 7"/>
          <p:cNvPicPr/>
          <p:nvPr/>
        </p:nvPicPr>
        <p:blipFill>
          <a:blip r:embed="rId4" cstate="print"/>
          <a:stretch>
            <a:fillRect/>
          </a:stretch>
        </p:blipFill>
        <p:spPr>
          <a:xfrm>
            <a:off x="11099916" y="64010"/>
            <a:ext cx="999083" cy="1141809"/>
          </a:xfrm>
          <a:prstGeom prst="rect">
            <a:avLst/>
          </a:prstGeom>
        </p:spPr>
      </p:pic>
      <p:sp>
        <p:nvSpPr>
          <p:cNvPr id="8" name="object 8"/>
          <p:cNvSpPr txBox="1"/>
          <p:nvPr/>
        </p:nvSpPr>
        <p:spPr>
          <a:xfrm>
            <a:off x="222250" y="3034052"/>
            <a:ext cx="12970033" cy="443070"/>
          </a:xfrm>
          <a:prstGeom prst="rect">
            <a:avLst/>
          </a:prstGeom>
        </p:spPr>
        <p:txBody>
          <a:bodyPr vert="horz" wrap="square" lIns="0" tIns="12065" rIns="0" bIns="0" rtlCol="0">
            <a:spAutoFit/>
          </a:bodyPr>
          <a:lstStyle/>
          <a:p>
            <a:pPr marL="12700">
              <a:lnSpc>
                <a:spcPct val="100000"/>
              </a:lnSpc>
              <a:spcBef>
                <a:spcPts val="95"/>
              </a:spcBef>
            </a:pPr>
            <a:r>
              <a:rPr lang="en-IN" sz="2800" b="1" spc="-5" dirty="0">
                <a:solidFill>
                  <a:srgbClr val="6F2FA0"/>
                </a:solidFill>
                <a:latin typeface="Verdana"/>
                <a:cs typeface="Verdana"/>
              </a:rPr>
              <a:t>EXPLOSION RISK DETECTION AND MANAGEMENT SYSTEM</a:t>
            </a:r>
            <a:endParaRPr sz="2800" dirty="0">
              <a:latin typeface="Verdana"/>
              <a:cs typeface="Verdana"/>
            </a:endParaRPr>
          </a:p>
        </p:txBody>
      </p:sp>
      <p:sp>
        <p:nvSpPr>
          <p:cNvPr id="9" name="object 9"/>
          <p:cNvSpPr txBox="1"/>
          <p:nvPr/>
        </p:nvSpPr>
        <p:spPr>
          <a:xfrm>
            <a:off x="644467" y="5491726"/>
            <a:ext cx="3616384" cy="752475"/>
          </a:xfrm>
          <a:prstGeom prst="rect">
            <a:avLst/>
          </a:prstGeom>
        </p:spPr>
        <p:txBody>
          <a:bodyPr vert="horz" wrap="square" lIns="0" tIns="12065" rIns="0" bIns="0" rtlCol="0">
            <a:spAutoFit/>
          </a:bodyPr>
          <a:lstStyle/>
          <a:p>
            <a:pPr marL="12700">
              <a:lnSpc>
                <a:spcPts val="2865"/>
              </a:lnSpc>
              <a:spcBef>
                <a:spcPts val="95"/>
              </a:spcBef>
            </a:pPr>
            <a:r>
              <a:rPr lang="en-IN" sz="2800" b="1" dirty="0">
                <a:solidFill>
                  <a:srgbClr val="FF0000"/>
                </a:solidFill>
              </a:rPr>
              <a:t>Dr . </a:t>
            </a:r>
            <a:r>
              <a:rPr lang="en-IN" sz="2800" b="1" dirty="0" err="1">
                <a:solidFill>
                  <a:srgbClr val="FF0000"/>
                </a:solidFill>
              </a:rPr>
              <a:t>T.Kumaragurubaran</a:t>
            </a:r>
            <a:r>
              <a:rPr lang="en-IN" sz="2800" b="1" dirty="0">
                <a:solidFill>
                  <a:srgbClr val="FF0000"/>
                </a:solidFill>
              </a:rPr>
              <a:t> </a:t>
            </a:r>
            <a:r>
              <a:rPr lang="en-IN" sz="2800" b="1" dirty="0" err="1">
                <a:solidFill>
                  <a:srgbClr val="FF0000"/>
                </a:solidFill>
              </a:rPr>
              <a:t>M.Tech.,Ph.D.,AP</a:t>
            </a:r>
            <a:r>
              <a:rPr lang="en-IN" sz="2800" b="1" dirty="0">
                <a:solidFill>
                  <a:srgbClr val="FF0000"/>
                </a:solidFill>
              </a:rPr>
              <a:t>(SG)</a:t>
            </a:r>
            <a:endParaRPr sz="2800" b="1" dirty="0">
              <a:solidFill>
                <a:srgbClr val="FF0000"/>
              </a:solidFill>
              <a:latin typeface="Verdana"/>
              <a:cs typeface="Verdana"/>
            </a:endParaRPr>
          </a:p>
        </p:txBody>
      </p:sp>
      <p:sp>
        <p:nvSpPr>
          <p:cNvPr id="10" name="object 10"/>
          <p:cNvSpPr txBox="1"/>
          <p:nvPr/>
        </p:nvSpPr>
        <p:spPr>
          <a:xfrm>
            <a:off x="7353172" y="5443247"/>
            <a:ext cx="4766147" cy="745717"/>
          </a:xfrm>
          <a:prstGeom prst="rect">
            <a:avLst/>
          </a:prstGeom>
        </p:spPr>
        <p:txBody>
          <a:bodyPr vert="horz" wrap="square" lIns="0" tIns="27305" rIns="0" bIns="0" rtlCol="0">
            <a:spAutoFit/>
          </a:bodyPr>
          <a:lstStyle/>
          <a:p>
            <a:pPr marL="12700" marR="5080">
              <a:lnSpc>
                <a:spcPts val="2850"/>
              </a:lnSpc>
              <a:spcBef>
                <a:spcPts val="215"/>
              </a:spcBef>
            </a:pPr>
            <a:r>
              <a:rPr lang="en-IN" sz="2200" b="1" spc="-5" dirty="0">
                <a:solidFill>
                  <a:srgbClr val="FF0000"/>
                </a:solidFill>
                <a:latin typeface="Verdana"/>
                <a:cs typeface="Verdana"/>
              </a:rPr>
              <a:t>Akshaya R </a:t>
            </a:r>
            <a:r>
              <a:rPr sz="2200" b="1" spc="-5" dirty="0">
                <a:solidFill>
                  <a:srgbClr val="FF0000"/>
                </a:solidFill>
                <a:latin typeface="Verdana"/>
                <a:cs typeface="Verdana"/>
              </a:rPr>
              <a:t>2107010</a:t>
            </a:r>
            <a:r>
              <a:rPr lang="en-IN" sz="2200" b="1" spc="-5" dirty="0">
                <a:solidFill>
                  <a:srgbClr val="FF0000"/>
                </a:solidFill>
                <a:latin typeface="Verdana"/>
                <a:cs typeface="Verdana"/>
              </a:rPr>
              <a:t>23</a:t>
            </a:r>
            <a:endParaRPr sz="2200" dirty="0">
              <a:latin typeface="Verdana"/>
              <a:cs typeface="Verdana"/>
            </a:endParaRPr>
          </a:p>
          <a:p>
            <a:pPr marL="12700">
              <a:lnSpc>
                <a:spcPts val="2740"/>
              </a:lnSpc>
            </a:pPr>
            <a:r>
              <a:rPr lang="en-IN" sz="2200" b="1" spc="-5" dirty="0" err="1">
                <a:solidFill>
                  <a:srgbClr val="FF0000"/>
                </a:solidFill>
                <a:latin typeface="Verdana"/>
                <a:cs typeface="Verdana"/>
              </a:rPr>
              <a:t>Balaharinath</a:t>
            </a:r>
            <a:r>
              <a:rPr lang="en-IN" sz="2200" b="1" spc="-5" dirty="0">
                <a:solidFill>
                  <a:srgbClr val="FF0000"/>
                </a:solidFill>
                <a:latin typeface="Verdana"/>
                <a:cs typeface="Verdana"/>
              </a:rPr>
              <a:t> C 210701037</a:t>
            </a:r>
            <a:endParaRPr sz="2200" dirty="0">
              <a:latin typeface="Verdana"/>
              <a:cs typeface="Verdana"/>
            </a:endParaRPr>
          </a:p>
        </p:txBody>
      </p:sp>
      <p:sp>
        <p:nvSpPr>
          <p:cNvPr id="11" name="object 11"/>
          <p:cNvSpPr txBox="1">
            <a:spLocks noGrp="1"/>
          </p:cNvSpPr>
          <p:nvPr>
            <p:ph type="title"/>
          </p:nvPr>
        </p:nvSpPr>
        <p:spPr>
          <a:xfrm>
            <a:off x="320686" y="1264290"/>
            <a:ext cx="11618595" cy="1125855"/>
          </a:xfrm>
          <a:prstGeom prst="rect">
            <a:avLst/>
          </a:prstGeom>
        </p:spPr>
        <p:txBody>
          <a:bodyPr vert="horz" wrap="square" lIns="0" tIns="12065" rIns="0" bIns="0" rtlCol="0">
            <a:spAutoFit/>
          </a:bodyPr>
          <a:lstStyle/>
          <a:p>
            <a:pPr marL="649605">
              <a:lnSpc>
                <a:spcPts val="3260"/>
              </a:lnSpc>
              <a:spcBef>
                <a:spcPts val="95"/>
              </a:spcBef>
            </a:pPr>
            <a:r>
              <a:rPr spc="-5" dirty="0">
                <a:solidFill>
                  <a:srgbClr val="00B04F"/>
                </a:solidFill>
              </a:rPr>
              <a:t>Department</a:t>
            </a:r>
            <a:r>
              <a:rPr spc="-15" dirty="0">
                <a:solidFill>
                  <a:srgbClr val="00B04F"/>
                </a:solidFill>
              </a:rPr>
              <a:t> </a:t>
            </a:r>
            <a:r>
              <a:rPr spc="-5" dirty="0">
                <a:solidFill>
                  <a:srgbClr val="00B04F"/>
                </a:solidFill>
              </a:rPr>
              <a:t>of</a:t>
            </a:r>
            <a:r>
              <a:rPr spc="-15" dirty="0">
                <a:solidFill>
                  <a:srgbClr val="00B04F"/>
                </a:solidFill>
              </a:rPr>
              <a:t> </a:t>
            </a:r>
            <a:r>
              <a:rPr spc="-5" dirty="0">
                <a:solidFill>
                  <a:srgbClr val="00B04F"/>
                </a:solidFill>
              </a:rPr>
              <a:t>Computer</a:t>
            </a:r>
            <a:r>
              <a:rPr spc="-10" dirty="0">
                <a:solidFill>
                  <a:srgbClr val="00B04F"/>
                </a:solidFill>
              </a:rPr>
              <a:t> </a:t>
            </a:r>
            <a:r>
              <a:rPr spc="-5" dirty="0">
                <a:solidFill>
                  <a:srgbClr val="00B04F"/>
                </a:solidFill>
              </a:rPr>
              <a:t>Science</a:t>
            </a:r>
            <a:r>
              <a:rPr spc="-15" dirty="0">
                <a:solidFill>
                  <a:srgbClr val="00B04F"/>
                </a:solidFill>
              </a:rPr>
              <a:t> </a:t>
            </a:r>
            <a:r>
              <a:rPr spc="-5" dirty="0">
                <a:solidFill>
                  <a:srgbClr val="00B04F"/>
                </a:solidFill>
              </a:rPr>
              <a:t>and</a:t>
            </a:r>
            <a:r>
              <a:rPr spc="-10" dirty="0">
                <a:solidFill>
                  <a:srgbClr val="00B04F"/>
                </a:solidFill>
              </a:rPr>
              <a:t> </a:t>
            </a:r>
            <a:r>
              <a:rPr spc="-5" dirty="0">
                <a:solidFill>
                  <a:srgbClr val="00B04F"/>
                </a:solidFill>
              </a:rPr>
              <a:t>Engineering</a:t>
            </a:r>
          </a:p>
          <a:p>
            <a:pPr marL="4312920" marR="5080" indent="-4300855">
              <a:lnSpc>
                <a:spcPts val="2620"/>
              </a:lnSpc>
              <a:spcBef>
                <a:spcPts val="204"/>
              </a:spcBef>
            </a:pPr>
            <a:r>
              <a:rPr sz="2400" spc="-5" dirty="0">
                <a:solidFill>
                  <a:srgbClr val="002060"/>
                </a:solidFill>
              </a:rPr>
              <a:t>GE19621</a:t>
            </a:r>
            <a:r>
              <a:rPr sz="2400" spc="10" dirty="0">
                <a:solidFill>
                  <a:srgbClr val="002060"/>
                </a:solidFill>
              </a:rPr>
              <a:t> </a:t>
            </a:r>
            <a:r>
              <a:rPr sz="2400" spc="-5" dirty="0">
                <a:solidFill>
                  <a:srgbClr val="002060"/>
                </a:solidFill>
              </a:rPr>
              <a:t>-</a:t>
            </a:r>
            <a:r>
              <a:rPr sz="2400" spc="10" dirty="0">
                <a:solidFill>
                  <a:srgbClr val="002060"/>
                </a:solidFill>
              </a:rPr>
              <a:t> </a:t>
            </a:r>
            <a:r>
              <a:rPr sz="2400" spc="-5" dirty="0">
                <a:solidFill>
                  <a:srgbClr val="002060"/>
                </a:solidFill>
              </a:rPr>
              <a:t>Professional</a:t>
            </a:r>
            <a:r>
              <a:rPr sz="2400" spc="15" dirty="0">
                <a:solidFill>
                  <a:srgbClr val="002060"/>
                </a:solidFill>
              </a:rPr>
              <a:t> </a:t>
            </a:r>
            <a:r>
              <a:rPr sz="2400" spc="-5" dirty="0">
                <a:solidFill>
                  <a:srgbClr val="002060"/>
                </a:solidFill>
              </a:rPr>
              <a:t>Readiness</a:t>
            </a:r>
            <a:r>
              <a:rPr sz="2400" spc="10" dirty="0">
                <a:solidFill>
                  <a:srgbClr val="002060"/>
                </a:solidFill>
              </a:rPr>
              <a:t> </a:t>
            </a:r>
            <a:r>
              <a:rPr sz="2400" spc="-5" dirty="0">
                <a:solidFill>
                  <a:srgbClr val="002060"/>
                </a:solidFill>
              </a:rPr>
              <a:t>for</a:t>
            </a:r>
            <a:r>
              <a:rPr sz="2400" spc="15" dirty="0">
                <a:solidFill>
                  <a:srgbClr val="002060"/>
                </a:solidFill>
              </a:rPr>
              <a:t> </a:t>
            </a:r>
            <a:r>
              <a:rPr sz="2400" spc="-5" dirty="0">
                <a:solidFill>
                  <a:srgbClr val="002060"/>
                </a:solidFill>
              </a:rPr>
              <a:t>Innovation,Employability</a:t>
            </a:r>
            <a:r>
              <a:rPr sz="2400" spc="10" dirty="0">
                <a:solidFill>
                  <a:srgbClr val="002060"/>
                </a:solidFill>
              </a:rPr>
              <a:t> </a:t>
            </a:r>
            <a:r>
              <a:rPr sz="2400" spc="-5" dirty="0">
                <a:solidFill>
                  <a:srgbClr val="002060"/>
                </a:solidFill>
              </a:rPr>
              <a:t>and </a:t>
            </a:r>
            <a:r>
              <a:rPr sz="2400" spc="-805" dirty="0">
                <a:solidFill>
                  <a:srgbClr val="002060"/>
                </a:solidFill>
              </a:rPr>
              <a:t> </a:t>
            </a:r>
            <a:r>
              <a:rPr sz="2400" spc="-5" dirty="0">
                <a:solidFill>
                  <a:srgbClr val="002060"/>
                </a:solidFill>
              </a:rPr>
              <a:t>Entrepreneurship</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864611"/>
            <a:ext cx="8927465" cy="604520"/>
          </a:xfrm>
          <a:prstGeom prst="rect">
            <a:avLst/>
          </a:prstGeom>
        </p:spPr>
        <p:txBody>
          <a:bodyPr vert="horz" wrap="square" lIns="0" tIns="12065" rIns="0" bIns="0" rtlCol="0">
            <a:spAutoFit/>
          </a:bodyPr>
          <a:lstStyle/>
          <a:p>
            <a:pPr marL="12700">
              <a:lnSpc>
                <a:spcPct val="100000"/>
              </a:lnSpc>
              <a:spcBef>
                <a:spcPts val="95"/>
              </a:spcBef>
            </a:pPr>
            <a:r>
              <a:rPr sz="3800" spc="-10" dirty="0"/>
              <a:t>Functional</a:t>
            </a:r>
            <a:r>
              <a:rPr sz="3800" spc="-15" dirty="0"/>
              <a:t> </a:t>
            </a:r>
            <a:r>
              <a:rPr sz="3800" spc="-5" dirty="0"/>
              <a:t>Description</a:t>
            </a:r>
            <a:r>
              <a:rPr sz="3800" spc="-10" dirty="0"/>
              <a:t> </a:t>
            </a:r>
            <a:r>
              <a:rPr sz="3800" spc="-5" dirty="0"/>
              <a:t>of</a:t>
            </a:r>
            <a:r>
              <a:rPr sz="3800" spc="-10" dirty="0"/>
              <a:t> Module</a:t>
            </a:r>
            <a:endParaRPr sz="3800"/>
          </a:p>
        </p:txBody>
      </p:sp>
      <p:sp>
        <p:nvSpPr>
          <p:cNvPr id="4" name="object 4"/>
          <p:cNvSpPr/>
          <p:nvPr/>
        </p:nvSpPr>
        <p:spPr>
          <a:xfrm>
            <a:off x="745680" y="1900884"/>
            <a:ext cx="191135" cy="190500"/>
          </a:xfrm>
          <a:custGeom>
            <a:avLst/>
            <a:gdLst/>
            <a:ahLst/>
            <a:cxnLst/>
            <a:rect l="l" t="t" r="r" b="b"/>
            <a:pathLst>
              <a:path w="191134" h="190500">
                <a:moveTo>
                  <a:pt x="190893" y="0"/>
                </a:moveTo>
                <a:lnTo>
                  <a:pt x="170827" y="0"/>
                </a:lnTo>
                <a:lnTo>
                  <a:pt x="170827" y="20320"/>
                </a:lnTo>
                <a:lnTo>
                  <a:pt x="170827" y="170180"/>
                </a:lnTo>
                <a:lnTo>
                  <a:pt x="20078" y="170180"/>
                </a:lnTo>
                <a:lnTo>
                  <a:pt x="20078" y="20320"/>
                </a:lnTo>
                <a:lnTo>
                  <a:pt x="170827" y="20320"/>
                </a:lnTo>
                <a:lnTo>
                  <a:pt x="170827" y="0"/>
                </a:lnTo>
                <a:lnTo>
                  <a:pt x="0" y="0"/>
                </a:lnTo>
                <a:lnTo>
                  <a:pt x="0" y="20320"/>
                </a:lnTo>
                <a:lnTo>
                  <a:pt x="0" y="170180"/>
                </a:lnTo>
                <a:lnTo>
                  <a:pt x="0" y="190500"/>
                </a:lnTo>
                <a:lnTo>
                  <a:pt x="190893" y="190500"/>
                </a:lnTo>
                <a:lnTo>
                  <a:pt x="190893" y="170294"/>
                </a:lnTo>
                <a:lnTo>
                  <a:pt x="190893" y="20320"/>
                </a:lnTo>
                <a:lnTo>
                  <a:pt x="190893" y="19685"/>
                </a:lnTo>
                <a:lnTo>
                  <a:pt x="190893" y="0"/>
                </a:lnTo>
                <a:close/>
              </a:path>
            </a:pathLst>
          </a:custGeom>
          <a:solidFill>
            <a:srgbClr val="CC0000"/>
          </a:solidFill>
        </p:spPr>
        <p:txBody>
          <a:bodyPr wrap="square" lIns="0" tIns="0" rIns="0" bIns="0" rtlCol="0"/>
          <a:lstStyle/>
          <a:p>
            <a:endParaRPr/>
          </a:p>
        </p:txBody>
      </p:sp>
      <p:sp>
        <p:nvSpPr>
          <p:cNvPr id="5" name="object 5"/>
          <p:cNvSpPr txBox="1"/>
          <p:nvPr/>
        </p:nvSpPr>
        <p:spPr>
          <a:xfrm>
            <a:off x="698555" y="1648029"/>
            <a:ext cx="10633710" cy="4155176"/>
          </a:xfrm>
          <a:prstGeom prst="rect">
            <a:avLst/>
          </a:prstGeom>
        </p:spPr>
        <p:txBody>
          <a:bodyPr vert="horz" wrap="square" lIns="0" tIns="12700" rIns="0" bIns="0" rtlCol="0">
            <a:spAutoFit/>
          </a:bodyPr>
          <a:lstStyle/>
          <a:p>
            <a:pPr marL="469265" marR="5080" indent="-457200" algn="just">
              <a:lnSpc>
                <a:spcPct val="150900"/>
              </a:lnSpc>
              <a:spcBef>
                <a:spcPts val="100"/>
              </a:spcBef>
            </a:pPr>
            <a:r>
              <a:rPr sz="2400" spc="-110" dirty="0">
                <a:latin typeface="Lucida Sans Unicode"/>
                <a:cs typeface="Lucida Sans Unicode"/>
              </a:rPr>
              <a:t>□</a:t>
            </a:r>
            <a:r>
              <a:rPr sz="2400" spc="-105" dirty="0">
                <a:latin typeface="Lucida Sans Unicode"/>
                <a:cs typeface="Lucida Sans Unicode"/>
              </a:rPr>
              <a:t> </a:t>
            </a:r>
            <a:r>
              <a:rPr lang="en-IN" sz="2400" b="1" spc="-204" dirty="0">
                <a:latin typeface="Tahoma"/>
                <a:cs typeface="Tahoma"/>
              </a:rPr>
              <a:t>UV SENSOR</a:t>
            </a:r>
            <a:r>
              <a:rPr sz="2400" b="1" spc="-140" dirty="0">
                <a:latin typeface="Tahoma"/>
                <a:cs typeface="Tahoma"/>
              </a:rPr>
              <a:t>:</a:t>
            </a:r>
            <a:endParaRPr lang="en-IN" sz="2400" b="1" spc="-140" dirty="0">
              <a:latin typeface="Tahoma"/>
              <a:cs typeface="Tahoma"/>
            </a:endParaRPr>
          </a:p>
          <a:p>
            <a:pPr marL="263525" marR="5080" algn="just">
              <a:lnSpc>
                <a:spcPct val="150900"/>
              </a:lnSpc>
              <a:spcBef>
                <a:spcPts val="100"/>
              </a:spcBef>
            </a:pPr>
            <a:r>
              <a:rPr sz="2400" b="1" spc="-140" dirty="0">
                <a:latin typeface="Tahoma"/>
                <a:cs typeface="Tahoma"/>
              </a:rPr>
              <a:t> </a:t>
            </a:r>
            <a:r>
              <a:rPr lang="en-US" sz="2200" spc="-140" dirty="0">
                <a:cs typeface="Tahoma"/>
              </a:rPr>
              <a:t>The UV Sensor measures the intensity of ultraviolet light, which can be crucial in environments where UV radiation might be present, such as certain industrial settings. The UV sensor generates an analog voltage that is proportional to the intensity of the UV light it detects. This voltage is read by the Arduino Uno R3’s analog input pins. The Arduino processes this signal to determine the UV intensity. If the UV intensity exceeds safe levels, the Arduino triggers an alert and communicates this information to the ESP8266 Wi-Fi module, which then transmits the data for real-time monitoring and alerts. This helps in monitoring environments for potentially harmful UV exposure, ensuring safety measures can be promptly enacted.</a:t>
            </a:r>
            <a:endParaRPr lang="en-IN" sz="2200" spc="-140" dirty="0">
              <a:cs typeface="Tahoma"/>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10</a:t>
            </a:fld>
            <a:endParaRPr spc="-5" dirty="0"/>
          </a:p>
        </p:txBody>
      </p:sp>
    </p:spTree>
    <p:extLst>
      <p:ext uri="{BB962C8B-B14F-4D97-AF65-F5344CB8AC3E}">
        <p14:creationId xmlns:p14="http://schemas.microsoft.com/office/powerpoint/2010/main" val="361845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64" y="829722"/>
            <a:ext cx="1997075" cy="634365"/>
          </a:xfrm>
          <a:prstGeom prst="rect">
            <a:avLst/>
          </a:prstGeom>
        </p:spPr>
        <p:txBody>
          <a:bodyPr vert="horz" wrap="square" lIns="0" tIns="12065" rIns="0" bIns="0" rtlCol="0">
            <a:spAutoFit/>
          </a:bodyPr>
          <a:lstStyle/>
          <a:p>
            <a:pPr marL="12700">
              <a:lnSpc>
                <a:spcPct val="100000"/>
              </a:lnSpc>
              <a:spcBef>
                <a:spcPts val="95"/>
              </a:spcBef>
            </a:pPr>
            <a:r>
              <a:rPr sz="4000" spc="-5" dirty="0"/>
              <a:t>Output</a:t>
            </a:r>
            <a:endParaRPr sz="4000"/>
          </a:p>
        </p:txBody>
      </p:sp>
      <p:sp>
        <p:nvSpPr>
          <p:cNvPr id="4" name="object 4"/>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11</a:t>
            </a:fld>
            <a:endParaRPr spc="-5" dirty="0"/>
          </a:p>
        </p:txBody>
      </p:sp>
      <p:pic>
        <p:nvPicPr>
          <p:cNvPr id="6" name="Picture 5">
            <a:extLst>
              <a:ext uri="{FF2B5EF4-FFF2-40B4-BE49-F238E27FC236}">
                <a16:creationId xmlns:a16="http://schemas.microsoft.com/office/drawing/2014/main" id="{1904643C-476D-E196-0D6F-E5F9271E54C9}"/>
              </a:ext>
            </a:extLst>
          </p:cNvPr>
          <p:cNvPicPr>
            <a:picLocks noChangeAspect="1"/>
          </p:cNvPicPr>
          <p:nvPr/>
        </p:nvPicPr>
        <p:blipFill rotWithShape="1">
          <a:blip r:embed="rId2">
            <a:extLst>
              <a:ext uri="{28A0092B-C50C-407E-A947-70E740481C1C}">
                <a14:useLocalDpi xmlns:a14="http://schemas.microsoft.com/office/drawing/2010/main" val="0"/>
              </a:ext>
            </a:extLst>
          </a:blip>
          <a:srcRect l="10912" t="7684" r="1984" b="9645"/>
          <a:stretch/>
        </p:blipFill>
        <p:spPr bwMode="auto">
          <a:xfrm>
            <a:off x="2841139" y="1828800"/>
            <a:ext cx="6590969" cy="4076166"/>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Co</a:t>
            </a:r>
            <a:r>
              <a:rPr spc="-10" dirty="0"/>
              <a:t>nc</a:t>
            </a:r>
            <a:r>
              <a:rPr spc="-5" dirty="0"/>
              <a:t>l</a:t>
            </a:r>
            <a:r>
              <a:rPr spc="-10" dirty="0"/>
              <a:t>us</a:t>
            </a:r>
            <a:r>
              <a:rPr spc="-5" dirty="0"/>
              <a:t>ion</a:t>
            </a:r>
          </a:p>
        </p:txBody>
      </p:sp>
      <p:sp>
        <p:nvSpPr>
          <p:cNvPr id="4" name="object 4"/>
          <p:cNvSpPr txBox="1">
            <a:spLocks noGrp="1"/>
          </p:cNvSpPr>
          <p:nvPr>
            <p:ph type="body" idx="1"/>
          </p:nvPr>
        </p:nvSpPr>
        <p:spPr>
          <a:xfrm>
            <a:off x="686340" y="1887471"/>
            <a:ext cx="10805795" cy="4181914"/>
          </a:xfrm>
          <a:prstGeom prst="rect">
            <a:avLst/>
          </a:prstGeom>
        </p:spPr>
        <p:txBody>
          <a:bodyPr vert="horz" wrap="square" lIns="0" tIns="12700" rIns="0" bIns="0" rtlCol="0">
            <a:spAutoFit/>
          </a:bodyPr>
          <a:lstStyle/>
          <a:p>
            <a:pPr marL="263525" marR="5080" algn="just">
              <a:lnSpc>
                <a:spcPct val="150900"/>
              </a:lnSpc>
              <a:spcBef>
                <a:spcPts val="100"/>
              </a:spcBef>
            </a:pPr>
            <a:r>
              <a:rPr lang="en-US" sz="2000" spc="-110" dirty="0">
                <a:solidFill>
                  <a:srgbClr val="CC0000"/>
                </a:solidFill>
                <a:effectLst/>
                <a:latin typeface="Lucida Sans Unicode"/>
                <a:ea typeface="Times New Roman" panose="02020603050405020304" pitchFamily="18" charset="0"/>
                <a:cs typeface="Lucida Sans Unicode"/>
              </a:rPr>
              <a:t>I</a:t>
            </a:r>
            <a:r>
              <a:rPr lang="en-US" sz="2000" dirty="0">
                <a:effectLst/>
                <a:latin typeface="Times New Roman" panose="02020603050405020304" pitchFamily="18" charset="0"/>
                <a:ea typeface="Times New Roman" panose="02020603050405020304" pitchFamily="18" charset="0"/>
              </a:rPr>
              <a:t>n conclusion, the development and implementation of the IoT-based explosion risk detection system represent a significant advancement in enhancing safety measures within the oil and gas industry. Through real-time monitoring, data analysis, and predictive analytics, the system has demonstrated its effectiveness in mitigating potential hazards and reducing the likelihood of incidents.</a:t>
            </a:r>
            <a:endParaRPr lang="en-IN" sz="2000" dirty="0">
              <a:effectLst/>
              <a:latin typeface="Times New Roman" panose="02020603050405020304" pitchFamily="18" charset="0"/>
              <a:ea typeface="Times New Roman" panose="02020603050405020304" pitchFamily="18" charset="0"/>
            </a:endParaRPr>
          </a:p>
          <a:p>
            <a:pPr marL="263525" marR="5080" algn="just">
              <a:lnSpc>
                <a:spcPct val="150900"/>
              </a:lnSpc>
              <a:spcBef>
                <a:spcPts val="100"/>
              </a:spcBef>
            </a:pPr>
            <a:r>
              <a:rPr lang="en-US" sz="2000" dirty="0">
                <a:effectLst/>
                <a:latin typeface="Times New Roman" panose="02020603050405020304" pitchFamily="18" charset="0"/>
                <a:ea typeface="Times New Roman" panose="02020603050405020304" pitchFamily="18" charset="0"/>
              </a:rPr>
              <a:t>The system's ability to continuously monitor environmental parameters and detect abnormal conditions indicative of potential explosion risks has provided invaluable insights into operational safety. Machine learning algorithms applied to sensor data have enabled early identification of patterns associated with potential hazards, facilitating proactive intervention and mitigation measures.</a:t>
            </a:r>
            <a:endParaRPr lang="en-IN" sz="2000" dirty="0">
              <a:effectLst/>
              <a:latin typeface="Times New Roman" panose="02020603050405020304" pitchFamily="18" charset="0"/>
              <a:ea typeface="Times New Roman" panose="02020603050405020304" pitchFamily="18" charset="0"/>
            </a:endParaRPr>
          </a:p>
          <a:p>
            <a:pPr marL="383540" marR="5080" indent="-371475" algn="just">
              <a:lnSpc>
                <a:spcPct val="150900"/>
              </a:lnSpc>
              <a:spcBef>
                <a:spcPts val="100"/>
              </a:spcBef>
            </a:pPr>
            <a:endParaRPr sz="2000" dirty="0">
              <a:latin typeface="Lucida Sans Unicode"/>
              <a:cs typeface="Lucida Sans Unicode"/>
            </a:endParaRPr>
          </a:p>
        </p:txBody>
      </p:sp>
      <p:sp>
        <p:nvSpPr>
          <p:cNvPr id="5" name="object 5"/>
          <p:cNvSpPr txBox="1"/>
          <p:nvPr/>
        </p:nvSpPr>
        <p:spPr>
          <a:xfrm>
            <a:off x="4630008" y="6262156"/>
            <a:ext cx="2918460" cy="389255"/>
          </a:xfrm>
          <a:prstGeom prst="rect">
            <a:avLst/>
          </a:prstGeom>
        </p:spPr>
        <p:txBody>
          <a:bodyPr vert="horz" wrap="square" lIns="0" tIns="20320" rIns="0" bIns="0" rtlCol="0">
            <a:spAutoFit/>
          </a:bodyPr>
          <a:lstStyle/>
          <a:p>
            <a:pPr marL="1002030" marR="5080" indent="-989965">
              <a:lnSpc>
                <a:spcPts val="1420"/>
              </a:lnSpc>
              <a:spcBef>
                <a:spcPts val="160"/>
              </a:spcBef>
            </a:pPr>
            <a:r>
              <a:rPr sz="1200" spc="-5" dirty="0">
                <a:latin typeface="Verdana"/>
                <a:cs typeface="Verdana"/>
              </a:rPr>
              <a:t>Department of Computer Science and </a:t>
            </a:r>
            <a:r>
              <a:rPr sz="1200" spc="-409" dirty="0">
                <a:latin typeface="Verdana"/>
                <a:cs typeface="Verdana"/>
              </a:rPr>
              <a:t> </a:t>
            </a:r>
            <a:r>
              <a:rPr sz="1200" spc="-5" dirty="0">
                <a:latin typeface="Verdana"/>
                <a:cs typeface="Verdana"/>
              </a:rPr>
              <a:t>Engineering</a:t>
            </a:r>
            <a:endParaRPr sz="1200">
              <a:latin typeface="Verdana"/>
              <a:cs typeface="Verdana"/>
            </a:endParaRPr>
          </a:p>
        </p:txBody>
      </p:sp>
      <p:sp>
        <p:nvSpPr>
          <p:cNvPr id="6" name="object 6"/>
          <p:cNvSpPr txBox="1"/>
          <p:nvPr/>
        </p:nvSpPr>
        <p:spPr>
          <a:xfrm>
            <a:off x="11062200" y="6262156"/>
            <a:ext cx="21907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Verdana"/>
                <a:cs typeface="Verdana"/>
              </a:rPr>
              <a:t>12</a:t>
            </a:r>
            <a:endParaRPr sz="120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959761"/>
            <a:ext cx="2564130" cy="513080"/>
          </a:xfrm>
          <a:prstGeom prst="rect">
            <a:avLst/>
          </a:prstGeom>
        </p:spPr>
        <p:txBody>
          <a:bodyPr vert="horz" wrap="square" lIns="0" tIns="12065" rIns="0" bIns="0" rtlCol="0">
            <a:spAutoFit/>
          </a:bodyPr>
          <a:lstStyle/>
          <a:p>
            <a:pPr marL="12700">
              <a:lnSpc>
                <a:spcPct val="100000"/>
              </a:lnSpc>
              <a:spcBef>
                <a:spcPts val="95"/>
              </a:spcBef>
            </a:pPr>
            <a:r>
              <a:rPr sz="3200" spc="-5" dirty="0"/>
              <a:t>References</a:t>
            </a:r>
            <a:endParaRPr sz="3200"/>
          </a:p>
        </p:txBody>
      </p:sp>
      <p:sp>
        <p:nvSpPr>
          <p:cNvPr id="4" name="object 4"/>
          <p:cNvSpPr txBox="1"/>
          <p:nvPr/>
        </p:nvSpPr>
        <p:spPr>
          <a:xfrm>
            <a:off x="4630008" y="6262156"/>
            <a:ext cx="2918460" cy="389255"/>
          </a:xfrm>
          <a:prstGeom prst="rect">
            <a:avLst/>
          </a:prstGeom>
        </p:spPr>
        <p:txBody>
          <a:bodyPr vert="horz" wrap="square" lIns="0" tIns="20320" rIns="0" bIns="0" rtlCol="0">
            <a:spAutoFit/>
          </a:bodyPr>
          <a:lstStyle/>
          <a:p>
            <a:pPr marL="1002030" marR="5080" indent="-989965">
              <a:lnSpc>
                <a:spcPts val="1420"/>
              </a:lnSpc>
              <a:spcBef>
                <a:spcPts val="160"/>
              </a:spcBef>
            </a:pPr>
            <a:r>
              <a:rPr sz="1200" spc="-5" dirty="0">
                <a:latin typeface="Verdana"/>
                <a:cs typeface="Verdana"/>
              </a:rPr>
              <a:t>Department of Computer Science and </a:t>
            </a:r>
            <a:r>
              <a:rPr sz="1200" spc="-409" dirty="0">
                <a:latin typeface="Verdana"/>
                <a:cs typeface="Verdana"/>
              </a:rPr>
              <a:t> </a:t>
            </a:r>
            <a:r>
              <a:rPr sz="1200" spc="-5" dirty="0">
                <a:latin typeface="Verdana"/>
                <a:cs typeface="Verdana"/>
              </a:rPr>
              <a:t>Engineering</a:t>
            </a:r>
            <a:endParaRPr sz="1200">
              <a:latin typeface="Verdana"/>
              <a:cs typeface="Verdana"/>
            </a:endParaRPr>
          </a:p>
        </p:txBody>
      </p:sp>
      <p:sp>
        <p:nvSpPr>
          <p:cNvPr id="5" name="object 5"/>
          <p:cNvSpPr txBox="1"/>
          <p:nvPr/>
        </p:nvSpPr>
        <p:spPr>
          <a:xfrm>
            <a:off x="11501014" y="6569809"/>
            <a:ext cx="21907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Verdana"/>
                <a:cs typeface="Verdana"/>
              </a:rPr>
              <a:t>13</a:t>
            </a:r>
            <a:endParaRPr sz="1200">
              <a:latin typeface="Verdana"/>
              <a:cs typeface="Verdana"/>
            </a:endParaRPr>
          </a:p>
        </p:txBody>
      </p:sp>
      <p:sp>
        <p:nvSpPr>
          <p:cNvPr id="6" name="object 6"/>
          <p:cNvSpPr txBox="1"/>
          <p:nvPr/>
        </p:nvSpPr>
        <p:spPr>
          <a:xfrm>
            <a:off x="846072" y="1724417"/>
            <a:ext cx="10499090" cy="3707765"/>
          </a:xfrm>
          <a:prstGeom prst="rect">
            <a:avLst/>
          </a:prstGeom>
        </p:spPr>
        <p:txBody>
          <a:bodyPr vert="horz" wrap="square" lIns="0" tIns="12700" rIns="0" bIns="0" rtlCol="0">
            <a:spAutoFit/>
          </a:bodyPr>
          <a:lstStyle/>
          <a:p>
            <a:pPr marL="381000" marR="8890" indent="-368935" algn="just">
              <a:lnSpc>
                <a:spcPct val="149200"/>
              </a:lnSpc>
              <a:spcBef>
                <a:spcPts val="100"/>
              </a:spcBef>
              <a:buSzPct val="77777"/>
              <a:buAutoNum type="arabicPeriod"/>
              <a:tabLst>
                <a:tab pos="381635" algn="l"/>
              </a:tabLst>
            </a:pPr>
            <a:r>
              <a:rPr sz="1800" spc="-90" dirty="0">
                <a:latin typeface="Tahoma"/>
                <a:cs typeface="Tahoma"/>
              </a:rPr>
              <a:t>A.S. </a:t>
            </a:r>
            <a:r>
              <a:rPr sz="1800" spc="-35" dirty="0">
                <a:latin typeface="Tahoma"/>
                <a:cs typeface="Tahoma"/>
              </a:rPr>
              <a:t>Mohamed </a:t>
            </a:r>
            <a:r>
              <a:rPr sz="1800" spc="-25" dirty="0">
                <a:latin typeface="Tahoma"/>
                <a:cs typeface="Tahoma"/>
              </a:rPr>
              <a:t>and </a:t>
            </a:r>
            <a:r>
              <a:rPr sz="1800" spc="-75" dirty="0">
                <a:latin typeface="Tahoma"/>
                <a:cs typeface="Tahoma"/>
              </a:rPr>
              <a:t>N. </a:t>
            </a:r>
            <a:r>
              <a:rPr sz="1800" spc="-100" dirty="0">
                <a:latin typeface="Tahoma"/>
                <a:cs typeface="Tahoma"/>
              </a:rPr>
              <a:t>G. </a:t>
            </a:r>
            <a:r>
              <a:rPr sz="1800" spc="-75" dirty="0">
                <a:latin typeface="Tahoma"/>
                <a:cs typeface="Tahoma"/>
              </a:rPr>
              <a:t>Raja, </a:t>
            </a:r>
            <a:r>
              <a:rPr sz="1800" spc="-20" dirty="0">
                <a:latin typeface="Tahoma"/>
                <a:cs typeface="Tahoma"/>
              </a:rPr>
              <a:t>"Smart </a:t>
            </a:r>
            <a:r>
              <a:rPr sz="1800" spc="-65" dirty="0">
                <a:latin typeface="Tahoma"/>
                <a:cs typeface="Tahoma"/>
              </a:rPr>
              <a:t>Gas </a:t>
            </a:r>
            <a:r>
              <a:rPr sz="1800" spc="-60" dirty="0">
                <a:latin typeface="Tahoma"/>
                <a:cs typeface="Tahoma"/>
              </a:rPr>
              <a:t>Leakage </a:t>
            </a:r>
            <a:r>
              <a:rPr sz="1800" spc="-35" dirty="0">
                <a:latin typeface="Tahoma"/>
                <a:cs typeface="Tahoma"/>
              </a:rPr>
              <a:t>Detection </a:t>
            </a:r>
            <a:r>
              <a:rPr sz="1800" spc="-25" dirty="0">
                <a:latin typeface="Tahoma"/>
                <a:cs typeface="Tahoma"/>
              </a:rPr>
              <a:t>and Prevention </a:t>
            </a:r>
            <a:r>
              <a:rPr sz="1800" spc="-55" dirty="0">
                <a:latin typeface="Tahoma"/>
                <a:cs typeface="Tahoma"/>
              </a:rPr>
              <a:t>System </a:t>
            </a:r>
            <a:r>
              <a:rPr sz="1800" spc="-35" dirty="0">
                <a:latin typeface="Tahoma"/>
                <a:cs typeface="Tahoma"/>
              </a:rPr>
              <a:t>Using </a:t>
            </a:r>
            <a:r>
              <a:rPr sz="1800" spc="-135" dirty="0">
                <a:latin typeface="Tahoma"/>
                <a:cs typeface="Tahoma"/>
              </a:rPr>
              <a:t>IoT </a:t>
            </a:r>
            <a:r>
              <a:rPr sz="1800" spc="-25" dirty="0">
                <a:latin typeface="Tahoma"/>
                <a:cs typeface="Tahoma"/>
              </a:rPr>
              <a:t>and </a:t>
            </a:r>
            <a:r>
              <a:rPr sz="1800" spc="-20" dirty="0">
                <a:latin typeface="Tahoma"/>
                <a:cs typeface="Tahoma"/>
              </a:rPr>
              <a:t> </a:t>
            </a:r>
            <a:r>
              <a:rPr sz="1800" spc="-35" dirty="0">
                <a:latin typeface="Tahoma"/>
                <a:cs typeface="Tahoma"/>
              </a:rPr>
              <a:t>Machine </a:t>
            </a:r>
            <a:r>
              <a:rPr sz="1800" spc="-60" dirty="0">
                <a:latin typeface="Tahoma"/>
                <a:cs typeface="Tahoma"/>
              </a:rPr>
              <a:t>Learning," </a:t>
            </a:r>
            <a:r>
              <a:rPr sz="1800" spc="-95" dirty="0">
                <a:latin typeface="Tahoma"/>
                <a:cs typeface="Tahoma"/>
              </a:rPr>
              <a:t>2020 </a:t>
            </a:r>
            <a:r>
              <a:rPr sz="1800" spc="-35" dirty="0">
                <a:latin typeface="Tahoma"/>
                <a:cs typeface="Tahoma"/>
              </a:rPr>
              <a:t>International </a:t>
            </a:r>
            <a:r>
              <a:rPr sz="1800" spc="-50" dirty="0">
                <a:latin typeface="Tahoma"/>
                <a:cs typeface="Tahoma"/>
              </a:rPr>
              <a:t>Conference </a:t>
            </a:r>
            <a:r>
              <a:rPr sz="1800" spc="-15" dirty="0">
                <a:latin typeface="Tahoma"/>
                <a:cs typeface="Tahoma"/>
              </a:rPr>
              <a:t>on </a:t>
            </a:r>
            <a:r>
              <a:rPr sz="1800" spc="-50" dirty="0">
                <a:latin typeface="Tahoma"/>
                <a:cs typeface="Tahoma"/>
              </a:rPr>
              <a:t>Emerging </a:t>
            </a:r>
            <a:r>
              <a:rPr sz="1800" spc="-60" dirty="0">
                <a:latin typeface="Tahoma"/>
                <a:cs typeface="Tahoma"/>
              </a:rPr>
              <a:t>Trends </a:t>
            </a:r>
            <a:r>
              <a:rPr sz="1800" dirty="0">
                <a:latin typeface="Tahoma"/>
                <a:cs typeface="Tahoma"/>
              </a:rPr>
              <a:t>in </a:t>
            </a:r>
            <a:r>
              <a:rPr sz="1800" spc="-30" dirty="0">
                <a:latin typeface="Tahoma"/>
                <a:cs typeface="Tahoma"/>
              </a:rPr>
              <a:t>Smart </a:t>
            </a:r>
            <a:r>
              <a:rPr sz="1800" spc="-45" dirty="0">
                <a:latin typeface="Tahoma"/>
                <a:cs typeface="Tahoma"/>
              </a:rPr>
              <a:t>Technologies </a:t>
            </a:r>
            <a:r>
              <a:rPr sz="1800" spc="-120" dirty="0">
                <a:latin typeface="Tahoma"/>
                <a:cs typeface="Tahoma"/>
              </a:rPr>
              <a:t>(ICETST), </a:t>
            </a:r>
            <a:r>
              <a:rPr sz="1800" spc="-114" dirty="0">
                <a:latin typeface="Tahoma"/>
                <a:cs typeface="Tahoma"/>
              </a:rPr>
              <a:t> </a:t>
            </a:r>
            <a:r>
              <a:rPr sz="1800" spc="-95" dirty="0">
                <a:latin typeface="Tahoma"/>
                <a:cs typeface="Tahoma"/>
              </a:rPr>
              <a:t>2020,</a:t>
            </a:r>
            <a:r>
              <a:rPr sz="1800" spc="-204" dirty="0">
                <a:latin typeface="Tahoma"/>
                <a:cs typeface="Tahoma"/>
              </a:rPr>
              <a:t> </a:t>
            </a:r>
            <a:r>
              <a:rPr sz="1800" spc="-40" dirty="0">
                <a:latin typeface="Tahoma"/>
                <a:cs typeface="Tahoma"/>
              </a:rPr>
              <a:t>pp.</a:t>
            </a:r>
            <a:r>
              <a:rPr sz="1800" spc="-204" dirty="0">
                <a:latin typeface="Tahoma"/>
                <a:cs typeface="Tahoma"/>
              </a:rPr>
              <a:t> </a:t>
            </a:r>
            <a:r>
              <a:rPr sz="1800" spc="-95" dirty="0">
                <a:latin typeface="Tahoma"/>
                <a:cs typeface="Tahoma"/>
              </a:rPr>
              <a:t>1-5,</a:t>
            </a:r>
            <a:r>
              <a:rPr sz="1800" spc="-204" dirty="0">
                <a:latin typeface="Tahoma"/>
                <a:cs typeface="Tahoma"/>
              </a:rPr>
              <a:t> </a:t>
            </a:r>
            <a:r>
              <a:rPr sz="1800" spc="-95" dirty="0">
                <a:latin typeface="Tahoma"/>
                <a:cs typeface="Tahoma"/>
              </a:rPr>
              <a:t>doi:10.1109/ICETST51473.2020.9216432.</a:t>
            </a:r>
            <a:endParaRPr sz="1800">
              <a:latin typeface="Tahoma"/>
              <a:cs typeface="Tahoma"/>
            </a:endParaRPr>
          </a:p>
          <a:p>
            <a:pPr marL="381000" marR="5080" indent="-368935" algn="just">
              <a:lnSpc>
                <a:spcPts val="3220"/>
              </a:lnSpc>
              <a:spcBef>
                <a:spcPts val="284"/>
              </a:spcBef>
              <a:buSzPct val="77777"/>
              <a:buAutoNum type="arabicPeriod"/>
              <a:tabLst>
                <a:tab pos="381635" algn="l"/>
              </a:tabLst>
            </a:pPr>
            <a:r>
              <a:rPr sz="1800" spc="-140" dirty="0">
                <a:latin typeface="Tahoma"/>
                <a:cs typeface="Tahoma"/>
              </a:rPr>
              <a:t>P. </a:t>
            </a:r>
            <a:r>
              <a:rPr sz="1800" spc="-40" dirty="0">
                <a:latin typeface="Tahoma"/>
                <a:cs typeface="Tahoma"/>
              </a:rPr>
              <a:t>Varshini </a:t>
            </a:r>
            <a:r>
              <a:rPr sz="1800" spc="-25" dirty="0">
                <a:latin typeface="Tahoma"/>
                <a:cs typeface="Tahoma"/>
              </a:rPr>
              <a:t>and </a:t>
            </a:r>
            <a:r>
              <a:rPr sz="1800" spc="-100" dirty="0">
                <a:latin typeface="Tahoma"/>
                <a:cs typeface="Tahoma"/>
              </a:rPr>
              <a:t>R. </a:t>
            </a:r>
            <a:r>
              <a:rPr sz="1800" spc="-30" dirty="0">
                <a:latin typeface="Tahoma"/>
                <a:cs typeface="Tahoma"/>
              </a:rPr>
              <a:t>Priyadharshini, </a:t>
            </a:r>
            <a:r>
              <a:rPr sz="1800" spc="-20" dirty="0">
                <a:latin typeface="Tahoma"/>
                <a:cs typeface="Tahoma"/>
              </a:rPr>
              <a:t>"Smart </a:t>
            </a:r>
            <a:r>
              <a:rPr sz="1800" spc="-65" dirty="0">
                <a:latin typeface="Tahoma"/>
                <a:cs typeface="Tahoma"/>
              </a:rPr>
              <a:t>Gas </a:t>
            </a:r>
            <a:r>
              <a:rPr sz="1800" spc="-60" dirty="0">
                <a:latin typeface="Tahoma"/>
                <a:cs typeface="Tahoma"/>
              </a:rPr>
              <a:t>Leakage </a:t>
            </a:r>
            <a:r>
              <a:rPr sz="1800" spc="-35" dirty="0">
                <a:latin typeface="Tahoma"/>
                <a:cs typeface="Tahoma"/>
              </a:rPr>
              <a:t>Detection </a:t>
            </a:r>
            <a:r>
              <a:rPr sz="1800" spc="-25" dirty="0">
                <a:latin typeface="Tahoma"/>
                <a:cs typeface="Tahoma"/>
              </a:rPr>
              <a:t>and Monitoring </a:t>
            </a:r>
            <a:r>
              <a:rPr sz="1800" spc="-55" dirty="0">
                <a:latin typeface="Tahoma"/>
                <a:cs typeface="Tahoma"/>
              </a:rPr>
              <a:t>System </a:t>
            </a:r>
            <a:r>
              <a:rPr sz="1800" spc="-35" dirty="0">
                <a:latin typeface="Tahoma"/>
                <a:cs typeface="Tahoma"/>
              </a:rPr>
              <a:t>Using </a:t>
            </a:r>
            <a:r>
              <a:rPr sz="1800" spc="-165" dirty="0">
                <a:latin typeface="Tahoma"/>
                <a:cs typeface="Tahoma"/>
              </a:rPr>
              <a:t>IoT," </a:t>
            </a:r>
            <a:r>
              <a:rPr sz="1800" spc="-95" dirty="0">
                <a:latin typeface="Tahoma"/>
                <a:cs typeface="Tahoma"/>
              </a:rPr>
              <a:t>2020 </a:t>
            </a:r>
            <a:r>
              <a:rPr sz="1800" spc="-90" dirty="0">
                <a:latin typeface="Tahoma"/>
                <a:cs typeface="Tahoma"/>
              </a:rPr>
              <a:t> </a:t>
            </a:r>
            <a:r>
              <a:rPr sz="1800" spc="-35" dirty="0">
                <a:latin typeface="Tahoma"/>
                <a:cs typeface="Tahoma"/>
              </a:rPr>
              <a:t>International</a:t>
            </a:r>
            <a:r>
              <a:rPr sz="1800" spc="-30" dirty="0">
                <a:latin typeface="Tahoma"/>
                <a:cs typeface="Tahoma"/>
              </a:rPr>
              <a:t> </a:t>
            </a:r>
            <a:r>
              <a:rPr sz="1800" spc="-50" dirty="0">
                <a:latin typeface="Tahoma"/>
                <a:cs typeface="Tahoma"/>
              </a:rPr>
              <a:t>Conference</a:t>
            </a:r>
            <a:r>
              <a:rPr sz="1800" spc="-45" dirty="0">
                <a:latin typeface="Tahoma"/>
                <a:cs typeface="Tahoma"/>
              </a:rPr>
              <a:t> </a:t>
            </a:r>
            <a:r>
              <a:rPr sz="1800" spc="-15" dirty="0">
                <a:latin typeface="Tahoma"/>
                <a:cs typeface="Tahoma"/>
              </a:rPr>
              <a:t>on</a:t>
            </a:r>
            <a:r>
              <a:rPr sz="1800" spc="-10" dirty="0">
                <a:latin typeface="Tahoma"/>
                <a:cs typeface="Tahoma"/>
              </a:rPr>
              <a:t> </a:t>
            </a:r>
            <a:r>
              <a:rPr sz="1800" spc="-30" dirty="0">
                <a:latin typeface="Tahoma"/>
                <a:cs typeface="Tahoma"/>
              </a:rPr>
              <a:t>Smart</a:t>
            </a:r>
            <a:r>
              <a:rPr sz="1800" spc="-25" dirty="0">
                <a:latin typeface="Tahoma"/>
                <a:cs typeface="Tahoma"/>
              </a:rPr>
              <a:t> Electronics</a:t>
            </a:r>
            <a:r>
              <a:rPr sz="1800" spc="-20" dirty="0">
                <a:latin typeface="Tahoma"/>
                <a:cs typeface="Tahoma"/>
              </a:rPr>
              <a:t> </a:t>
            </a:r>
            <a:r>
              <a:rPr sz="1800" spc="-25" dirty="0">
                <a:latin typeface="Tahoma"/>
                <a:cs typeface="Tahoma"/>
              </a:rPr>
              <a:t>and</a:t>
            </a:r>
            <a:r>
              <a:rPr sz="1800" spc="-20" dirty="0">
                <a:latin typeface="Tahoma"/>
                <a:cs typeface="Tahoma"/>
              </a:rPr>
              <a:t> Communication</a:t>
            </a:r>
            <a:r>
              <a:rPr sz="1800" spc="-15" dirty="0">
                <a:latin typeface="Tahoma"/>
                <a:cs typeface="Tahoma"/>
              </a:rPr>
              <a:t> </a:t>
            </a:r>
            <a:r>
              <a:rPr sz="1800" spc="-110" dirty="0">
                <a:latin typeface="Tahoma"/>
                <a:cs typeface="Tahoma"/>
              </a:rPr>
              <a:t>(ICOSEC),</a:t>
            </a:r>
            <a:r>
              <a:rPr sz="1800" spc="-105" dirty="0">
                <a:latin typeface="Tahoma"/>
                <a:cs typeface="Tahoma"/>
              </a:rPr>
              <a:t> </a:t>
            </a:r>
            <a:r>
              <a:rPr sz="1800" spc="-95" dirty="0">
                <a:latin typeface="Tahoma"/>
                <a:cs typeface="Tahoma"/>
              </a:rPr>
              <a:t>2020,</a:t>
            </a:r>
            <a:r>
              <a:rPr sz="1800" spc="-90" dirty="0">
                <a:latin typeface="Tahoma"/>
                <a:cs typeface="Tahoma"/>
              </a:rPr>
              <a:t> </a:t>
            </a:r>
            <a:r>
              <a:rPr sz="1800" spc="-40" dirty="0">
                <a:latin typeface="Tahoma"/>
                <a:cs typeface="Tahoma"/>
              </a:rPr>
              <a:t>pp.</a:t>
            </a:r>
            <a:r>
              <a:rPr sz="1800" spc="-35" dirty="0">
                <a:latin typeface="Tahoma"/>
                <a:cs typeface="Tahoma"/>
              </a:rPr>
              <a:t> </a:t>
            </a:r>
            <a:r>
              <a:rPr sz="1800" spc="-95" dirty="0">
                <a:latin typeface="Tahoma"/>
                <a:cs typeface="Tahoma"/>
              </a:rPr>
              <a:t>632-636, </a:t>
            </a:r>
            <a:r>
              <a:rPr sz="1800" spc="-90" dirty="0">
                <a:latin typeface="Tahoma"/>
                <a:cs typeface="Tahoma"/>
              </a:rPr>
              <a:t> doi:10.1109/ICOSEC49006.2020.9185793</a:t>
            </a:r>
            <a:endParaRPr sz="1800">
              <a:latin typeface="Tahoma"/>
              <a:cs typeface="Tahoma"/>
            </a:endParaRPr>
          </a:p>
          <a:p>
            <a:pPr marL="381000" marR="6985" indent="-368935" algn="just">
              <a:lnSpc>
                <a:spcPts val="3220"/>
              </a:lnSpc>
              <a:buSzPct val="77777"/>
              <a:buAutoNum type="arabicPeriod"/>
              <a:tabLst>
                <a:tab pos="381635" algn="l"/>
              </a:tabLst>
            </a:pPr>
            <a:r>
              <a:rPr sz="1800" spc="-75" dirty="0">
                <a:latin typeface="Tahoma"/>
                <a:cs typeface="Tahoma"/>
              </a:rPr>
              <a:t>S. S. </a:t>
            </a:r>
            <a:r>
              <a:rPr sz="1800" spc="-20" dirty="0">
                <a:latin typeface="Tahoma"/>
                <a:cs typeface="Tahoma"/>
              </a:rPr>
              <a:t>Bhatia </a:t>
            </a:r>
            <a:r>
              <a:rPr sz="1800" spc="-25" dirty="0">
                <a:latin typeface="Tahoma"/>
                <a:cs typeface="Tahoma"/>
              </a:rPr>
              <a:t>and </a:t>
            </a:r>
            <a:r>
              <a:rPr sz="1800" spc="-95" dirty="0">
                <a:latin typeface="Tahoma"/>
                <a:cs typeface="Tahoma"/>
              </a:rPr>
              <a:t>M. </a:t>
            </a:r>
            <a:r>
              <a:rPr sz="1800" spc="-40" dirty="0">
                <a:latin typeface="Tahoma"/>
                <a:cs typeface="Tahoma"/>
              </a:rPr>
              <a:t>Manikandan, </a:t>
            </a:r>
            <a:r>
              <a:rPr sz="1800" spc="-95" dirty="0">
                <a:latin typeface="Tahoma"/>
                <a:cs typeface="Tahoma"/>
              </a:rPr>
              <a:t>"IoT </a:t>
            </a:r>
            <a:r>
              <a:rPr sz="1800" spc="-35" dirty="0">
                <a:latin typeface="Tahoma"/>
                <a:cs typeface="Tahoma"/>
              </a:rPr>
              <a:t>Based </a:t>
            </a:r>
            <a:r>
              <a:rPr sz="1800" spc="-65" dirty="0">
                <a:latin typeface="Tahoma"/>
                <a:cs typeface="Tahoma"/>
              </a:rPr>
              <a:t>Gas </a:t>
            </a:r>
            <a:r>
              <a:rPr sz="1800" spc="-60" dirty="0">
                <a:latin typeface="Tahoma"/>
                <a:cs typeface="Tahoma"/>
              </a:rPr>
              <a:t>Leakage </a:t>
            </a:r>
            <a:r>
              <a:rPr sz="1800" spc="-25" dirty="0">
                <a:latin typeface="Tahoma"/>
                <a:cs typeface="Tahoma"/>
              </a:rPr>
              <a:t>Monitoring and </a:t>
            </a:r>
            <a:r>
              <a:rPr sz="1800" spc="-35" dirty="0">
                <a:latin typeface="Tahoma"/>
                <a:cs typeface="Tahoma"/>
              </a:rPr>
              <a:t>Detection </a:t>
            </a:r>
            <a:r>
              <a:rPr sz="1800" spc="-55" dirty="0">
                <a:latin typeface="Tahoma"/>
                <a:cs typeface="Tahoma"/>
              </a:rPr>
              <a:t>System </a:t>
            </a:r>
            <a:r>
              <a:rPr sz="1800" spc="-35" dirty="0">
                <a:latin typeface="Tahoma"/>
                <a:cs typeface="Tahoma"/>
              </a:rPr>
              <a:t>Using </a:t>
            </a:r>
            <a:r>
              <a:rPr sz="1800" spc="-90" dirty="0">
                <a:latin typeface="Tahoma"/>
                <a:cs typeface="Tahoma"/>
              </a:rPr>
              <a:t>MQ-2 </a:t>
            </a:r>
            <a:r>
              <a:rPr sz="1800" spc="-85" dirty="0">
                <a:latin typeface="Tahoma"/>
                <a:cs typeface="Tahoma"/>
              </a:rPr>
              <a:t> </a:t>
            </a:r>
            <a:r>
              <a:rPr sz="1800" spc="-70" dirty="0">
                <a:latin typeface="Tahoma"/>
                <a:cs typeface="Tahoma"/>
              </a:rPr>
              <a:t>Sensor,"</a:t>
            </a:r>
            <a:r>
              <a:rPr sz="1800" spc="-65" dirty="0">
                <a:latin typeface="Tahoma"/>
                <a:cs typeface="Tahoma"/>
              </a:rPr>
              <a:t> </a:t>
            </a:r>
            <a:r>
              <a:rPr sz="1800" spc="-95" dirty="0">
                <a:latin typeface="Tahoma"/>
                <a:cs typeface="Tahoma"/>
              </a:rPr>
              <a:t>2020</a:t>
            </a:r>
            <a:r>
              <a:rPr sz="1800" spc="-90" dirty="0">
                <a:latin typeface="Tahoma"/>
                <a:cs typeface="Tahoma"/>
              </a:rPr>
              <a:t> </a:t>
            </a:r>
            <a:r>
              <a:rPr sz="1800" spc="-35" dirty="0">
                <a:latin typeface="Tahoma"/>
                <a:cs typeface="Tahoma"/>
              </a:rPr>
              <a:t>International</a:t>
            </a:r>
            <a:r>
              <a:rPr sz="1800" spc="-30" dirty="0">
                <a:latin typeface="Tahoma"/>
                <a:cs typeface="Tahoma"/>
              </a:rPr>
              <a:t> </a:t>
            </a:r>
            <a:r>
              <a:rPr sz="1800" spc="-50" dirty="0">
                <a:latin typeface="Tahoma"/>
                <a:cs typeface="Tahoma"/>
              </a:rPr>
              <a:t>Conference</a:t>
            </a:r>
            <a:r>
              <a:rPr sz="1800" spc="-45" dirty="0">
                <a:latin typeface="Tahoma"/>
                <a:cs typeface="Tahoma"/>
              </a:rPr>
              <a:t> </a:t>
            </a:r>
            <a:r>
              <a:rPr sz="1800" spc="-15" dirty="0">
                <a:latin typeface="Tahoma"/>
                <a:cs typeface="Tahoma"/>
              </a:rPr>
              <a:t>on</a:t>
            </a:r>
            <a:r>
              <a:rPr sz="1800" spc="-10" dirty="0">
                <a:latin typeface="Tahoma"/>
                <a:cs typeface="Tahoma"/>
              </a:rPr>
              <a:t> </a:t>
            </a:r>
            <a:r>
              <a:rPr sz="1800" spc="-55" dirty="0">
                <a:latin typeface="Tahoma"/>
                <a:cs typeface="Tahoma"/>
              </a:rPr>
              <a:t>Recent</a:t>
            </a:r>
            <a:r>
              <a:rPr sz="1800" spc="-50" dirty="0">
                <a:latin typeface="Tahoma"/>
                <a:cs typeface="Tahoma"/>
              </a:rPr>
              <a:t> </a:t>
            </a:r>
            <a:r>
              <a:rPr sz="1800" spc="-55" dirty="0">
                <a:latin typeface="Tahoma"/>
                <a:cs typeface="Tahoma"/>
              </a:rPr>
              <a:t>Advances</a:t>
            </a:r>
            <a:r>
              <a:rPr sz="1800" spc="-50" dirty="0">
                <a:latin typeface="Tahoma"/>
                <a:cs typeface="Tahoma"/>
              </a:rPr>
              <a:t> </a:t>
            </a:r>
            <a:r>
              <a:rPr sz="1800" dirty="0">
                <a:latin typeface="Tahoma"/>
                <a:cs typeface="Tahoma"/>
              </a:rPr>
              <a:t>in</a:t>
            </a:r>
            <a:r>
              <a:rPr sz="1800" spc="5" dirty="0">
                <a:latin typeface="Tahoma"/>
                <a:cs typeface="Tahoma"/>
              </a:rPr>
              <a:t> </a:t>
            </a:r>
            <a:r>
              <a:rPr sz="1800" spc="-25" dirty="0">
                <a:latin typeface="Tahoma"/>
                <a:cs typeface="Tahoma"/>
              </a:rPr>
              <a:t>Electronics</a:t>
            </a:r>
            <a:r>
              <a:rPr sz="1800" spc="-20" dirty="0">
                <a:latin typeface="Tahoma"/>
                <a:cs typeface="Tahoma"/>
              </a:rPr>
              <a:t> </a:t>
            </a:r>
            <a:r>
              <a:rPr sz="1800" spc="-25" dirty="0">
                <a:latin typeface="Tahoma"/>
                <a:cs typeface="Tahoma"/>
              </a:rPr>
              <a:t>and</a:t>
            </a:r>
            <a:r>
              <a:rPr sz="1800" spc="-20" dirty="0">
                <a:latin typeface="Tahoma"/>
                <a:cs typeface="Tahoma"/>
              </a:rPr>
              <a:t> Communication </a:t>
            </a:r>
            <a:r>
              <a:rPr sz="1800" spc="-15" dirty="0">
                <a:latin typeface="Tahoma"/>
                <a:cs typeface="Tahoma"/>
              </a:rPr>
              <a:t> </a:t>
            </a:r>
            <a:r>
              <a:rPr sz="1800" spc="-210" dirty="0">
                <a:latin typeface="Tahoma"/>
                <a:cs typeface="Tahoma"/>
              </a:rPr>
              <a:t>T</a:t>
            </a:r>
            <a:r>
              <a:rPr sz="1800" spc="-65" dirty="0">
                <a:latin typeface="Tahoma"/>
                <a:cs typeface="Tahoma"/>
              </a:rPr>
              <a:t>e</a:t>
            </a:r>
            <a:r>
              <a:rPr sz="1800" spc="-20" dirty="0">
                <a:latin typeface="Tahoma"/>
                <a:cs typeface="Tahoma"/>
              </a:rPr>
              <a:t>c</a:t>
            </a:r>
            <a:r>
              <a:rPr sz="1800" spc="-35" dirty="0">
                <a:latin typeface="Tahoma"/>
                <a:cs typeface="Tahoma"/>
              </a:rPr>
              <a:t>h</a:t>
            </a:r>
            <a:r>
              <a:rPr sz="1800" spc="-30" dirty="0">
                <a:latin typeface="Tahoma"/>
                <a:cs typeface="Tahoma"/>
              </a:rPr>
              <a:t>n</a:t>
            </a:r>
            <a:r>
              <a:rPr sz="1800" spc="-10" dirty="0">
                <a:latin typeface="Tahoma"/>
                <a:cs typeface="Tahoma"/>
              </a:rPr>
              <a:t>o</a:t>
            </a:r>
            <a:r>
              <a:rPr sz="1800" spc="45" dirty="0">
                <a:latin typeface="Tahoma"/>
                <a:cs typeface="Tahoma"/>
              </a:rPr>
              <a:t>l</a:t>
            </a:r>
            <a:r>
              <a:rPr sz="1800" spc="-10" dirty="0">
                <a:latin typeface="Tahoma"/>
                <a:cs typeface="Tahoma"/>
              </a:rPr>
              <a:t>o</a:t>
            </a:r>
            <a:r>
              <a:rPr sz="1800" spc="-65" dirty="0">
                <a:latin typeface="Tahoma"/>
                <a:cs typeface="Tahoma"/>
              </a:rPr>
              <a:t>g</a:t>
            </a:r>
            <a:r>
              <a:rPr sz="1800" spc="-60" dirty="0">
                <a:latin typeface="Tahoma"/>
                <a:cs typeface="Tahoma"/>
              </a:rPr>
              <a:t>y</a:t>
            </a:r>
            <a:r>
              <a:rPr sz="1800" spc="-204" dirty="0">
                <a:latin typeface="Tahoma"/>
                <a:cs typeface="Tahoma"/>
              </a:rPr>
              <a:t> </a:t>
            </a:r>
            <a:r>
              <a:rPr sz="1800" spc="-150" dirty="0">
                <a:latin typeface="Tahoma"/>
                <a:cs typeface="Tahoma"/>
              </a:rPr>
              <a:t>(</a:t>
            </a:r>
            <a:r>
              <a:rPr sz="1800" spc="-204" dirty="0">
                <a:latin typeface="Tahoma"/>
                <a:cs typeface="Tahoma"/>
              </a:rPr>
              <a:t>I</a:t>
            </a:r>
            <a:r>
              <a:rPr sz="1800" spc="-60" dirty="0">
                <a:latin typeface="Tahoma"/>
                <a:cs typeface="Tahoma"/>
              </a:rPr>
              <a:t>C</a:t>
            </a:r>
            <a:r>
              <a:rPr sz="1800" spc="-105" dirty="0">
                <a:latin typeface="Tahoma"/>
                <a:cs typeface="Tahoma"/>
              </a:rPr>
              <a:t>R</a:t>
            </a:r>
            <a:r>
              <a:rPr sz="1800" spc="-110" dirty="0">
                <a:latin typeface="Tahoma"/>
                <a:cs typeface="Tahoma"/>
              </a:rPr>
              <a:t>A</a:t>
            </a:r>
            <a:r>
              <a:rPr sz="1800" spc="-70" dirty="0">
                <a:latin typeface="Tahoma"/>
                <a:cs typeface="Tahoma"/>
              </a:rPr>
              <a:t>E</a:t>
            </a:r>
            <a:r>
              <a:rPr sz="1800" spc="-90" dirty="0">
                <a:latin typeface="Tahoma"/>
                <a:cs typeface="Tahoma"/>
              </a:rPr>
              <a:t>C</a:t>
            </a:r>
            <a:r>
              <a:rPr sz="1800" spc="-95" dirty="0">
                <a:latin typeface="Tahoma"/>
                <a:cs typeface="Tahoma"/>
              </a:rPr>
              <a:t>T</a:t>
            </a:r>
            <a:r>
              <a:rPr sz="1800" spc="-150" dirty="0">
                <a:latin typeface="Tahoma"/>
                <a:cs typeface="Tahoma"/>
              </a:rPr>
              <a:t>)</a:t>
            </a:r>
            <a:r>
              <a:rPr sz="1800" spc="-100" dirty="0">
                <a:latin typeface="Tahoma"/>
                <a:cs typeface="Tahoma"/>
              </a:rPr>
              <a:t>,</a:t>
            </a:r>
            <a:r>
              <a:rPr sz="1800" spc="-204" dirty="0">
                <a:latin typeface="Tahoma"/>
                <a:cs typeface="Tahoma"/>
              </a:rPr>
              <a:t> </a:t>
            </a:r>
            <a:r>
              <a:rPr sz="1800" spc="-95" dirty="0">
                <a:latin typeface="Tahoma"/>
                <a:cs typeface="Tahoma"/>
              </a:rPr>
              <a:t>2020</a:t>
            </a:r>
            <a:r>
              <a:rPr sz="1800" spc="-100" dirty="0">
                <a:latin typeface="Tahoma"/>
                <a:cs typeface="Tahoma"/>
              </a:rPr>
              <a:t>,</a:t>
            </a:r>
            <a:r>
              <a:rPr sz="1800" spc="-204" dirty="0">
                <a:latin typeface="Tahoma"/>
                <a:cs typeface="Tahoma"/>
              </a:rPr>
              <a:t> </a:t>
            </a:r>
            <a:r>
              <a:rPr sz="1800" spc="-5" dirty="0">
                <a:latin typeface="Tahoma"/>
                <a:cs typeface="Tahoma"/>
              </a:rPr>
              <a:t>p</a:t>
            </a:r>
            <a:r>
              <a:rPr sz="1800" spc="-20" dirty="0">
                <a:latin typeface="Tahoma"/>
                <a:cs typeface="Tahoma"/>
              </a:rPr>
              <a:t>p</a:t>
            </a:r>
            <a:r>
              <a:rPr sz="1800" spc="-100" dirty="0">
                <a:latin typeface="Tahoma"/>
                <a:cs typeface="Tahoma"/>
              </a:rPr>
              <a:t>.</a:t>
            </a:r>
            <a:r>
              <a:rPr sz="1800" spc="-204" dirty="0">
                <a:latin typeface="Tahoma"/>
                <a:cs typeface="Tahoma"/>
              </a:rPr>
              <a:t> </a:t>
            </a:r>
            <a:r>
              <a:rPr sz="1800" spc="-95" dirty="0">
                <a:latin typeface="Tahoma"/>
                <a:cs typeface="Tahoma"/>
              </a:rPr>
              <a:t>1-4</a:t>
            </a:r>
            <a:r>
              <a:rPr sz="1800" spc="-100" dirty="0">
                <a:latin typeface="Tahoma"/>
                <a:cs typeface="Tahoma"/>
              </a:rPr>
              <a:t>,</a:t>
            </a:r>
            <a:r>
              <a:rPr sz="1800" spc="-204" dirty="0">
                <a:latin typeface="Tahoma"/>
                <a:cs typeface="Tahoma"/>
              </a:rPr>
              <a:t> </a:t>
            </a:r>
            <a:r>
              <a:rPr sz="1800" spc="-5" dirty="0">
                <a:latin typeface="Tahoma"/>
                <a:cs typeface="Tahoma"/>
              </a:rPr>
              <a:t>d</a:t>
            </a:r>
            <a:r>
              <a:rPr sz="1800" spc="-10" dirty="0">
                <a:latin typeface="Tahoma"/>
                <a:cs typeface="Tahoma"/>
              </a:rPr>
              <a:t>o</a:t>
            </a:r>
            <a:r>
              <a:rPr sz="1800" spc="25" dirty="0">
                <a:latin typeface="Tahoma"/>
                <a:cs typeface="Tahoma"/>
              </a:rPr>
              <a:t>i</a:t>
            </a:r>
            <a:r>
              <a:rPr sz="1800" spc="-195" dirty="0">
                <a:latin typeface="Tahoma"/>
                <a:cs typeface="Tahoma"/>
              </a:rPr>
              <a:t>:</a:t>
            </a:r>
            <a:r>
              <a:rPr sz="1800" spc="-95" dirty="0">
                <a:latin typeface="Tahoma"/>
                <a:cs typeface="Tahoma"/>
              </a:rPr>
              <a:t>10</a:t>
            </a:r>
            <a:r>
              <a:rPr sz="1800" spc="-105" dirty="0">
                <a:latin typeface="Tahoma"/>
                <a:cs typeface="Tahoma"/>
              </a:rPr>
              <a:t>.</a:t>
            </a:r>
            <a:r>
              <a:rPr sz="1800" spc="-95" dirty="0">
                <a:latin typeface="Tahoma"/>
                <a:cs typeface="Tahoma"/>
              </a:rPr>
              <a:t>1109</a:t>
            </a:r>
            <a:r>
              <a:rPr sz="1800" spc="-65" dirty="0">
                <a:latin typeface="Tahoma"/>
                <a:cs typeface="Tahoma"/>
              </a:rPr>
              <a:t>/</a:t>
            </a:r>
            <a:r>
              <a:rPr sz="1800" spc="-204" dirty="0">
                <a:latin typeface="Tahoma"/>
                <a:cs typeface="Tahoma"/>
              </a:rPr>
              <a:t>I</a:t>
            </a:r>
            <a:r>
              <a:rPr sz="1800" spc="-60" dirty="0">
                <a:latin typeface="Tahoma"/>
                <a:cs typeface="Tahoma"/>
              </a:rPr>
              <a:t>C</a:t>
            </a:r>
            <a:r>
              <a:rPr sz="1800" spc="-105" dirty="0">
                <a:latin typeface="Tahoma"/>
                <a:cs typeface="Tahoma"/>
              </a:rPr>
              <a:t>R</a:t>
            </a:r>
            <a:r>
              <a:rPr sz="1800" spc="-110" dirty="0">
                <a:latin typeface="Tahoma"/>
                <a:cs typeface="Tahoma"/>
              </a:rPr>
              <a:t>A</a:t>
            </a:r>
            <a:r>
              <a:rPr sz="1800" spc="-70" dirty="0">
                <a:latin typeface="Tahoma"/>
                <a:cs typeface="Tahoma"/>
              </a:rPr>
              <a:t>E</a:t>
            </a:r>
            <a:r>
              <a:rPr sz="1800" spc="-90" dirty="0">
                <a:latin typeface="Tahoma"/>
                <a:cs typeface="Tahoma"/>
              </a:rPr>
              <a:t>C</a:t>
            </a:r>
            <a:r>
              <a:rPr sz="1800" spc="-95" dirty="0">
                <a:latin typeface="Tahoma"/>
                <a:cs typeface="Tahoma"/>
              </a:rPr>
              <a:t>T48207</a:t>
            </a:r>
            <a:r>
              <a:rPr sz="1800" spc="-105" dirty="0">
                <a:latin typeface="Tahoma"/>
                <a:cs typeface="Tahoma"/>
              </a:rPr>
              <a:t>.</a:t>
            </a:r>
            <a:r>
              <a:rPr sz="1800" spc="-95" dirty="0">
                <a:latin typeface="Tahoma"/>
                <a:cs typeface="Tahoma"/>
              </a:rPr>
              <a:t>2020</a:t>
            </a:r>
            <a:r>
              <a:rPr sz="1800" spc="-105" dirty="0">
                <a:latin typeface="Tahoma"/>
                <a:cs typeface="Tahoma"/>
              </a:rPr>
              <a:t>.</a:t>
            </a:r>
            <a:r>
              <a:rPr sz="1800" spc="-95" dirty="0">
                <a:latin typeface="Tahoma"/>
                <a:cs typeface="Tahoma"/>
              </a:rPr>
              <a:t>915012</a:t>
            </a:r>
            <a:r>
              <a:rPr sz="1800" spc="-90" dirty="0">
                <a:latin typeface="Tahoma"/>
                <a:cs typeface="Tahoma"/>
              </a:rPr>
              <a:t>2</a:t>
            </a:r>
            <a:endParaRPr sz="18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4518999" y="3432768"/>
            <a:ext cx="3031490" cy="634365"/>
          </a:xfrm>
          <a:prstGeom prst="rect">
            <a:avLst/>
          </a:prstGeom>
        </p:spPr>
        <p:txBody>
          <a:bodyPr vert="horz" wrap="square" lIns="0" tIns="12065" rIns="0" bIns="0" rtlCol="0">
            <a:spAutoFit/>
          </a:bodyPr>
          <a:lstStyle/>
          <a:p>
            <a:pPr marL="12700">
              <a:lnSpc>
                <a:spcPct val="100000"/>
              </a:lnSpc>
              <a:spcBef>
                <a:spcPts val="95"/>
              </a:spcBef>
            </a:pPr>
            <a:r>
              <a:rPr sz="4000" spc="-5" dirty="0"/>
              <a:t>Thank</a:t>
            </a:r>
            <a:r>
              <a:rPr sz="4000" spc="-85" dirty="0"/>
              <a:t> </a:t>
            </a:r>
            <a:r>
              <a:rPr sz="4000" spc="-5" dirty="0"/>
              <a:t>You</a:t>
            </a:r>
            <a:endParaRPr sz="4000"/>
          </a:p>
        </p:txBody>
      </p:sp>
      <p:sp>
        <p:nvSpPr>
          <p:cNvPr id="4" name="object 4"/>
          <p:cNvSpPr txBox="1"/>
          <p:nvPr/>
        </p:nvSpPr>
        <p:spPr>
          <a:xfrm>
            <a:off x="4630008" y="6262156"/>
            <a:ext cx="2918460" cy="389255"/>
          </a:xfrm>
          <a:prstGeom prst="rect">
            <a:avLst/>
          </a:prstGeom>
        </p:spPr>
        <p:txBody>
          <a:bodyPr vert="horz" wrap="square" lIns="0" tIns="20320" rIns="0" bIns="0" rtlCol="0">
            <a:spAutoFit/>
          </a:bodyPr>
          <a:lstStyle/>
          <a:p>
            <a:pPr marL="1002030" marR="5080" indent="-989965">
              <a:lnSpc>
                <a:spcPts val="1420"/>
              </a:lnSpc>
              <a:spcBef>
                <a:spcPts val="160"/>
              </a:spcBef>
            </a:pPr>
            <a:r>
              <a:rPr sz="1200" spc="-5" dirty="0">
                <a:latin typeface="Verdana"/>
                <a:cs typeface="Verdana"/>
              </a:rPr>
              <a:t>Department of Computer Science and </a:t>
            </a:r>
            <a:r>
              <a:rPr sz="1200" spc="-409" dirty="0">
                <a:latin typeface="Verdana"/>
                <a:cs typeface="Verdana"/>
              </a:rPr>
              <a:t> </a:t>
            </a:r>
            <a:r>
              <a:rPr sz="1200" spc="-5" dirty="0">
                <a:latin typeface="Verdana"/>
                <a:cs typeface="Verdana"/>
              </a:rPr>
              <a:t>Engineering</a:t>
            </a:r>
            <a:endParaRPr sz="1200">
              <a:latin typeface="Verdana"/>
              <a:cs typeface="Verdana"/>
            </a:endParaRPr>
          </a:p>
        </p:txBody>
      </p:sp>
      <p:sp>
        <p:nvSpPr>
          <p:cNvPr id="5" name="object 5"/>
          <p:cNvSpPr txBox="1"/>
          <p:nvPr/>
        </p:nvSpPr>
        <p:spPr>
          <a:xfrm>
            <a:off x="11062200" y="6262156"/>
            <a:ext cx="21907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Verdana"/>
                <a:cs typeface="Verdana"/>
              </a:rPr>
              <a:t>14</a:t>
            </a:r>
            <a:endParaRPr sz="12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64" y="959761"/>
            <a:ext cx="1947545" cy="513080"/>
          </a:xfrm>
          <a:prstGeom prst="rect">
            <a:avLst/>
          </a:prstGeom>
        </p:spPr>
        <p:txBody>
          <a:bodyPr vert="horz" wrap="square" lIns="0" tIns="12065" rIns="0" bIns="0" rtlCol="0">
            <a:spAutoFit/>
          </a:bodyPr>
          <a:lstStyle/>
          <a:p>
            <a:pPr marL="12700">
              <a:lnSpc>
                <a:spcPct val="100000"/>
              </a:lnSpc>
              <a:spcBef>
                <a:spcPts val="95"/>
              </a:spcBef>
            </a:pPr>
            <a:r>
              <a:rPr sz="3200" spc="-5" dirty="0"/>
              <a:t>Abstract</a:t>
            </a:r>
            <a:endParaRPr sz="3200"/>
          </a:p>
        </p:txBody>
      </p:sp>
      <p:sp>
        <p:nvSpPr>
          <p:cNvPr id="4" name="object 4"/>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2</a:t>
            </a:fld>
            <a:endParaRPr spc="-5" dirty="0"/>
          </a:p>
        </p:txBody>
      </p:sp>
      <p:sp>
        <p:nvSpPr>
          <p:cNvPr id="3" name="object 3"/>
          <p:cNvSpPr txBox="1"/>
          <p:nvPr/>
        </p:nvSpPr>
        <p:spPr>
          <a:xfrm>
            <a:off x="844064" y="1922912"/>
            <a:ext cx="10536555" cy="3705181"/>
          </a:xfrm>
          <a:prstGeom prst="rect">
            <a:avLst/>
          </a:prstGeom>
        </p:spPr>
        <p:txBody>
          <a:bodyPr vert="horz" wrap="square" lIns="0" tIns="27305" rIns="0" bIns="0" rtlCol="0">
            <a:spAutoFit/>
          </a:bodyPr>
          <a:lstStyle/>
          <a:p>
            <a:pPr marL="12700" marR="246379">
              <a:lnSpc>
                <a:spcPts val="2850"/>
              </a:lnSpc>
              <a:spcBef>
                <a:spcPts val="215"/>
              </a:spcBef>
            </a:pPr>
            <a:r>
              <a:rPr lang="en-US" sz="1600" dirty="0"/>
              <a:t>The oil and gas industry is inherently prone to explosion risks, primarily due to the potential for leaks. In response to this critical safety concern, we present a comprehensive solution designed to detect and mitigate such risks effectively. Our approach integrates Internet of Things (IoT) technology, machine learning algorithms, and modern web development principles to create a robust and responsive system. At the core of our solution are sensor-equipped Arduino devices strategically deployed in key areas within oil and gas facilities. These sensors, including UV and MQ2 sensors, continuously monitor for the presence of oil and gas leaks. Upon detecting levels exceeding predefined thresholds, alerts are triggered, initiating swift actions to mitigate potential hazards. The alerts are transmitted via an ESP8266 module, which communicates with a REST API for logging and immediate notification to relevant personnel. To facilitate real-time monitoring and response coordination, we have developed a backend system using the MERN (MongoDB, Express.js, React.js, Node.js) stack. This backend manages the transmission of sensor data, employee information, and system status updates.</a:t>
            </a:r>
            <a:endParaRPr sz="16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64" y="959761"/>
            <a:ext cx="3667125" cy="513080"/>
          </a:xfrm>
          <a:prstGeom prst="rect">
            <a:avLst/>
          </a:prstGeom>
        </p:spPr>
        <p:txBody>
          <a:bodyPr vert="horz" wrap="square" lIns="0" tIns="12065" rIns="0" bIns="0" rtlCol="0">
            <a:spAutoFit/>
          </a:bodyPr>
          <a:lstStyle/>
          <a:p>
            <a:pPr marL="12700">
              <a:lnSpc>
                <a:spcPct val="100000"/>
              </a:lnSpc>
              <a:spcBef>
                <a:spcPts val="95"/>
              </a:spcBef>
            </a:pPr>
            <a:r>
              <a:rPr sz="3200" spc="-5" dirty="0"/>
              <a:t>Existing</a:t>
            </a:r>
            <a:r>
              <a:rPr sz="3200" spc="-60" dirty="0"/>
              <a:t> </a:t>
            </a:r>
            <a:r>
              <a:rPr sz="3200" spc="-5" dirty="0"/>
              <a:t>System</a:t>
            </a:r>
            <a:endParaRPr sz="3200"/>
          </a:p>
        </p:txBody>
      </p:sp>
      <p:sp>
        <p:nvSpPr>
          <p:cNvPr id="4" name="object 4"/>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3</a:t>
            </a:fld>
            <a:endParaRPr spc="-5" dirty="0"/>
          </a:p>
        </p:txBody>
      </p:sp>
      <p:sp>
        <p:nvSpPr>
          <p:cNvPr id="3" name="object 3"/>
          <p:cNvSpPr txBox="1"/>
          <p:nvPr/>
        </p:nvSpPr>
        <p:spPr>
          <a:xfrm>
            <a:off x="833493" y="1774211"/>
            <a:ext cx="10546715" cy="5498621"/>
          </a:xfrm>
          <a:prstGeom prst="rect">
            <a:avLst/>
          </a:prstGeom>
        </p:spPr>
        <p:txBody>
          <a:bodyPr vert="horz" wrap="square" lIns="0" tIns="24765" rIns="0" bIns="0" rtlCol="0">
            <a:spAutoFit/>
          </a:bodyPr>
          <a:lstStyle/>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The existing system for explosion risk detection in the oil and gas industry predominantly relies on conventional methods, including manual inspections and periodic monitoring. These methods often involve visual inspections conducted by personnel or the use of handheld sensors and fixed monitoring stations. While these approaches serve as essential safety measures, they present limitations such as labor intensiveness, susceptibility to human error, and restricted coverage of critical areas within the facility. Moreover, these systems may lack real-time data analysis capabilities and predictive functionalities, resulting in delayed response times to potential hazards.</a:t>
            </a:r>
          </a:p>
          <a:p>
            <a:pPr marL="0" indent="0" algn="just">
              <a:lnSpc>
                <a:spcPct val="150000"/>
              </a:lnSpc>
              <a:buNone/>
            </a:pP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959761"/>
            <a:ext cx="3977004" cy="513080"/>
          </a:xfrm>
          <a:prstGeom prst="rect">
            <a:avLst/>
          </a:prstGeom>
        </p:spPr>
        <p:txBody>
          <a:bodyPr vert="horz" wrap="square" lIns="0" tIns="12065" rIns="0" bIns="0" rtlCol="0">
            <a:spAutoFit/>
          </a:bodyPr>
          <a:lstStyle/>
          <a:p>
            <a:pPr marL="12700">
              <a:lnSpc>
                <a:spcPct val="100000"/>
              </a:lnSpc>
              <a:spcBef>
                <a:spcPts val="95"/>
              </a:spcBef>
            </a:pPr>
            <a:r>
              <a:rPr sz="3200" spc="-5" dirty="0"/>
              <a:t>Proposed</a:t>
            </a:r>
            <a:r>
              <a:rPr sz="3200" spc="-65" dirty="0"/>
              <a:t> </a:t>
            </a:r>
            <a:r>
              <a:rPr sz="3200" spc="-5" dirty="0"/>
              <a:t>System</a:t>
            </a:r>
            <a:endParaRPr sz="3200"/>
          </a:p>
        </p:txBody>
      </p:sp>
      <p:sp>
        <p:nvSpPr>
          <p:cNvPr id="5" name="object 5"/>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4</a:t>
            </a:fld>
            <a:endParaRPr spc="-5" dirty="0"/>
          </a:p>
        </p:txBody>
      </p:sp>
      <p:sp>
        <p:nvSpPr>
          <p:cNvPr id="4" name="object 4"/>
          <p:cNvSpPr txBox="1"/>
          <p:nvPr/>
        </p:nvSpPr>
        <p:spPr>
          <a:xfrm>
            <a:off x="761842" y="1635180"/>
            <a:ext cx="10406380" cy="3662349"/>
          </a:xfrm>
          <a:prstGeom prst="rect">
            <a:avLst/>
          </a:prstGeom>
        </p:spPr>
        <p:txBody>
          <a:bodyPr vert="horz" wrap="square" lIns="0" tIns="24130" rIns="0" bIns="0" rtlCol="0">
            <a:spAutoFit/>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The proposed system is an IoT-based explosion risk detection system designed specifically for the oil and gas industry to enhance safety measures and mitigate potential hazards. It integrates cutting-edge IoT technologies, real-time monitoring capabilities, and predictive analytics to provide early detection and prompt response to abnormal conditions indicative of potential explosion risks.</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At the core of the proposed system are IoT sensors strategically placed throughout oil and gas facilities to continuously monitor environmental parameters such as gas levels, temperature, and pressure. These sensors collect data in real-time and transmit it to a central processing unit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064" y="959761"/>
            <a:ext cx="4664710" cy="513080"/>
          </a:xfrm>
          <a:prstGeom prst="rect">
            <a:avLst/>
          </a:prstGeom>
        </p:spPr>
        <p:txBody>
          <a:bodyPr vert="horz" wrap="square" lIns="0" tIns="12065" rIns="0" bIns="0" rtlCol="0">
            <a:spAutoFit/>
          </a:bodyPr>
          <a:lstStyle/>
          <a:p>
            <a:pPr marL="12700">
              <a:lnSpc>
                <a:spcPct val="100000"/>
              </a:lnSpc>
              <a:spcBef>
                <a:spcPts val="95"/>
              </a:spcBef>
            </a:pPr>
            <a:r>
              <a:rPr sz="3200" spc="-5" dirty="0"/>
              <a:t>System</a:t>
            </a:r>
            <a:r>
              <a:rPr sz="3200" spc="-50" dirty="0"/>
              <a:t> </a:t>
            </a:r>
            <a:r>
              <a:rPr sz="3200" spc="-5" dirty="0"/>
              <a:t>Architecture</a:t>
            </a:r>
            <a:endParaRPr sz="3200"/>
          </a:p>
        </p:txBody>
      </p:sp>
      <p:sp>
        <p:nvSpPr>
          <p:cNvPr id="4" name="object 4"/>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5</a:t>
            </a:fld>
            <a:endParaRPr spc="-5" dirty="0"/>
          </a:p>
        </p:txBody>
      </p:sp>
      <p:pic>
        <p:nvPicPr>
          <p:cNvPr id="6" name="Picture 5">
            <a:extLst>
              <a:ext uri="{FF2B5EF4-FFF2-40B4-BE49-F238E27FC236}">
                <a16:creationId xmlns:a16="http://schemas.microsoft.com/office/drawing/2014/main" id="{735474A4-315A-9A90-4422-FA62ADBCB9FF}"/>
              </a:ext>
            </a:extLst>
          </p:cNvPr>
          <p:cNvPicPr>
            <a:picLocks noChangeAspect="1"/>
          </p:cNvPicPr>
          <p:nvPr/>
        </p:nvPicPr>
        <p:blipFill>
          <a:blip r:embed="rId2"/>
          <a:stretch>
            <a:fillRect/>
          </a:stretch>
        </p:blipFill>
        <p:spPr>
          <a:xfrm>
            <a:off x="2279650" y="1781645"/>
            <a:ext cx="7372941" cy="41708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959761"/>
            <a:ext cx="3462654" cy="513080"/>
          </a:xfrm>
          <a:prstGeom prst="rect">
            <a:avLst/>
          </a:prstGeom>
        </p:spPr>
        <p:txBody>
          <a:bodyPr vert="horz" wrap="square" lIns="0" tIns="12065" rIns="0" bIns="0" rtlCol="0">
            <a:spAutoFit/>
          </a:bodyPr>
          <a:lstStyle/>
          <a:p>
            <a:pPr marL="12700">
              <a:lnSpc>
                <a:spcPct val="100000"/>
              </a:lnSpc>
              <a:spcBef>
                <a:spcPts val="95"/>
              </a:spcBef>
            </a:pPr>
            <a:r>
              <a:rPr sz="3200" spc="-5" dirty="0"/>
              <a:t>List</a:t>
            </a:r>
            <a:r>
              <a:rPr sz="3200" spc="-35" dirty="0"/>
              <a:t> </a:t>
            </a:r>
            <a:r>
              <a:rPr sz="3200" spc="-5" dirty="0"/>
              <a:t>of</a:t>
            </a:r>
            <a:r>
              <a:rPr sz="3200" spc="-35" dirty="0"/>
              <a:t> </a:t>
            </a:r>
            <a:r>
              <a:rPr sz="3200" spc="-5" dirty="0"/>
              <a:t>Modules</a:t>
            </a:r>
            <a:endParaRPr sz="3200"/>
          </a:p>
        </p:txBody>
      </p:sp>
      <p:sp>
        <p:nvSpPr>
          <p:cNvPr id="5" name="object 5"/>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6</a:t>
            </a:fld>
            <a:endParaRPr spc="-5" dirty="0"/>
          </a:p>
        </p:txBody>
      </p:sp>
      <p:sp>
        <p:nvSpPr>
          <p:cNvPr id="8" name="TextBox 7">
            <a:extLst>
              <a:ext uri="{FF2B5EF4-FFF2-40B4-BE49-F238E27FC236}">
                <a16:creationId xmlns:a16="http://schemas.microsoft.com/office/drawing/2014/main" id="{A402F3D3-3F4E-14F2-2BFE-D2B6E06AE762}"/>
              </a:ext>
            </a:extLst>
          </p:cNvPr>
          <p:cNvSpPr txBox="1"/>
          <p:nvPr/>
        </p:nvSpPr>
        <p:spPr>
          <a:xfrm>
            <a:off x="844064" y="2057400"/>
            <a:ext cx="8293586" cy="2062103"/>
          </a:xfrm>
          <a:prstGeom prst="rect">
            <a:avLst/>
          </a:prstGeom>
          <a:noFill/>
        </p:spPr>
        <p:txBody>
          <a:bodyPr wrap="square" rtlCol="0">
            <a:spAutoFit/>
          </a:bodyPr>
          <a:lstStyle/>
          <a:p>
            <a:pPr marL="285750" indent="-285750">
              <a:buFont typeface="Arial" panose="020B0604020202020204" pitchFamily="34" charset="0"/>
              <a:buChar char="•"/>
            </a:pPr>
            <a:r>
              <a:rPr lang="en-IN" sz="3200" dirty="0"/>
              <a:t>Arduino Uno R3</a:t>
            </a:r>
          </a:p>
          <a:p>
            <a:pPr marL="285750" indent="-285750">
              <a:buFont typeface="Arial" panose="020B0604020202020204" pitchFamily="34" charset="0"/>
              <a:buChar char="•"/>
            </a:pPr>
            <a:r>
              <a:rPr lang="en-IN" sz="3200" dirty="0"/>
              <a:t>ESP8266 Wi-Fi Module</a:t>
            </a:r>
          </a:p>
          <a:p>
            <a:pPr marL="285750" indent="-285750">
              <a:buFont typeface="Arial" panose="020B0604020202020204" pitchFamily="34" charset="0"/>
              <a:buChar char="•"/>
            </a:pPr>
            <a:r>
              <a:rPr lang="en-IN" sz="3200" dirty="0"/>
              <a:t>MQ2 Gas Sensor</a:t>
            </a:r>
          </a:p>
          <a:p>
            <a:pPr marL="285750" indent="-285750">
              <a:buFont typeface="Arial" panose="020B0604020202020204" pitchFamily="34" charset="0"/>
              <a:buChar char="•"/>
            </a:pPr>
            <a:r>
              <a:rPr lang="en-IN" sz="3200" dirty="0"/>
              <a:t>UV Sensor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959761"/>
            <a:ext cx="9217660" cy="513080"/>
          </a:xfrm>
          <a:prstGeom prst="rect">
            <a:avLst/>
          </a:prstGeom>
        </p:spPr>
        <p:txBody>
          <a:bodyPr vert="horz" wrap="square" lIns="0" tIns="12065" rIns="0" bIns="0" rtlCol="0">
            <a:spAutoFit/>
          </a:bodyPr>
          <a:lstStyle/>
          <a:p>
            <a:pPr marL="12700">
              <a:lnSpc>
                <a:spcPct val="100000"/>
              </a:lnSpc>
              <a:spcBef>
                <a:spcPts val="95"/>
              </a:spcBef>
            </a:pPr>
            <a:r>
              <a:rPr sz="3200" spc="-5" dirty="0"/>
              <a:t>Functional Description for each modules</a:t>
            </a:r>
            <a:endParaRPr sz="3200"/>
          </a:p>
        </p:txBody>
      </p:sp>
      <p:sp>
        <p:nvSpPr>
          <p:cNvPr id="4" name="object 4"/>
          <p:cNvSpPr/>
          <p:nvPr/>
        </p:nvSpPr>
        <p:spPr>
          <a:xfrm>
            <a:off x="831316" y="1900884"/>
            <a:ext cx="191135" cy="190500"/>
          </a:xfrm>
          <a:custGeom>
            <a:avLst/>
            <a:gdLst/>
            <a:ahLst/>
            <a:cxnLst/>
            <a:rect l="l" t="t" r="r" b="b"/>
            <a:pathLst>
              <a:path w="191134" h="190500">
                <a:moveTo>
                  <a:pt x="190893" y="0"/>
                </a:moveTo>
                <a:lnTo>
                  <a:pt x="170827" y="0"/>
                </a:lnTo>
                <a:lnTo>
                  <a:pt x="170827" y="20320"/>
                </a:lnTo>
                <a:lnTo>
                  <a:pt x="170827" y="170180"/>
                </a:lnTo>
                <a:lnTo>
                  <a:pt x="20078" y="170180"/>
                </a:lnTo>
                <a:lnTo>
                  <a:pt x="20078" y="20320"/>
                </a:lnTo>
                <a:lnTo>
                  <a:pt x="170827" y="20320"/>
                </a:lnTo>
                <a:lnTo>
                  <a:pt x="170827" y="0"/>
                </a:lnTo>
                <a:lnTo>
                  <a:pt x="0" y="0"/>
                </a:lnTo>
                <a:lnTo>
                  <a:pt x="0" y="20320"/>
                </a:lnTo>
                <a:lnTo>
                  <a:pt x="0" y="170180"/>
                </a:lnTo>
                <a:lnTo>
                  <a:pt x="0" y="190500"/>
                </a:lnTo>
                <a:lnTo>
                  <a:pt x="190893" y="190500"/>
                </a:lnTo>
                <a:lnTo>
                  <a:pt x="190893" y="170294"/>
                </a:lnTo>
                <a:lnTo>
                  <a:pt x="190893" y="20320"/>
                </a:lnTo>
                <a:lnTo>
                  <a:pt x="190893" y="19685"/>
                </a:lnTo>
                <a:lnTo>
                  <a:pt x="190893" y="0"/>
                </a:lnTo>
                <a:close/>
              </a:path>
            </a:pathLst>
          </a:custGeom>
          <a:solidFill>
            <a:srgbClr val="CC0000"/>
          </a:solidFill>
        </p:spPr>
        <p:txBody>
          <a:bodyPr wrap="square" lIns="0" tIns="0" rIns="0" bIns="0" rtlCol="0"/>
          <a:lstStyle/>
          <a:p>
            <a:endParaRPr/>
          </a:p>
        </p:txBody>
      </p:sp>
      <p:sp>
        <p:nvSpPr>
          <p:cNvPr id="5" name="object 5"/>
          <p:cNvSpPr txBox="1"/>
          <p:nvPr/>
        </p:nvSpPr>
        <p:spPr>
          <a:xfrm>
            <a:off x="795433" y="1587716"/>
            <a:ext cx="10544175" cy="5114349"/>
          </a:xfrm>
          <a:prstGeom prst="rect">
            <a:avLst/>
          </a:prstGeom>
        </p:spPr>
        <p:txBody>
          <a:bodyPr vert="horz" wrap="square" lIns="0" tIns="198755" rIns="0" bIns="0" rtlCol="0">
            <a:spAutoFit/>
          </a:bodyPr>
          <a:lstStyle/>
          <a:p>
            <a:pPr marL="12700">
              <a:lnSpc>
                <a:spcPct val="100000"/>
              </a:lnSpc>
              <a:spcBef>
                <a:spcPts val="1565"/>
              </a:spcBef>
              <a:tabLst>
                <a:tab pos="469265" algn="l"/>
              </a:tabLst>
            </a:pPr>
            <a:r>
              <a:rPr sz="2400" spc="-110" dirty="0">
                <a:latin typeface="Lucida Sans Unicode"/>
                <a:cs typeface="Lucida Sans Unicode"/>
              </a:rPr>
              <a:t>□	</a:t>
            </a:r>
            <a:r>
              <a:rPr lang="en-IN" sz="2400" b="1" spc="-325" dirty="0">
                <a:latin typeface="Tahoma"/>
                <a:cs typeface="Tahoma"/>
              </a:rPr>
              <a:t>Arduino UNO R3</a:t>
            </a:r>
            <a:endParaRPr sz="2400" dirty="0">
              <a:latin typeface="Tahoma"/>
              <a:cs typeface="Tahoma"/>
            </a:endParaRPr>
          </a:p>
          <a:p>
            <a:pPr marL="50165" marR="5080" algn="just">
              <a:lnSpc>
                <a:spcPct val="150900"/>
              </a:lnSpc>
            </a:pPr>
            <a:r>
              <a:rPr lang="en-US" sz="2200" dirty="0"/>
              <a:t>The Arduino Uno R3 serves as the central microcontroller in this system. It interfaces with various sensors and modules, reads data from the connected MQ2 Gas Sensor and UV Sensor, and processes this data to determine if it exceeds predefined safety thresholds. The Arduino Uno R3 is equipped with 14 digital input/output pins, 6 analog inputs, a 16 MHz quartz crystal, a USB connection, a power jack, an ICSP header, and a reset button. This board is designed to be user-friendly for beginners while providing enough flexibility for advanced users. When sensor readings indicate a potential hazard, the Arduino triggers alerts and communicates with the ESP8266 Wi-Fi module to send data to the monitoring system.</a:t>
            </a:r>
            <a:endParaRPr sz="2200" dirty="0">
              <a:latin typeface="Tahoma"/>
              <a:cs typeface="Tahoma"/>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864611"/>
            <a:ext cx="8927465" cy="604520"/>
          </a:xfrm>
          <a:prstGeom prst="rect">
            <a:avLst/>
          </a:prstGeom>
        </p:spPr>
        <p:txBody>
          <a:bodyPr vert="horz" wrap="square" lIns="0" tIns="12065" rIns="0" bIns="0" rtlCol="0">
            <a:spAutoFit/>
          </a:bodyPr>
          <a:lstStyle/>
          <a:p>
            <a:pPr marL="12700">
              <a:lnSpc>
                <a:spcPct val="100000"/>
              </a:lnSpc>
              <a:spcBef>
                <a:spcPts val="95"/>
              </a:spcBef>
            </a:pPr>
            <a:r>
              <a:rPr sz="3800" spc="-10" dirty="0"/>
              <a:t>Functional</a:t>
            </a:r>
            <a:r>
              <a:rPr sz="3800" spc="-15" dirty="0"/>
              <a:t> </a:t>
            </a:r>
            <a:r>
              <a:rPr sz="3800" spc="-5" dirty="0"/>
              <a:t>Description</a:t>
            </a:r>
            <a:r>
              <a:rPr sz="3800" spc="-10" dirty="0"/>
              <a:t> </a:t>
            </a:r>
            <a:r>
              <a:rPr sz="3800" spc="-5" dirty="0"/>
              <a:t>of</a:t>
            </a:r>
            <a:r>
              <a:rPr sz="3800" spc="-10" dirty="0"/>
              <a:t> Module</a:t>
            </a:r>
            <a:endParaRPr sz="3800"/>
          </a:p>
        </p:txBody>
      </p:sp>
      <p:sp>
        <p:nvSpPr>
          <p:cNvPr id="4" name="object 4"/>
          <p:cNvSpPr/>
          <p:nvPr/>
        </p:nvSpPr>
        <p:spPr>
          <a:xfrm>
            <a:off x="745680" y="1900884"/>
            <a:ext cx="191135" cy="190500"/>
          </a:xfrm>
          <a:custGeom>
            <a:avLst/>
            <a:gdLst/>
            <a:ahLst/>
            <a:cxnLst/>
            <a:rect l="l" t="t" r="r" b="b"/>
            <a:pathLst>
              <a:path w="191134" h="190500">
                <a:moveTo>
                  <a:pt x="190893" y="0"/>
                </a:moveTo>
                <a:lnTo>
                  <a:pt x="170827" y="0"/>
                </a:lnTo>
                <a:lnTo>
                  <a:pt x="170827" y="20320"/>
                </a:lnTo>
                <a:lnTo>
                  <a:pt x="170827" y="170180"/>
                </a:lnTo>
                <a:lnTo>
                  <a:pt x="20078" y="170180"/>
                </a:lnTo>
                <a:lnTo>
                  <a:pt x="20078" y="20320"/>
                </a:lnTo>
                <a:lnTo>
                  <a:pt x="170827" y="20320"/>
                </a:lnTo>
                <a:lnTo>
                  <a:pt x="170827" y="0"/>
                </a:lnTo>
                <a:lnTo>
                  <a:pt x="0" y="0"/>
                </a:lnTo>
                <a:lnTo>
                  <a:pt x="0" y="20320"/>
                </a:lnTo>
                <a:lnTo>
                  <a:pt x="0" y="170180"/>
                </a:lnTo>
                <a:lnTo>
                  <a:pt x="0" y="190500"/>
                </a:lnTo>
                <a:lnTo>
                  <a:pt x="190893" y="190500"/>
                </a:lnTo>
                <a:lnTo>
                  <a:pt x="190893" y="170294"/>
                </a:lnTo>
                <a:lnTo>
                  <a:pt x="190893" y="20320"/>
                </a:lnTo>
                <a:lnTo>
                  <a:pt x="190893" y="19685"/>
                </a:lnTo>
                <a:lnTo>
                  <a:pt x="190893" y="0"/>
                </a:lnTo>
                <a:close/>
              </a:path>
            </a:pathLst>
          </a:custGeom>
          <a:solidFill>
            <a:srgbClr val="CC0000"/>
          </a:solidFill>
        </p:spPr>
        <p:txBody>
          <a:bodyPr wrap="square" lIns="0" tIns="0" rIns="0" bIns="0" rtlCol="0"/>
          <a:lstStyle/>
          <a:p>
            <a:endParaRPr/>
          </a:p>
        </p:txBody>
      </p:sp>
      <p:sp>
        <p:nvSpPr>
          <p:cNvPr id="5" name="object 5"/>
          <p:cNvSpPr txBox="1"/>
          <p:nvPr/>
        </p:nvSpPr>
        <p:spPr>
          <a:xfrm>
            <a:off x="698555" y="1648029"/>
            <a:ext cx="10633710" cy="4619085"/>
          </a:xfrm>
          <a:prstGeom prst="rect">
            <a:avLst/>
          </a:prstGeom>
        </p:spPr>
        <p:txBody>
          <a:bodyPr vert="horz" wrap="square" lIns="0" tIns="12700" rIns="0" bIns="0" rtlCol="0">
            <a:spAutoFit/>
          </a:bodyPr>
          <a:lstStyle/>
          <a:p>
            <a:pPr marL="469265" marR="5080" indent="-457200" algn="just">
              <a:lnSpc>
                <a:spcPct val="150900"/>
              </a:lnSpc>
              <a:spcBef>
                <a:spcPts val="100"/>
              </a:spcBef>
            </a:pPr>
            <a:r>
              <a:rPr sz="2400" spc="-110" dirty="0">
                <a:latin typeface="Lucida Sans Unicode"/>
                <a:cs typeface="Lucida Sans Unicode"/>
              </a:rPr>
              <a:t>□</a:t>
            </a:r>
            <a:r>
              <a:rPr sz="2400" spc="-105" dirty="0">
                <a:latin typeface="Lucida Sans Unicode"/>
                <a:cs typeface="Lucida Sans Unicode"/>
              </a:rPr>
              <a:t> </a:t>
            </a:r>
            <a:r>
              <a:rPr lang="en-IN" sz="2400" b="1" spc="-204" dirty="0">
                <a:latin typeface="Tahoma"/>
                <a:cs typeface="Tahoma"/>
              </a:rPr>
              <a:t>ESP8266 WIFI MODULE</a:t>
            </a:r>
            <a:r>
              <a:rPr sz="2400" b="1" spc="-140" dirty="0">
                <a:latin typeface="Tahoma"/>
                <a:cs typeface="Tahoma"/>
              </a:rPr>
              <a:t>: </a:t>
            </a:r>
            <a:endParaRPr lang="en-IN" sz="2400" b="1" spc="-140" dirty="0">
              <a:latin typeface="Tahoma"/>
              <a:cs typeface="Tahoma"/>
            </a:endParaRPr>
          </a:p>
          <a:p>
            <a:pPr marL="92075" marR="5080" indent="-12700" algn="just">
              <a:lnSpc>
                <a:spcPct val="150900"/>
              </a:lnSpc>
              <a:spcBef>
                <a:spcPts val="100"/>
              </a:spcBef>
            </a:pPr>
            <a:r>
              <a:rPr lang="en-US" sz="2200" dirty="0"/>
              <a:t>The ESP8266 Wi-Fi Module is a low-cost microchip with full TCP/IP stack and microcontroller capability, produced by </a:t>
            </a:r>
            <a:r>
              <a:rPr lang="en-US" sz="2200" dirty="0" err="1"/>
              <a:t>Espressif</a:t>
            </a:r>
            <a:r>
              <a:rPr lang="en-US" sz="2200" dirty="0"/>
              <a:t> Systems. It enables microcontrollers to connect to a Wi-Fi network and make simple TCP/IP connections. In this system, the ESP8266 module receives sensor data from the Arduino Uno R3 via serial communication. It then transmits this data over a Wi-Fi network to a remote server or cloud platform for real-time monitoring and further processing. This wireless communication capability allows for remote access to the system’s data, enabling timely alerts and notifications when anomalies are detected, thus enhancing overall safety.</a:t>
            </a:r>
            <a:endParaRPr sz="2200" dirty="0">
              <a:latin typeface="Roboto"/>
              <a:cs typeface="Roboto"/>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953" y="6165770"/>
            <a:ext cx="10555605" cy="0"/>
          </a:xfrm>
          <a:custGeom>
            <a:avLst/>
            <a:gdLst/>
            <a:ahLst/>
            <a:cxnLst/>
            <a:rect l="l" t="t" r="r" b="b"/>
            <a:pathLst>
              <a:path w="10555605">
                <a:moveTo>
                  <a:pt x="0" y="0"/>
                </a:moveTo>
                <a:lnTo>
                  <a:pt x="10555393" y="0"/>
                </a:lnTo>
              </a:path>
            </a:pathLst>
          </a:custGeom>
          <a:ln w="9515">
            <a:solidFill>
              <a:srgbClr val="CC0000"/>
            </a:solidFill>
          </a:ln>
        </p:spPr>
        <p:txBody>
          <a:bodyPr wrap="square" lIns="0" tIns="0" rIns="0" bIns="0" rtlCol="0"/>
          <a:lstStyle/>
          <a:p>
            <a:endParaRPr/>
          </a:p>
        </p:txBody>
      </p:sp>
      <p:sp>
        <p:nvSpPr>
          <p:cNvPr id="3" name="object 3"/>
          <p:cNvSpPr txBox="1">
            <a:spLocks noGrp="1"/>
          </p:cNvSpPr>
          <p:nvPr>
            <p:ph type="title"/>
          </p:nvPr>
        </p:nvSpPr>
        <p:spPr>
          <a:xfrm>
            <a:off x="844064" y="864611"/>
            <a:ext cx="8927465" cy="604520"/>
          </a:xfrm>
          <a:prstGeom prst="rect">
            <a:avLst/>
          </a:prstGeom>
        </p:spPr>
        <p:txBody>
          <a:bodyPr vert="horz" wrap="square" lIns="0" tIns="12065" rIns="0" bIns="0" rtlCol="0">
            <a:spAutoFit/>
          </a:bodyPr>
          <a:lstStyle/>
          <a:p>
            <a:pPr marL="12700">
              <a:lnSpc>
                <a:spcPct val="100000"/>
              </a:lnSpc>
              <a:spcBef>
                <a:spcPts val="95"/>
              </a:spcBef>
            </a:pPr>
            <a:r>
              <a:rPr sz="3800" spc="-10" dirty="0"/>
              <a:t>Functional</a:t>
            </a:r>
            <a:r>
              <a:rPr sz="3800" spc="-15" dirty="0"/>
              <a:t> </a:t>
            </a:r>
            <a:r>
              <a:rPr sz="3800" spc="-5" dirty="0"/>
              <a:t>Description</a:t>
            </a:r>
            <a:r>
              <a:rPr sz="3800" spc="-10" dirty="0"/>
              <a:t> </a:t>
            </a:r>
            <a:r>
              <a:rPr sz="3800" spc="-5" dirty="0"/>
              <a:t>of</a:t>
            </a:r>
            <a:r>
              <a:rPr sz="3800" spc="-10" dirty="0"/>
              <a:t> Module</a:t>
            </a:r>
            <a:endParaRPr sz="3800"/>
          </a:p>
        </p:txBody>
      </p:sp>
      <p:sp>
        <p:nvSpPr>
          <p:cNvPr id="4" name="object 4"/>
          <p:cNvSpPr/>
          <p:nvPr/>
        </p:nvSpPr>
        <p:spPr>
          <a:xfrm>
            <a:off x="745680" y="1900884"/>
            <a:ext cx="191135" cy="190500"/>
          </a:xfrm>
          <a:custGeom>
            <a:avLst/>
            <a:gdLst/>
            <a:ahLst/>
            <a:cxnLst/>
            <a:rect l="l" t="t" r="r" b="b"/>
            <a:pathLst>
              <a:path w="191134" h="190500">
                <a:moveTo>
                  <a:pt x="190893" y="0"/>
                </a:moveTo>
                <a:lnTo>
                  <a:pt x="170827" y="0"/>
                </a:lnTo>
                <a:lnTo>
                  <a:pt x="170827" y="20320"/>
                </a:lnTo>
                <a:lnTo>
                  <a:pt x="170827" y="170180"/>
                </a:lnTo>
                <a:lnTo>
                  <a:pt x="20078" y="170180"/>
                </a:lnTo>
                <a:lnTo>
                  <a:pt x="20078" y="20320"/>
                </a:lnTo>
                <a:lnTo>
                  <a:pt x="170827" y="20320"/>
                </a:lnTo>
                <a:lnTo>
                  <a:pt x="170827" y="0"/>
                </a:lnTo>
                <a:lnTo>
                  <a:pt x="0" y="0"/>
                </a:lnTo>
                <a:lnTo>
                  <a:pt x="0" y="20320"/>
                </a:lnTo>
                <a:lnTo>
                  <a:pt x="0" y="170180"/>
                </a:lnTo>
                <a:lnTo>
                  <a:pt x="0" y="190500"/>
                </a:lnTo>
                <a:lnTo>
                  <a:pt x="190893" y="190500"/>
                </a:lnTo>
                <a:lnTo>
                  <a:pt x="190893" y="170294"/>
                </a:lnTo>
                <a:lnTo>
                  <a:pt x="190893" y="20320"/>
                </a:lnTo>
                <a:lnTo>
                  <a:pt x="190893" y="19685"/>
                </a:lnTo>
                <a:lnTo>
                  <a:pt x="190893" y="0"/>
                </a:lnTo>
                <a:close/>
              </a:path>
            </a:pathLst>
          </a:custGeom>
          <a:solidFill>
            <a:srgbClr val="CC0000"/>
          </a:solidFill>
        </p:spPr>
        <p:txBody>
          <a:bodyPr wrap="square" lIns="0" tIns="0" rIns="0" bIns="0" rtlCol="0"/>
          <a:lstStyle/>
          <a:p>
            <a:endParaRPr/>
          </a:p>
        </p:txBody>
      </p:sp>
      <p:sp>
        <p:nvSpPr>
          <p:cNvPr id="5" name="object 5"/>
          <p:cNvSpPr txBox="1"/>
          <p:nvPr/>
        </p:nvSpPr>
        <p:spPr>
          <a:xfrm>
            <a:off x="698555" y="1648029"/>
            <a:ext cx="10633710" cy="4619085"/>
          </a:xfrm>
          <a:prstGeom prst="rect">
            <a:avLst/>
          </a:prstGeom>
        </p:spPr>
        <p:txBody>
          <a:bodyPr vert="horz" wrap="square" lIns="0" tIns="12700" rIns="0" bIns="0" rtlCol="0">
            <a:spAutoFit/>
          </a:bodyPr>
          <a:lstStyle/>
          <a:p>
            <a:pPr marL="469265" marR="5080" indent="-457200" algn="just">
              <a:lnSpc>
                <a:spcPct val="150900"/>
              </a:lnSpc>
              <a:spcBef>
                <a:spcPts val="100"/>
              </a:spcBef>
            </a:pPr>
            <a:r>
              <a:rPr sz="2400" spc="-110" dirty="0">
                <a:latin typeface="Lucida Sans Unicode"/>
                <a:cs typeface="Lucida Sans Unicode"/>
              </a:rPr>
              <a:t>□</a:t>
            </a:r>
            <a:r>
              <a:rPr sz="2400" spc="-105" dirty="0">
                <a:latin typeface="Lucida Sans Unicode"/>
                <a:cs typeface="Lucida Sans Unicode"/>
              </a:rPr>
              <a:t> </a:t>
            </a:r>
            <a:r>
              <a:rPr lang="en-IN" sz="2400" b="1" spc="-204" dirty="0">
                <a:latin typeface="Tahoma"/>
                <a:cs typeface="Tahoma"/>
              </a:rPr>
              <a:t>MQ2  GAS SENSOR</a:t>
            </a:r>
            <a:r>
              <a:rPr sz="2400" b="1" spc="-140" dirty="0">
                <a:latin typeface="Tahoma"/>
                <a:cs typeface="Tahoma"/>
              </a:rPr>
              <a:t>: </a:t>
            </a:r>
            <a:endParaRPr lang="en-IN" sz="2400" b="1" spc="-140" dirty="0">
              <a:latin typeface="Tahoma"/>
              <a:cs typeface="Tahoma"/>
            </a:endParaRPr>
          </a:p>
          <a:p>
            <a:pPr marL="92075" marR="5080" indent="-12700" algn="just">
              <a:lnSpc>
                <a:spcPct val="150900"/>
              </a:lnSpc>
              <a:spcBef>
                <a:spcPts val="100"/>
              </a:spcBef>
            </a:pPr>
            <a:r>
              <a:rPr lang="en-US" sz="2200" dirty="0"/>
              <a:t>The MQ2 Gas Sensor is a semiconductor sensor capable of detecting various gases, including LPG, smoke, alcohol, propane, hydrogen, methane, and carbon monoxide. It is widely used in gas leakage detecting equipment in both household and industrial settings. The sensor operates by heating a small sensing element to a high temperature, allowing it to detect gases. When gas is detected, the sensor’s resistance changes, and this change is converted into an analog signal by the Arduino Uno R3. The Arduino processes this signal to determine the gas concentration levels. If the levels exceed predefined safety thresholds, it triggers an alert and sends the data to the ESP8266 module for transmission.</a:t>
            </a:r>
            <a:endParaRPr sz="2200" dirty="0">
              <a:latin typeface="Roboto"/>
              <a:cs typeface="Roboto"/>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002030" marR="5080" indent="-989965">
              <a:lnSpc>
                <a:spcPts val="1420"/>
              </a:lnSpc>
              <a:spcBef>
                <a:spcPts val="170"/>
              </a:spcBef>
            </a:pPr>
            <a:r>
              <a:rPr spc="-5" dirty="0"/>
              <a:t>Department of Computer Science and </a:t>
            </a:r>
            <a:r>
              <a:rPr spc="-409" dirty="0"/>
              <a:t> </a:t>
            </a:r>
            <a:r>
              <a:rPr spc="-5"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 dirty="0"/>
              <a:t>9</a:t>
            </a:fld>
            <a:endParaRPr spc="-5" dirty="0"/>
          </a:p>
        </p:txBody>
      </p:sp>
    </p:spTree>
    <p:extLst>
      <p:ext uri="{BB962C8B-B14F-4D97-AF65-F5344CB8AC3E}">
        <p14:creationId xmlns:p14="http://schemas.microsoft.com/office/powerpoint/2010/main" val="5630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1351</Words>
  <Application>Microsoft Office PowerPoint</Application>
  <PresentationFormat>Custom</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Lucida Sans Unicode</vt:lpstr>
      <vt:lpstr>Roboto</vt:lpstr>
      <vt:lpstr>Tahoma</vt:lpstr>
      <vt:lpstr>Times New Roman</vt:lpstr>
      <vt:lpstr>Verdana</vt:lpstr>
      <vt:lpstr>Office Theme</vt:lpstr>
      <vt:lpstr>Department of Computer Science and Engineering GE19621 - Professional Readiness for Innovation,Employability and  Entrepreneurship</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GE19621 - Professional Readiness for Innovation,Employability and  Entrepreneurship</dc:title>
  <dc:creator>Akshaya Raja</dc:creator>
  <cp:lastModifiedBy>Akshaya Raja</cp:lastModifiedBy>
  <cp:revision>1</cp:revision>
  <dcterms:created xsi:type="dcterms:W3CDTF">2024-05-20T02:40:25Z</dcterms:created>
  <dcterms:modified xsi:type="dcterms:W3CDTF">2024-05-20T03:10:11Z</dcterms:modified>
</cp:coreProperties>
</file>