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7" r:id="rId3"/>
    <p:sldId id="369" r:id="rId4"/>
    <p:sldId id="370" r:id="rId5"/>
    <p:sldId id="372" r:id="rId6"/>
    <p:sldId id="373" r:id="rId7"/>
    <p:sldId id="374" r:id="rId8"/>
    <p:sldId id="379" r:id="rId9"/>
    <p:sldId id="385" r:id="rId10"/>
    <p:sldId id="386" r:id="rId11"/>
    <p:sldId id="387" r:id="rId12"/>
    <p:sldId id="376" r:id="rId13"/>
    <p:sldId id="375" r:id="rId14"/>
    <p:sldId id="377" r:id="rId15"/>
    <p:sldId id="381"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solidFill>
                  <a:srgbClr val="7030A0"/>
                </a:solidFill>
                <a:ea typeface="+mn-ea"/>
                <a:cs typeface="+mn-cs"/>
              </a:rPr>
              <a:t>INTELLIGENT THREAT DETECTION SYSTEM</a:t>
            </a: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8701617" y="4639347"/>
            <a:ext cx="434098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Akshaya R</a:t>
            </a:r>
          </a:p>
          <a:p>
            <a:pPr>
              <a:spcBef>
                <a:spcPct val="0"/>
              </a:spcBef>
              <a:buClrTx/>
              <a:buFontTx/>
              <a:buNone/>
            </a:pPr>
            <a:r>
              <a:rPr lang="en-US" altLang="en-IN" sz="2400" b="1" dirty="0">
                <a:solidFill>
                  <a:srgbClr val="FF0000"/>
                </a:solidFill>
              </a:rPr>
              <a:t>210701023</a:t>
            </a:r>
          </a:p>
          <a:p>
            <a:pPr>
              <a:spcBef>
                <a:spcPct val="0"/>
              </a:spcBef>
              <a:buClrTx/>
              <a:buNone/>
            </a:pPr>
            <a:r>
              <a:rPr lang="en-US" altLang="en-IN" sz="2400" b="1" dirty="0">
                <a:solidFill>
                  <a:srgbClr val="FF0000"/>
                </a:solidFill>
              </a:rPr>
              <a:t> </a:t>
            </a:r>
            <a:r>
              <a:rPr lang="en-US" altLang="en-IN" sz="2400" b="1" dirty="0" err="1">
                <a:solidFill>
                  <a:srgbClr val="FF0000"/>
                </a:solidFill>
              </a:rPr>
              <a:t>Balaharinath</a:t>
            </a:r>
            <a:r>
              <a:rPr lang="en-US" altLang="en-IN" sz="2400" b="1" dirty="0">
                <a:solidFill>
                  <a:srgbClr val="FF0000"/>
                </a:solidFill>
              </a:rPr>
              <a:t> C                     210701037</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CS19643 – FOUNDATIONS OF MACHINE LEARNING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F3A1B56-5EF6-44A1-B8C8-32F9E50F65FD}"/>
              </a:ext>
            </a:extLst>
          </p:cNvPr>
          <p:cNvSpPr>
            <a:spLocks noGrp="1"/>
          </p:cNvSpPr>
          <p:nvPr>
            <p:ph idx="1"/>
          </p:nvPr>
        </p:nvSpPr>
        <p:spPr/>
        <p:txBody>
          <a:bodyPr/>
          <a:lstStyle/>
          <a:p>
            <a:pPr marL="521335" marR="461010" algn="just">
              <a:lnSpc>
                <a:spcPct val="150000"/>
              </a:lnSpc>
              <a:spcBef>
                <a:spcPts val="1685"/>
              </a:spcBef>
              <a:spcAft>
                <a:spcPts val="0"/>
              </a:spcAft>
            </a:pPr>
            <a:r>
              <a:rPr lang="en-US" sz="2400" b="1" dirty="0">
                <a:effectLst/>
                <a:latin typeface="Times New Roman" panose="02020603050405020304" pitchFamily="18" charset="0"/>
                <a:ea typeface="Times New Roman" panose="02020603050405020304" pitchFamily="18" charset="0"/>
              </a:rPr>
              <a:t>Testing: </a:t>
            </a:r>
            <a:r>
              <a:rPr lang="en-US" sz="2400" dirty="0">
                <a:effectLst/>
                <a:latin typeface="Times New Roman" panose="02020603050405020304" pitchFamily="18" charset="0"/>
                <a:ea typeface="Times New Roman" panose="02020603050405020304" pitchFamily="18" charset="0"/>
              </a:rPr>
              <a:t>Testing</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final</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output</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Intrusion</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Prevention</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(IPS)</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critical phase to ensure its effectiveness in identifying and mitigating potential security threats in real-world scenarios. This testing phase involves subjecting the system to various test cases, simulating different types of attacks, and evaluating its performance based on predefined metrics and </a:t>
            </a:r>
            <a:r>
              <a:rPr lang="en-US" sz="2400" spc="-10" dirty="0">
                <a:effectLst/>
                <a:latin typeface="Times New Roman" panose="02020603050405020304" pitchFamily="18" charset="0"/>
                <a:ea typeface="Times New Roman" panose="02020603050405020304" pitchFamily="18" charset="0"/>
              </a:rPr>
              <a:t>criteria.</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AC2BA71A-2DA0-4E23-A7BB-88B4127CDB12}"/>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1267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Output</a:t>
            </a:r>
            <a:endParaRPr lang="en-IN" dirty="0"/>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pic>
        <p:nvPicPr>
          <p:cNvPr id="8" name="Image 17">
            <a:extLst>
              <a:ext uri="{FF2B5EF4-FFF2-40B4-BE49-F238E27FC236}">
                <a16:creationId xmlns:a16="http://schemas.microsoft.com/office/drawing/2014/main" id="{7D137951-6AAE-5B39-FBEB-160C5BE5569B}"/>
              </a:ext>
            </a:extLst>
          </p:cNvPr>
          <p:cNvPicPr>
            <a:picLocks/>
          </p:cNvPicPr>
          <p:nvPr/>
        </p:nvPicPr>
        <p:blipFill>
          <a:blip r:embed="rId2" cstate="print"/>
          <a:stretch>
            <a:fillRect/>
          </a:stretch>
        </p:blipFill>
        <p:spPr>
          <a:xfrm>
            <a:off x="4165600" y="2023380"/>
            <a:ext cx="4443228" cy="3719291"/>
          </a:xfrm>
          <a:prstGeom prst="rect">
            <a:avLst/>
          </a:prstGeom>
        </p:spPr>
      </p:pic>
    </p:spTree>
    <p:extLst>
      <p:ext uri="{BB962C8B-B14F-4D97-AF65-F5344CB8AC3E}">
        <p14:creationId xmlns:p14="http://schemas.microsoft.com/office/powerpoint/2010/main" val="2125320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12</a:t>
            </a:fld>
            <a:endParaRPr lang="en-US" altLang="en-US"/>
          </a:p>
        </p:txBody>
      </p:sp>
      <p:pic>
        <p:nvPicPr>
          <p:cNvPr id="4" name="Image 18">
            <a:extLst>
              <a:ext uri="{FF2B5EF4-FFF2-40B4-BE49-F238E27FC236}">
                <a16:creationId xmlns:a16="http://schemas.microsoft.com/office/drawing/2014/main" id="{6BE9B31D-14A3-8A5E-A689-B6D7F1319B67}"/>
              </a:ext>
            </a:extLst>
          </p:cNvPr>
          <p:cNvPicPr>
            <a:picLocks/>
          </p:cNvPicPr>
          <p:nvPr/>
        </p:nvPicPr>
        <p:blipFill>
          <a:blip r:embed="rId2" cstate="print"/>
          <a:stretch>
            <a:fillRect/>
          </a:stretch>
        </p:blipFill>
        <p:spPr>
          <a:xfrm>
            <a:off x="2690037" y="2169042"/>
            <a:ext cx="7325833" cy="3338623"/>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43815" marR="457835" indent="0" algn="just">
              <a:lnSpc>
                <a:spcPct val="150000"/>
              </a:lnSpc>
              <a:spcBef>
                <a:spcPts val="350"/>
              </a:spcBef>
              <a:spcAft>
                <a:spcPts val="0"/>
              </a:spcAft>
              <a:buNone/>
            </a:pPr>
            <a:r>
              <a:rPr lang="en-US" sz="2000" dirty="0">
                <a:effectLst/>
                <a:latin typeface="Times New Roman" panose="02020603050405020304" pitchFamily="18" charset="0"/>
                <a:ea typeface="Times New Roman" panose="02020603050405020304" pitchFamily="18" charset="0"/>
              </a:rPr>
              <a:t>In conclusion, the development and implementation of the Intrusion Prevention System (IPS) represent a significant advancement in enhancing network security and mitigating potential cyber threats. By integrating machine learning algorithms with proxy server technology, the IPS demonstrates promising capabilities in real-time analysis and detection of malicious HTTP </a:t>
            </a:r>
            <a:r>
              <a:rPr lang="en-US" sz="2000" dirty="0" err="1">
                <a:effectLst/>
                <a:latin typeface="Times New Roman" panose="02020603050405020304" pitchFamily="18" charset="0"/>
                <a:ea typeface="Times New Roman" panose="02020603050405020304" pitchFamily="18" charset="0"/>
              </a:rPr>
              <a:t>traffic.Through</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rigorous</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testing</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evaluation,</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have</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validated</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effectiveness of the IPS in accurately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identifying and mitigating various types of attacks, including</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SQL</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injection,</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cross-site</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scripting</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(XSS),</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command</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injection. The system's ability to adapt and evolve in response to evolving threat landscapes underscores its relevance in today's dynamic cybersecurity </a:t>
            </a:r>
            <a:r>
              <a:rPr lang="en-US" sz="2000" spc="-10" dirty="0">
                <a:effectLst/>
                <a:latin typeface="Times New Roman" panose="02020603050405020304" pitchFamily="18" charset="0"/>
                <a:ea typeface="Times New Roman" panose="02020603050405020304" pitchFamily="18" charset="0"/>
              </a:rPr>
              <a:t>environment.</a:t>
            </a:r>
            <a:endParaRPr lang="en-IN" sz="20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0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000" dirty="0"/>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spc="-30" dirty="0">
                <a:effectLst/>
                <a:latin typeface="Times New Roman" panose="02020603050405020304" pitchFamily="18" charset="0"/>
                <a:ea typeface="Times New Roman" panose="02020603050405020304" pitchFamily="18" charset="0"/>
              </a:rPr>
              <a:t>McHugh,</a:t>
            </a:r>
            <a:r>
              <a:rPr lang="en-US" sz="1800" spc="-5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J.,</a:t>
            </a:r>
            <a:r>
              <a:rPr lang="en-US" sz="1800" spc="-4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Christie,</a:t>
            </a:r>
            <a:r>
              <a:rPr lang="en-US" sz="1800" spc="-4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A.,</a:t>
            </a:r>
            <a:r>
              <a:rPr lang="en-US" sz="1800" spc="-4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&amp;</a:t>
            </a:r>
            <a:r>
              <a:rPr lang="en-US" sz="1800" spc="-4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Allen,</a:t>
            </a:r>
            <a:r>
              <a:rPr lang="en-US" sz="1800" spc="-5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J.</a:t>
            </a:r>
            <a:r>
              <a:rPr lang="en-US" sz="1800" spc="-5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(2000).</a:t>
            </a:r>
            <a:r>
              <a:rPr lang="en-US" sz="1800" spc="-4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Defending</a:t>
            </a:r>
            <a:r>
              <a:rPr lang="en-US" sz="1800" spc="-4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yourself:</a:t>
            </a:r>
            <a:r>
              <a:rPr lang="en-US" sz="1800" spc="-4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role </a:t>
            </a:r>
            <a:r>
              <a:rPr lang="en-US" sz="1800" spc="-10" dirty="0">
                <a:effectLst/>
                <a:latin typeface="Times New Roman" panose="02020603050405020304" pitchFamily="18" charset="0"/>
                <a:ea typeface="Times New Roman" panose="02020603050405020304" pitchFamily="18" charset="0"/>
              </a:rPr>
              <a:t>of</a:t>
            </a:r>
            <a:r>
              <a:rPr lang="en-US" sz="1800" spc="-7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intrusion</a:t>
            </a:r>
            <a:r>
              <a:rPr lang="en-US" sz="1800" spc="-7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detection</a:t>
            </a:r>
            <a:r>
              <a:rPr lang="en-US" sz="1800" spc="-7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systems.</a:t>
            </a:r>
            <a:r>
              <a:rPr lang="en-US" sz="1800" spc="-7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IEEE</a:t>
            </a:r>
            <a:r>
              <a:rPr lang="en-US" sz="1800" spc="-7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Software,</a:t>
            </a:r>
            <a:r>
              <a:rPr lang="en-US" sz="1800" spc="-7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17(5),</a:t>
            </a:r>
            <a:r>
              <a:rPr lang="en-US" sz="1800" spc="-7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42-51.</a:t>
            </a:r>
            <a:endParaRPr lang="en-IN" sz="1800" spc="-5" dirty="0">
              <a:effectLst/>
              <a:latin typeface="Times New Roman" panose="02020603050405020304" pitchFamily="18" charset="0"/>
              <a:ea typeface="Times New Roman" panose="02020603050405020304" pitchFamily="18" charset="0"/>
            </a:endParaRPr>
          </a:p>
          <a:p>
            <a:pPr marL="1143000" marR="1390650" lvl="2" indent="-228600">
              <a:lnSpc>
                <a:spcPct val="150000"/>
              </a:lnSpc>
              <a:spcBef>
                <a:spcPts val="820"/>
              </a:spcBef>
              <a:spcAft>
                <a:spcPts val="0"/>
              </a:spcAft>
              <a:buSzPts val="1400"/>
              <a:buFont typeface="Times New Roman" panose="02020603050405020304" pitchFamily="18" charset="0"/>
              <a:buAutoNum type="arabicPeriod"/>
              <a:tabLst>
                <a:tab pos="563880" algn="l"/>
              </a:tabLst>
            </a:pPr>
            <a:r>
              <a:rPr lang="en-US" sz="1800" spc="-30" dirty="0">
                <a:effectLst/>
                <a:latin typeface="Times New Roman" panose="02020603050405020304" pitchFamily="18" charset="0"/>
                <a:ea typeface="Times New Roman" panose="02020603050405020304" pitchFamily="18" charset="0"/>
              </a:rPr>
              <a:t>Mell,</a:t>
            </a:r>
            <a:r>
              <a:rPr lang="en-US" sz="1800" spc="-5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P.,</a:t>
            </a:r>
            <a:r>
              <a:rPr lang="en-US" sz="1800" spc="-4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&amp;</a:t>
            </a:r>
            <a:r>
              <a:rPr lang="en-US" sz="1800" spc="-50" dirty="0">
                <a:effectLst/>
                <a:latin typeface="Times New Roman" panose="02020603050405020304" pitchFamily="18" charset="0"/>
                <a:ea typeface="Times New Roman" panose="02020603050405020304" pitchFamily="18" charset="0"/>
              </a:rPr>
              <a:t> </a:t>
            </a:r>
            <a:r>
              <a:rPr lang="en-US" sz="1800" spc="-30" dirty="0" err="1">
                <a:effectLst/>
                <a:latin typeface="Times New Roman" panose="02020603050405020304" pitchFamily="18" charset="0"/>
                <a:ea typeface="Times New Roman" panose="02020603050405020304" pitchFamily="18" charset="0"/>
              </a:rPr>
              <a:t>Scarfone</a:t>
            </a:r>
            <a:r>
              <a:rPr lang="en-US" sz="1800" spc="-30" dirty="0">
                <a:effectLst/>
                <a:latin typeface="Times New Roman" panose="02020603050405020304" pitchFamily="18" charset="0"/>
                <a:ea typeface="Times New Roman" panose="02020603050405020304" pitchFamily="18" charset="0"/>
              </a:rPr>
              <a:t>,</a:t>
            </a:r>
            <a:r>
              <a:rPr lang="en-US" sz="1800" spc="-4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K.</a:t>
            </a:r>
            <a:r>
              <a:rPr lang="en-US" sz="1800" spc="-6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(2007).</a:t>
            </a:r>
            <a:r>
              <a:rPr lang="en-US" sz="1800" spc="-4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Guide to</a:t>
            </a:r>
            <a:r>
              <a:rPr lang="en-US" sz="1800" spc="-3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intrusion</a:t>
            </a:r>
            <a:r>
              <a:rPr lang="en-US" sz="1800" spc="-4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detection</a:t>
            </a:r>
            <a:r>
              <a:rPr lang="en-US" sz="1800" spc="-4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and </a:t>
            </a:r>
            <a:r>
              <a:rPr lang="en-US" sz="1800" spc="-10" dirty="0">
                <a:effectLst/>
                <a:latin typeface="Times New Roman" panose="02020603050405020304" pitchFamily="18" charset="0"/>
                <a:ea typeface="Times New Roman" panose="02020603050405020304" pitchFamily="18" charset="0"/>
              </a:rPr>
              <a:t>prevention</a:t>
            </a:r>
            <a:r>
              <a:rPr lang="en-US" sz="1800" spc="-8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systems</a:t>
            </a:r>
            <a:r>
              <a:rPr lang="en-US" sz="1800" spc="-7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(IDPS).</a:t>
            </a:r>
            <a:r>
              <a:rPr lang="en-US" sz="1800" spc="-8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National</a:t>
            </a:r>
            <a:r>
              <a:rPr lang="en-US" sz="1800" spc="-7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Institute</a:t>
            </a:r>
            <a:r>
              <a:rPr lang="en-US" sz="1800" spc="-8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of</a:t>
            </a:r>
            <a:r>
              <a:rPr lang="en-US" sz="1800" spc="-7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Standards</a:t>
            </a:r>
            <a:r>
              <a:rPr lang="en-US" sz="1800" spc="-8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and Technology</a:t>
            </a:r>
            <a:r>
              <a:rPr lang="en-US" sz="1800" spc="-6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(NIST)</a:t>
            </a:r>
            <a:r>
              <a:rPr lang="en-US" sz="1800" spc="-5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Special</a:t>
            </a:r>
            <a:r>
              <a:rPr lang="en-US" sz="1800" spc="-7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Publication,</a:t>
            </a:r>
            <a:r>
              <a:rPr lang="en-US" sz="1800" spc="-7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800-94.</a:t>
            </a:r>
            <a:endParaRPr lang="en-IN" sz="1800" spc="-5" dirty="0">
              <a:effectLst/>
              <a:latin typeface="Times New Roman" panose="02020603050405020304" pitchFamily="18" charset="0"/>
              <a:ea typeface="Times New Roman" panose="02020603050405020304" pitchFamily="18" charset="0"/>
            </a:endParaRPr>
          </a:p>
          <a:p>
            <a:pPr marL="1143000" marR="1016000" lvl="2" indent="-228600">
              <a:lnSpc>
                <a:spcPct val="150000"/>
              </a:lnSpc>
              <a:spcBef>
                <a:spcPts val="825"/>
              </a:spcBef>
              <a:spcAft>
                <a:spcPts val="0"/>
              </a:spcAft>
              <a:buSzPts val="1400"/>
              <a:buFont typeface="Times New Roman" panose="02020603050405020304" pitchFamily="18" charset="0"/>
              <a:buAutoNum type="arabicPeriod"/>
              <a:tabLst>
                <a:tab pos="563880" algn="l"/>
              </a:tabLst>
            </a:pPr>
            <a:r>
              <a:rPr lang="en-US" sz="1800" spc="-30" dirty="0" err="1">
                <a:effectLst/>
                <a:latin typeface="Times New Roman" panose="02020603050405020304" pitchFamily="18" charset="0"/>
                <a:ea typeface="Times New Roman" panose="02020603050405020304" pitchFamily="18" charset="0"/>
              </a:rPr>
              <a:t>Krawetz</a:t>
            </a:r>
            <a:r>
              <a:rPr lang="en-US" sz="1800" spc="-30" dirty="0">
                <a:effectLst/>
                <a:latin typeface="Times New Roman" panose="02020603050405020304" pitchFamily="18" charset="0"/>
                <a:ea typeface="Times New Roman" panose="02020603050405020304" pitchFamily="18" charset="0"/>
              </a:rPr>
              <a:t>,</a:t>
            </a:r>
            <a:r>
              <a:rPr lang="en-US" sz="1800" spc="-4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N.</a:t>
            </a:r>
            <a:r>
              <a:rPr lang="en-US" sz="1800" spc="-6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(2007).</a:t>
            </a:r>
            <a:r>
              <a:rPr lang="en-US" sz="1800" spc="-5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Introduction</a:t>
            </a:r>
            <a:r>
              <a:rPr lang="en-US" sz="1800" spc="-3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to</a:t>
            </a:r>
            <a:r>
              <a:rPr lang="en-US" sz="1800" spc="-5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network</a:t>
            </a:r>
            <a:r>
              <a:rPr lang="en-US" sz="1800" spc="-4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intrusion</a:t>
            </a:r>
            <a:r>
              <a:rPr lang="en-US" sz="1800" spc="-4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detection:</a:t>
            </a:r>
            <a:r>
              <a:rPr lang="en-US" sz="1800" spc="-5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IDSs, </a:t>
            </a:r>
            <a:r>
              <a:rPr lang="en-US" sz="1800" spc="-5" dirty="0">
                <a:effectLst/>
                <a:latin typeface="Times New Roman" panose="02020603050405020304" pitchFamily="18" charset="0"/>
                <a:ea typeface="Times New Roman" panose="02020603050405020304" pitchFamily="18" charset="0"/>
              </a:rPr>
              <a:t>IPSs,</a:t>
            </a:r>
            <a:r>
              <a:rPr lang="en-US" sz="1800" spc="-9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and</a:t>
            </a:r>
            <a:r>
              <a:rPr lang="en-US" sz="1800" spc="-8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firewalls.</a:t>
            </a:r>
            <a:r>
              <a:rPr lang="en-US" sz="1800" spc="-9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Syngress</a:t>
            </a:r>
            <a:r>
              <a:rPr lang="en-US" sz="1800" spc="-8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Publishing.</a:t>
            </a:r>
            <a:endParaRPr lang="en-IN" sz="1800" spc="-5" dirty="0">
              <a:effectLst/>
              <a:latin typeface="Times New Roman" panose="02020603050405020304" pitchFamily="18" charset="0"/>
              <a:ea typeface="Times New Roman" panose="02020603050405020304" pitchFamily="18" charset="0"/>
            </a:endParaRPr>
          </a:p>
          <a:p>
            <a:pPr marL="1143000" marR="1013460" lvl="2" indent="-228600">
              <a:lnSpc>
                <a:spcPct val="150000"/>
              </a:lnSpc>
              <a:spcBef>
                <a:spcPts val="820"/>
              </a:spcBef>
              <a:spcAft>
                <a:spcPts val="0"/>
              </a:spcAft>
              <a:buSzPts val="1400"/>
              <a:buFont typeface="Times New Roman" panose="02020603050405020304" pitchFamily="18" charset="0"/>
              <a:buAutoNum type="arabicPeriod"/>
              <a:tabLst>
                <a:tab pos="563880" algn="l"/>
              </a:tabLst>
            </a:pPr>
            <a:r>
              <a:rPr lang="en-US" sz="1800" spc="-5" dirty="0">
                <a:effectLst/>
                <a:latin typeface="Times New Roman" panose="02020603050405020304" pitchFamily="18" charset="0"/>
                <a:ea typeface="Times New Roman" panose="02020603050405020304" pitchFamily="18" charset="0"/>
              </a:rPr>
              <a:t>Gao,</a:t>
            </a:r>
            <a:r>
              <a:rPr lang="en-US" sz="1800" spc="-9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a:t>
            </a:r>
            <a:r>
              <a:rPr lang="en-US" sz="1800" spc="-8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Xu,</a:t>
            </a:r>
            <a:r>
              <a:rPr lang="en-US" sz="1800" spc="-9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L.,</a:t>
            </a:r>
            <a:r>
              <a:rPr lang="en-US" sz="1800" spc="-8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&amp;</a:t>
            </a:r>
            <a:r>
              <a:rPr lang="en-US" sz="1800" spc="-9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Wu,</a:t>
            </a:r>
            <a:r>
              <a:rPr lang="en-US" sz="1800" spc="-8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H.</a:t>
            </a:r>
            <a:r>
              <a:rPr lang="en-US" sz="1800" spc="-9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(2017).</a:t>
            </a:r>
            <a:r>
              <a:rPr lang="en-US" sz="1800" spc="-8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a:t>
            </a:r>
            <a:r>
              <a:rPr lang="en-US" sz="1800" spc="-9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survey</a:t>
            </a:r>
            <a:r>
              <a:rPr lang="en-US" sz="1800" spc="-8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of</a:t>
            </a:r>
            <a:r>
              <a:rPr lang="en-US" sz="1800" spc="-9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machine</a:t>
            </a:r>
            <a:r>
              <a:rPr lang="en-US" sz="1800" spc="-8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learning </a:t>
            </a:r>
            <a:r>
              <a:rPr lang="en-US" sz="1800" spc="-30" dirty="0">
                <a:effectLst/>
                <a:latin typeface="Times New Roman" panose="02020603050405020304" pitchFamily="18" charset="0"/>
                <a:ea typeface="Times New Roman" panose="02020603050405020304" pitchFamily="18" charset="0"/>
              </a:rPr>
              <a:t>algorithms</a:t>
            </a:r>
            <a:r>
              <a:rPr lang="en-US" sz="1800" spc="-5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for</a:t>
            </a:r>
            <a:r>
              <a:rPr lang="en-US" sz="1800" spc="-4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big</a:t>
            </a:r>
            <a:r>
              <a:rPr lang="en-US" sz="1800" spc="-5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data</a:t>
            </a:r>
            <a:r>
              <a:rPr lang="en-US" sz="1800" spc="-5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analytics.</a:t>
            </a:r>
            <a:r>
              <a:rPr lang="en-US" sz="1800" spc="-5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Biomedical</a:t>
            </a:r>
            <a:r>
              <a:rPr lang="en-US" sz="1800" spc="-5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Engineering</a:t>
            </a:r>
            <a:r>
              <a:rPr lang="en-US" sz="1800" spc="-4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and</a:t>
            </a:r>
            <a:r>
              <a:rPr lang="en-US" sz="1800" spc="-5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Clinical </a:t>
            </a:r>
            <a:r>
              <a:rPr lang="en-US" sz="1800" spc="-5" dirty="0">
                <a:effectLst/>
                <a:latin typeface="Times New Roman" panose="02020603050405020304" pitchFamily="18" charset="0"/>
                <a:ea typeface="Times New Roman" panose="02020603050405020304" pitchFamily="18" charset="0"/>
              </a:rPr>
              <a:t>Medicine, 1(1), 1-9.</a:t>
            </a:r>
            <a:endParaRPr lang="en-IN" sz="1800" spc="-5" dirty="0">
              <a:effectLst/>
              <a:latin typeface="Times New Roman" panose="02020603050405020304" pitchFamily="18" charset="0"/>
              <a:ea typeface="Times New Roman" panose="02020603050405020304" pitchFamily="18" charset="0"/>
            </a:endParaRPr>
          </a:p>
          <a:p>
            <a:pPr marL="1143000" lvl="2" indent="-228600">
              <a:spcBef>
                <a:spcPts val="820"/>
              </a:spcBef>
              <a:spcAft>
                <a:spcPts val="0"/>
              </a:spcAft>
              <a:buSzPts val="1400"/>
              <a:buFont typeface="Times New Roman" panose="02020603050405020304" pitchFamily="18" charset="0"/>
              <a:buAutoNum type="arabicPeriod"/>
              <a:tabLst>
                <a:tab pos="563245" algn="l"/>
              </a:tabLst>
            </a:pPr>
            <a:r>
              <a:rPr lang="en-US" sz="1800" spc="-5" dirty="0">
                <a:effectLst/>
                <a:latin typeface="Times New Roman" panose="02020603050405020304" pitchFamily="18" charset="0"/>
                <a:ea typeface="Times New Roman" panose="02020603050405020304" pitchFamily="18" charset="0"/>
              </a:rPr>
              <a:t>Bishop,</a:t>
            </a:r>
            <a:r>
              <a:rPr lang="en-US" sz="1800" spc="1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a:t>
            </a:r>
            <a:r>
              <a:rPr lang="en-US" sz="1800" spc="1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M.</a:t>
            </a:r>
            <a:r>
              <a:rPr lang="en-US" sz="1800" spc="9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(2006).</a:t>
            </a:r>
            <a:r>
              <a:rPr lang="en-US" sz="1800" spc="12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Pattern</a:t>
            </a:r>
            <a:r>
              <a:rPr lang="en-US" sz="1800" spc="10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recognition</a:t>
            </a:r>
            <a:r>
              <a:rPr lang="en-US" sz="1800" spc="10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and</a:t>
            </a:r>
            <a:r>
              <a:rPr lang="en-US" sz="1800" spc="1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machine</a:t>
            </a:r>
            <a:r>
              <a:rPr lang="en-US" sz="1800" spc="1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learning.</a:t>
            </a:r>
            <a:r>
              <a:rPr lang="en-US" sz="1800" spc="11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Springer.</a:t>
            </a:r>
            <a:endParaRPr lang="en-IN" sz="1800" spc="-5" dirty="0">
              <a:effectLst/>
              <a:latin typeface="Times New Roman" panose="02020603050405020304" pitchFamily="18" charset="0"/>
              <a:ea typeface="Times New Roman" panose="02020603050405020304" pitchFamily="18" charset="0"/>
            </a:endParaRPr>
          </a:p>
          <a:p>
            <a:pPr marL="0" indent="0">
              <a:spcBef>
                <a:spcPts val="10"/>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14</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3722-722E-430B-BDF1-B512A33253E4}"/>
              </a:ext>
            </a:extLst>
          </p:cNvPr>
          <p:cNvSpPr>
            <a:spLocks noGrp="1"/>
          </p:cNvSpPr>
          <p:nvPr>
            <p:ph type="title"/>
          </p:nvPr>
        </p:nvSpPr>
        <p:spPr/>
        <p:txBody>
          <a:bodyPr/>
          <a:lstStyle/>
          <a:p>
            <a:r>
              <a:rPr lang="en-US" b="1" dirty="0">
                <a:solidFill>
                  <a:srgbClr val="FF0000"/>
                </a:solidFill>
              </a:rPr>
              <a:t>References</a:t>
            </a:r>
            <a:endParaRPr lang="en-IN" b="1" dirty="0">
              <a:solidFill>
                <a:srgbClr val="FF0000"/>
              </a:solidFill>
            </a:endParaRPr>
          </a:p>
        </p:txBody>
      </p:sp>
      <p:sp>
        <p:nvSpPr>
          <p:cNvPr id="3" name="Content Placeholder 2">
            <a:extLst>
              <a:ext uri="{FF2B5EF4-FFF2-40B4-BE49-F238E27FC236}">
                <a16:creationId xmlns:a16="http://schemas.microsoft.com/office/drawing/2014/main" id="{7F405C89-A2AD-4C2E-B048-38801C0A50A0}"/>
              </a:ext>
            </a:extLst>
          </p:cNvPr>
          <p:cNvSpPr>
            <a:spLocks noGrp="1"/>
          </p:cNvSpPr>
          <p:nvPr>
            <p:ph idx="1"/>
          </p:nvPr>
        </p:nvSpPr>
        <p:spPr>
          <a:xfrm>
            <a:off x="762000" y="1600200"/>
            <a:ext cx="10668000" cy="4267200"/>
          </a:xfrm>
        </p:spPr>
        <p:txBody>
          <a:bodyPr/>
          <a:lstStyle/>
          <a:p>
            <a:pPr marL="914400" marR="1170305" lvl="2" indent="0">
              <a:lnSpc>
                <a:spcPct val="150000"/>
              </a:lnSpc>
              <a:spcAft>
                <a:spcPts val="0"/>
              </a:spcAft>
              <a:buSzPts val="1400"/>
              <a:buNone/>
              <a:tabLst>
                <a:tab pos="563880" algn="l"/>
              </a:tabLst>
            </a:pPr>
            <a:r>
              <a:rPr lang="en-US" sz="1600" spc="-30" dirty="0">
                <a:effectLst/>
                <a:latin typeface="Times New Roman" panose="02020603050405020304" pitchFamily="18" charset="0"/>
                <a:ea typeface="Times New Roman" panose="02020603050405020304" pitchFamily="18" charset="0"/>
              </a:rPr>
              <a:t>5. Russell,</a:t>
            </a:r>
            <a:r>
              <a:rPr lang="en-US" sz="1600" spc="-4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S.</a:t>
            </a:r>
            <a:r>
              <a:rPr lang="en-US" sz="1600" spc="-5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J.,</a:t>
            </a:r>
            <a:r>
              <a:rPr lang="en-US" sz="1600" spc="-4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&amp; Norvig,</a:t>
            </a:r>
            <a:r>
              <a:rPr lang="en-US" sz="1600" spc="-4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P.</a:t>
            </a:r>
            <a:r>
              <a:rPr lang="en-US" sz="1600" spc="-4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(2016).</a:t>
            </a:r>
            <a:r>
              <a:rPr lang="en-US" sz="1600" spc="-4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Artificial intelligence: A</a:t>
            </a:r>
            <a:r>
              <a:rPr lang="en-US" sz="1600" spc="-4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modern </a:t>
            </a:r>
            <a:r>
              <a:rPr lang="en-US" sz="1600" spc="-5" dirty="0">
                <a:effectLst/>
                <a:latin typeface="Times New Roman" panose="02020603050405020304" pitchFamily="18" charset="0"/>
                <a:ea typeface="Times New Roman" panose="02020603050405020304" pitchFamily="18" charset="0"/>
              </a:rPr>
              <a:t>approach.</a:t>
            </a:r>
            <a:r>
              <a:rPr lang="en-US" sz="1600" spc="-9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Pearson</a:t>
            </a:r>
            <a:r>
              <a:rPr lang="en-US" sz="1600" spc="-8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Education</a:t>
            </a:r>
            <a:r>
              <a:rPr lang="en-US" sz="1600" spc="-9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Limited.</a:t>
            </a:r>
            <a:endParaRPr lang="en-IN" sz="1600" spc="-5" dirty="0">
              <a:effectLst/>
              <a:latin typeface="Times New Roman" panose="02020603050405020304" pitchFamily="18" charset="0"/>
              <a:ea typeface="Times New Roman" panose="02020603050405020304" pitchFamily="18" charset="0"/>
            </a:endParaRPr>
          </a:p>
          <a:p>
            <a:pPr marL="914400" marR="920750" lvl="2" indent="0">
              <a:lnSpc>
                <a:spcPct val="150000"/>
              </a:lnSpc>
              <a:spcBef>
                <a:spcPts val="825"/>
              </a:spcBef>
              <a:spcAft>
                <a:spcPts val="0"/>
              </a:spcAft>
              <a:buSzPts val="1400"/>
              <a:buNone/>
              <a:tabLst>
                <a:tab pos="563880" algn="l"/>
              </a:tabLst>
            </a:pPr>
            <a:r>
              <a:rPr lang="en-US" sz="1600" spc="-10" dirty="0">
                <a:effectLst/>
                <a:latin typeface="Times New Roman" panose="02020603050405020304" pitchFamily="18" charset="0"/>
                <a:ea typeface="Times New Roman" panose="02020603050405020304" pitchFamily="18" charset="0"/>
              </a:rPr>
              <a:t>6. </a:t>
            </a:r>
            <a:r>
              <a:rPr lang="en-US" sz="1600" spc="-10" dirty="0" err="1">
                <a:effectLst/>
                <a:latin typeface="Times New Roman" panose="02020603050405020304" pitchFamily="18" charset="0"/>
                <a:ea typeface="Times New Roman" panose="02020603050405020304" pitchFamily="18" charset="0"/>
              </a:rPr>
              <a:t>Pedregosa</a:t>
            </a:r>
            <a:r>
              <a:rPr lang="en-US" sz="1600" spc="-10" dirty="0">
                <a:effectLst/>
                <a:latin typeface="Times New Roman" panose="02020603050405020304" pitchFamily="18" charset="0"/>
                <a:ea typeface="Times New Roman" panose="02020603050405020304" pitchFamily="18" charset="0"/>
              </a:rPr>
              <a:t>,</a:t>
            </a:r>
            <a:r>
              <a:rPr lang="en-US" sz="1600" spc="-8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F.,</a:t>
            </a:r>
            <a:r>
              <a:rPr lang="en-US" sz="1600" spc="-75" dirty="0">
                <a:effectLst/>
                <a:latin typeface="Times New Roman" panose="02020603050405020304" pitchFamily="18" charset="0"/>
                <a:ea typeface="Times New Roman" panose="02020603050405020304" pitchFamily="18" charset="0"/>
              </a:rPr>
              <a:t> </a:t>
            </a:r>
            <a:r>
              <a:rPr lang="en-US" sz="1600" spc="-10" dirty="0" err="1">
                <a:effectLst/>
                <a:latin typeface="Times New Roman" panose="02020603050405020304" pitchFamily="18" charset="0"/>
                <a:ea typeface="Times New Roman" panose="02020603050405020304" pitchFamily="18" charset="0"/>
              </a:rPr>
              <a:t>Varoquaux</a:t>
            </a:r>
            <a:r>
              <a:rPr lang="en-US" sz="1600" spc="-10" dirty="0">
                <a:effectLst/>
                <a:latin typeface="Times New Roman" panose="02020603050405020304" pitchFamily="18" charset="0"/>
                <a:ea typeface="Times New Roman" panose="02020603050405020304" pitchFamily="18" charset="0"/>
              </a:rPr>
              <a:t>,</a:t>
            </a:r>
            <a:r>
              <a:rPr lang="en-US" sz="1600" spc="-8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G.,</a:t>
            </a:r>
            <a:r>
              <a:rPr lang="en-US" sz="1600" spc="-75" dirty="0">
                <a:effectLst/>
                <a:latin typeface="Times New Roman" panose="02020603050405020304" pitchFamily="18" charset="0"/>
                <a:ea typeface="Times New Roman" panose="02020603050405020304" pitchFamily="18" charset="0"/>
              </a:rPr>
              <a:t> </a:t>
            </a:r>
            <a:r>
              <a:rPr lang="en-US" sz="1600" spc="-10" dirty="0" err="1">
                <a:effectLst/>
                <a:latin typeface="Times New Roman" panose="02020603050405020304" pitchFamily="18" charset="0"/>
                <a:ea typeface="Times New Roman" panose="02020603050405020304" pitchFamily="18" charset="0"/>
              </a:rPr>
              <a:t>Gramfort</a:t>
            </a:r>
            <a:r>
              <a:rPr lang="en-US" sz="1600" spc="-10" dirty="0">
                <a:effectLst/>
                <a:latin typeface="Times New Roman" panose="02020603050405020304" pitchFamily="18" charset="0"/>
                <a:ea typeface="Times New Roman" panose="02020603050405020304" pitchFamily="18" charset="0"/>
              </a:rPr>
              <a:t>,</a:t>
            </a:r>
            <a:r>
              <a:rPr lang="en-US" sz="1600" spc="-8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A.,</a:t>
            </a:r>
            <a:r>
              <a:rPr lang="en-US" sz="1600" spc="-75"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Michel,</a:t>
            </a:r>
            <a:r>
              <a:rPr lang="en-US" sz="1600" spc="-8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V.,</a:t>
            </a:r>
            <a:r>
              <a:rPr lang="en-US" sz="1600" spc="-75" dirty="0">
                <a:effectLst/>
                <a:latin typeface="Times New Roman" panose="02020603050405020304" pitchFamily="18" charset="0"/>
                <a:ea typeface="Times New Roman" panose="02020603050405020304" pitchFamily="18" charset="0"/>
              </a:rPr>
              <a:t> </a:t>
            </a:r>
            <a:r>
              <a:rPr lang="en-US" sz="1600" spc="-10" dirty="0" err="1">
                <a:effectLst/>
                <a:latin typeface="Times New Roman" panose="02020603050405020304" pitchFamily="18" charset="0"/>
                <a:ea typeface="Times New Roman" panose="02020603050405020304" pitchFamily="18" charset="0"/>
              </a:rPr>
              <a:t>Thirion</a:t>
            </a:r>
            <a:r>
              <a:rPr lang="en-US" sz="1600" spc="-10" dirty="0">
                <a:effectLst/>
                <a:latin typeface="Times New Roman" panose="02020603050405020304" pitchFamily="18" charset="0"/>
                <a:ea typeface="Times New Roman" panose="02020603050405020304" pitchFamily="18" charset="0"/>
              </a:rPr>
              <a:t>,</a:t>
            </a:r>
            <a:r>
              <a:rPr lang="en-US" sz="1600" spc="-8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B., </a:t>
            </a:r>
            <a:r>
              <a:rPr lang="en-US" sz="1600" spc="-30" dirty="0">
                <a:effectLst/>
                <a:latin typeface="Times New Roman" panose="02020603050405020304" pitchFamily="18" charset="0"/>
                <a:ea typeface="Times New Roman" panose="02020603050405020304" pitchFamily="18" charset="0"/>
              </a:rPr>
              <a:t>Grisel, O., ... &amp;</a:t>
            </a:r>
            <a:r>
              <a:rPr lang="en-US" sz="1600" spc="-35" dirty="0">
                <a:effectLst/>
                <a:latin typeface="Times New Roman" panose="02020603050405020304" pitchFamily="18" charset="0"/>
                <a:ea typeface="Times New Roman" panose="02020603050405020304" pitchFamily="18" charset="0"/>
              </a:rPr>
              <a:t> </a:t>
            </a:r>
            <a:r>
              <a:rPr lang="en-US" sz="1600" spc="-30" dirty="0" err="1">
                <a:effectLst/>
                <a:latin typeface="Times New Roman" panose="02020603050405020304" pitchFamily="18" charset="0"/>
                <a:ea typeface="Times New Roman" panose="02020603050405020304" pitchFamily="18" charset="0"/>
              </a:rPr>
              <a:t>Vanderplas</a:t>
            </a:r>
            <a:r>
              <a:rPr lang="en-US" sz="1600" spc="-30" dirty="0">
                <a:effectLst/>
                <a:latin typeface="Times New Roman" panose="02020603050405020304" pitchFamily="18" charset="0"/>
                <a:ea typeface="Times New Roman" panose="02020603050405020304" pitchFamily="18" charset="0"/>
              </a:rPr>
              <a:t>,</a:t>
            </a:r>
            <a:r>
              <a:rPr lang="en-US" sz="1600" spc="-35"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J.</a:t>
            </a:r>
            <a:r>
              <a:rPr lang="en-US" sz="1600" spc="-35"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(2011).</a:t>
            </a:r>
            <a:r>
              <a:rPr lang="en-US" sz="1600" spc="-35"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Scikit-learn:</a:t>
            </a:r>
            <a:r>
              <a:rPr lang="en-US" sz="1600" spc="-4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Machine learning in </a:t>
            </a:r>
            <a:r>
              <a:rPr lang="en-US" sz="1600" spc="-20" dirty="0">
                <a:effectLst/>
                <a:latin typeface="Times New Roman" panose="02020603050405020304" pitchFamily="18" charset="0"/>
                <a:ea typeface="Times New Roman" panose="02020603050405020304" pitchFamily="18" charset="0"/>
              </a:rPr>
              <a:t>Python.</a:t>
            </a:r>
            <a:r>
              <a:rPr lang="en-US" sz="1600" spc="-3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Journal</a:t>
            </a:r>
            <a:r>
              <a:rPr lang="en-US" sz="1600" spc="-30"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of Machine Learning Research,</a:t>
            </a:r>
            <a:r>
              <a:rPr lang="en-US" sz="1600" spc="-2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12(Oct),</a:t>
            </a:r>
            <a:r>
              <a:rPr lang="en-US" sz="1600" spc="-2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2825-2830.</a:t>
            </a:r>
            <a:endParaRPr lang="en-IN" sz="1600" spc="-5" dirty="0">
              <a:effectLst/>
              <a:latin typeface="Times New Roman" panose="02020603050405020304" pitchFamily="18" charset="0"/>
              <a:ea typeface="Times New Roman" panose="02020603050405020304" pitchFamily="18" charset="0"/>
            </a:endParaRPr>
          </a:p>
          <a:p>
            <a:pPr marL="914400" marR="812800" lvl="2" indent="0">
              <a:lnSpc>
                <a:spcPct val="150000"/>
              </a:lnSpc>
              <a:spcBef>
                <a:spcPts val="820"/>
              </a:spcBef>
              <a:spcAft>
                <a:spcPts val="0"/>
              </a:spcAft>
              <a:buSzPts val="1400"/>
              <a:buNone/>
              <a:tabLst>
                <a:tab pos="563880" algn="l"/>
              </a:tabLst>
            </a:pPr>
            <a:r>
              <a:rPr lang="en-US" sz="1600" spc="-5" dirty="0">
                <a:effectLst/>
                <a:latin typeface="Times New Roman" panose="02020603050405020304" pitchFamily="18" charset="0"/>
                <a:ea typeface="Times New Roman" panose="02020603050405020304" pitchFamily="18" charset="0"/>
              </a:rPr>
              <a:t>7. Abadi,</a:t>
            </a:r>
            <a:r>
              <a:rPr lang="en-US" sz="1600" spc="-9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M.,</a:t>
            </a:r>
            <a:r>
              <a:rPr lang="en-US" sz="1600" spc="-8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Barham,</a:t>
            </a:r>
            <a:r>
              <a:rPr lang="en-US" sz="1600" spc="-9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P.,</a:t>
            </a:r>
            <a:r>
              <a:rPr lang="en-US" sz="1600" spc="-8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Chen,</a:t>
            </a:r>
            <a:r>
              <a:rPr lang="en-US" sz="1600" spc="-9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J.,</a:t>
            </a:r>
            <a:r>
              <a:rPr lang="en-US" sz="1600" spc="-8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Chen,</a:t>
            </a:r>
            <a:r>
              <a:rPr lang="en-US" sz="1600" spc="-9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Z.,</a:t>
            </a:r>
            <a:r>
              <a:rPr lang="en-US" sz="1600" spc="-8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Davis,</a:t>
            </a:r>
            <a:r>
              <a:rPr lang="en-US" sz="1600" spc="-9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A.,</a:t>
            </a:r>
            <a:r>
              <a:rPr lang="en-US" sz="1600" spc="-8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Dean,</a:t>
            </a:r>
            <a:r>
              <a:rPr lang="en-US" sz="1600" spc="-9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J.,</a:t>
            </a:r>
            <a:r>
              <a:rPr lang="en-US" sz="1600" spc="-8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a:t>
            </a:r>
            <a:r>
              <a:rPr lang="en-US" sz="1600" spc="-9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&amp; </a:t>
            </a:r>
            <a:r>
              <a:rPr lang="en-US" sz="1600" spc="-10" dirty="0" err="1">
                <a:effectLst/>
                <a:latin typeface="Times New Roman" panose="02020603050405020304" pitchFamily="18" charset="0"/>
                <a:ea typeface="Times New Roman" panose="02020603050405020304" pitchFamily="18" charset="0"/>
              </a:rPr>
              <a:t>Kudlur</a:t>
            </a:r>
            <a:r>
              <a:rPr lang="en-US" sz="1600" spc="-10" dirty="0">
                <a:effectLst/>
                <a:latin typeface="Times New Roman" panose="02020603050405020304" pitchFamily="18" charset="0"/>
                <a:ea typeface="Times New Roman" panose="02020603050405020304" pitchFamily="18" charset="0"/>
              </a:rPr>
              <a:t>,</a:t>
            </a:r>
            <a:r>
              <a:rPr lang="en-US" sz="1600" spc="-8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M.</a:t>
            </a:r>
            <a:r>
              <a:rPr lang="en-US" sz="1600" spc="-75"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(2016).</a:t>
            </a:r>
            <a:r>
              <a:rPr lang="en-US" sz="1600" spc="-8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TensorFlow:</a:t>
            </a:r>
            <a:r>
              <a:rPr lang="en-US" sz="1600" spc="-75"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A</a:t>
            </a:r>
            <a:r>
              <a:rPr lang="en-US" sz="1600" spc="-8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system</a:t>
            </a:r>
            <a:r>
              <a:rPr lang="en-US" sz="1600" spc="-75"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for</a:t>
            </a:r>
            <a:r>
              <a:rPr lang="en-US" sz="1600" spc="-8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large-scale</a:t>
            </a:r>
            <a:r>
              <a:rPr lang="en-US" sz="1600" spc="-75"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machine </a:t>
            </a:r>
            <a:r>
              <a:rPr lang="en-US" sz="1600" spc="-30" dirty="0">
                <a:effectLst/>
                <a:latin typeface="Times New Roman" panose="02020603050405020304" pitchFamily="18" charset="0"/>
                <a:ea typeface="Times New Roman" panose="02020603050405020304" pitchFamily="18" charset="0"/>
              </a:rPr>
              <a:t>learning.</a:t>
            </a:r>
            <a:r>
              <a:rPr lang="en-US" sz="1600" spc="-6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In</a:t>
            </a:r>
            <a:r>
              <a:rPr lang="en-US" sz="1600" spc="-55"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12th</a:t>
            </a:r>
            <a:r>
              <a:rPr lang="en-US" sz="1600" spc="-6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USENIX</a:t>
            </a:r>
            <a:r>
              <a:rPr lang="en-US" sz="1600" spc="-55"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Symposium</a:t>
            </a:r>
            <a:r>
              <a:rPr lang="en-US" sz="1600" spc="-6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on</a:t>
            </a:r>
            <a:r>
              <a:rPr lang="en-US" sz="1600" spc="-55"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Operating</a:t>
            </a:r>
            <a:r>
              <a:rPr lang="en-US" sz="1600" spc="-6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Systems</a:t>
            </a:r>
            <a:r>
              <a:rPr lang="en-US" sz="1600" spc="-55"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Design</a:t>
            </a:r>
            <a:r>
              <a:rPr lang="en-US" sz="1600" spc="-6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and </a:t>
            </a:r>
            <a:r>
              <a:rPr lang="en-US" sz="1600" spc="-5" dirty="0">
                <a:effectLst/>
                <a:latin typeface="Times New Roman" panose="02020603050405020304" pitchFamily="18" charset="0"/>
                <a:ea typeface="Times New Roman" panose="02020603050405020304" pitchFamily="18" charset="0"/>
              </a:rPr>
              <a:t>Implementation</a:t>
            </a:r>
            <a:r>
              <a:rPr lang="en-US" sz="1600" spc="-9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(OSDI</a:t>
            </a:r>
            <a:r>
              <a:rPr lang="en-US" sz="1600" spc="-8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16)</a:t>
            </a:r>
            <a:r>
              <a:rPr lang="en-US" sz="1600" spc="-9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(pp.</a:t>
            </a:r>
            <a:r>
              <a:rPr lang="en-US" sz="1600" spc="-85"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265-283).</a:t>
            </a:r>
            <a:endParaRPr lang="en-IN" sz="1600" spc="-5" dirty="0">
              <a:effectLst/>
              <a:latin typeface="Times New Roman" panose="02020603050405020304" pitchFamily="18" charset="0"/>
              <a:ea typeface="Times New Roman" panose="02020603050405020304" pitchFamily="18" charset="0"/>
            </a:endParaRPr>
          </a:p>
          <a:p>
            <a:pPr marL="914400" marR="795020" lvl="2" indent="0">
              <a:lnSpc>
                <a:spcPct val="148000"/>
              </a:lnSpc>
              <a:spcBef>
                <a:spcPts val="830"/>
              </a:spcBef>
              <a:spcAft>
                <a:spcPts val="0"/>
              </a:spcAft>
              <a:buSzPts val="1400"/>
              <a:buNone/>
              <a:tabLst>
                <a:tab pos="563880" algn="l"/>
              </a:tabLst>
            </a:pPr>
            <a:r>
              <a:rPr lang="en-US" sz="1600" spc="-10" dirty="0">
                <a:effectLst/>
                <a:latin typeface="Times New Roman" panose="02020603050405020304" pitchFamily="18" charset="0"/>
                <a:ea typeface="Times New Roman" panose="02020603050405020304" pitchFamily="18" charset="0"/>
              </a:rPr>
              <a:t>8. Zhou,</a:t>
            </a:r>
            <a:r>
              <a:rPr lang="en-US" sz="1600" spc="-9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X.,</a:t>
            </a:r>
            <a:r>
              <a:rPr lang="en-US" sz="1600" spc="-75"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Liu,</a:t>
            </a:r>
            <a:r>
              <a:rPr lang="en-US" sz="1600" spc="-8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S.,</a:t>
            </a:r>
            <a:r>
              <a:rPr lang="en-US" sz="1600" spc="-75"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&amp;</a:t>
            </a:r>
            <a:r>
              <a:rPr lang="en-US" sz="1600" spc="-8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Zang,</a:t>
            </a:r>
            <a:r>
              <a:rPr lang="en-US" sz="1600" spc="-75"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W.</a:t>
            </a:r>
            <a:r>
              <a:rPr lang="en-US" sz="1600" spc="-8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(2019).</a:t>
            </a:r>
            <a:r>
              <a:rPr lang="en-US" sz="1600" spc="-75"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Machine</a:t>
            </a:r>
            <a:r>
              <a:rPr lang="en-US" sz="1600" spc="-8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learning-based</a:t>
            </a:r>
            <a:r>
              <a:rPr lang="en-US" sz="1600" spc="-75"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intrusion </a:t>
            </a:r>
            <a:r>
              <a:rPr lang="en-US" sz="1600" spc="-30" dirty="0">
                <a:effectLst/>
                <a:latin typeface="Times New Roman" panose="02020603050405020304" pitchFamily="18" charset="0"/>
                <a:ea typeface="Times New Roman" panose="02020603050405020304" pitchFamily="18" charset="0"/>
              </a:rPr>
              <a:t>detection</a:t>
            </a:r>
            <a:r>
              <a:rPr lang="en-US" sz="1600" spc="-6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system:</a:t>
            </a:r>
            <a:r>
              <a:rPr lang="en-US" sz="1600" spc="-55"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A</a:t>
            </a:r>
            <a:r>
              <a:rPr lang="en-US" sz="1600" spc="-6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systematic</a:t>
            </a:r>
            <a:r>
              <a:rPr lang="en-US" sz="1600" spc="-55"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review.</a:t>
            </a:r>
            <a:r>
              <a:rPr lang="en-US" sz="1600" spc="-6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Journal</a:t>
            </a:r>
            <a:r>
              <a:rPr lang="en-US" sz="1600" spc="-55"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of</a:t>
            </a:r>
            <a:r>
              <a:rPr lang="en-US" sz="1600" spc="-6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Network</a:t>
            </a:r>
            <a:r>
              <a:rPr lang="en-US" sz="1600" spc="-55"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and</a:t>
            </a:r>
            <a:r>
              <a:rPr lang="en-US" sz="1600" spc="-60" dirty="0">
                <a:effectLst/>
                <a:latin typeface="Times New Roman" panose="02020603050405020304" pitchFamily="18" charset="0"/>
                <a:ea typeface="Times New Roman" panose="02020603050405020304" pitchFamily="18" charset="0"/>
              </a:rPr>
              <a:t> </a:t>
            </a:r>
            <a:r>
              <a:rPr lang="en-US" sz="1600" spc="-30" dirty="0">
                <a:effectLst/>
                <a:latin typeface="Times New Roman" panose="02020603050405020304" pitchFamily="18" charset="0"/>
                <a:ea typeface="Times New Roman" panose="02020603050405020304" pitchFamily="18" charset="0"/>
              </a:rPr>
              <a:t>Computer </a:t>
            </a:r>
            <a:r>
              <a:rPr lang="en-US" sz="1600" spc="-5" dirty="0">
                <a:effectLst/>
                <a:latin typeface="Times New Roman" panose="02020603050405020304" pitchFamily="18" charset="0"/>
                <a:ea typeface="Times New Roman" panose="02020603050405020304" pitchFamily="18" charset="0"/>
              </a:rPr>
              <a:t>Applications, 135, 1-17.</a:t>
            </a:r>
            <a:endParaRPr lang="en-IN" sz="1600" spc="-5"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A4B7E4E3-2EF0-4174-AF33-8184ABCB94F5}"/>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7D91F1E4-24B0-4505-8595-5CDC7F8FC96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0AE1CC9-CBE1-4DC4-9B6D-E6CF27F1927D}"/>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Tree>
    <p:extLst>
      <p:ext uri="{BB962C8B-B14F-4D97-AF65-F5344CB8AC3E}">
        <p14:creationId xmlns:p14="http://schemas.microsoft.com/office/powerpoint/2010/main" val="759272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endParaRPr lang="en-US"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16</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901456"/>
            <a:ext cx="10668000" cy="4267200"/>
          </a:xfrm>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This project presents an innovative Intrusion Prevention System (IPS) that combines a proxy server with a machine learning model to analyze HTTP traffic in real-time. Leveraging the k-means clustering algorithm, the model discerns between normal and malicious HTTP requests. Through rigorous testing against a vulnerable web application using SQL injection payloads, the system demonstrates its capability to accurately identify and thwart intrusion attempts. Notably, the machine learning model exhibits high accuracy in detecting malicious requests, thereby enhancing network security. This integration of machine learning and proxy server technologies showcases a promising approach to proactive threat detection and prevention in cybersecurity. </a:t>
            </a: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The existing system comprises traditional network security measures, including firewalls, intrusion detection systems (IDS), and antivirus software. While these tools offer fundamental protection against known threats, they often fall short in detecting and mitigating sophisticated attacks, such as zero-day exploits and polymorphic malware. IDS, for instance, relies on signature-based detection methods, making it susceptible to evasion techniques employed by advanced attackers. Additionally, firewalls primarily focus on packet filtering and access control, leaving vulnerabilities in the application layer unaddressed. Moreover, the reactive nature of these systems poses challenges in responding to emerging threats in real-time. As cyber threats continue to evolve in complexity and sophistication, there is a pressing need for more advanced and proactive security solutions capable of identifying and mitigating both known and unknown threats effectively.</a:t>
            </a:r>
            <a:endParaRPr lang="en-IN"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solidFill>
                  <a:srgbClr val="242424"/>
                </a:solidFill>
                <a:effectLst/>
                <a:latin typeface="Times New Roman" panose="02020603050405020304" pitchFamily="18" charset="0"/>
                <a:ea typeface="Times New Roman" panose="02020603050405020304" pitchFamily="18" charset="0"/>
              </a:rPr>
              <a:t>The proposed system aims to enhance network security through the integration of an advanced Intrusion Prevention System (IPS). Building upon the foundation of machine learning and proxy server technologies, the system will employ sophisticated algorithms to analyze HTTP traffic in real-time. Key components include a proxy server for intercepting and scrutinizing incoming requests, and a machine learning model trained on historical data to identify patterns indicative of malicious behavior. The system will undergo extensive testing against various attack scenarios to vali its efficacy in detecting and mitigating intrusion attempts. Additionally, proactive defense mechanisms such as anomaly detection and predictive analytics will be integrated to enhance threat intelligence and response capabilities. </a:t>
            </a:r>
            <a:endParaRPr lang="en-IN"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1026" name="Picture 2" descr="Applied Sciences | Free Full-Text | Overview on Intrusion Detection Systems  Design Exploiting Machine Learning for Networking Cybersecurity">
            <a:extLst>
              <a:ext uri="{FF2B5EF4-FFF2-40B4-BE49-F238E27FC236}">
                <a16:creationId xmlns:a16="http://schemas.microsoft.com/office/drawing/2014/main" id="{CE9BD343-1068-8F8E-E58A-63C8FFB5B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073" y="1945727"/>
            <a:ext cx="3506327" cy="3880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2060944"/>
            <a:ext cx="10668000" cy="4267200"/>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Creation of Dataset</a:t>
            </a:r>
          </a:p>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Training the machine learning model</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Proxy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Server Integration</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Testing</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23545" marR="74295" algn="just">
              <a:lnSpc>
                <a:spcPct val="150000"/>
              </a:lnSpc>
              <a:spcBef>
                <a:spcPts val="5"/>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Creation of Dataset</a:t>
            </a:r>
            <a:r>
              <a:rPr kumimoji="0" lang="en-US" altLang="en-US" sz="2800" b="0"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The first step is data collection, which entails gathering raw data representing HTTP traffic from various sources such as network logs, packet captures, or simulated environments. This data should encompass a diverse range of HTTP requests, including legitimate traffic as well as various types of attacks and </a:t>
            </a:r>
            <a:r>
              <a:rPr lang="en-US" sz="2400" spc="-10" dirty="0">
                <a:effectLst/>
                <a:latin typeface="Times New Roman" panose="02020603050405020304" pitchFamily="18" charset="0"/>
                <a:ea typeface="Times New Roman" panose="02020603050405020304" pitchFamily="18" charset="0"/>
              </a:rPr>
              <a:t>anomalies.</a:t>
            </a:r>
            <a:endParaRPr lang="en-IN" sz="24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endParaRPr lang="en-US"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335280" marR="459740" algn="just">
              <a:lnSpc>
                <a:spcPct val="150000"/>
              </a:lnSpc>
              <a:spcBef>
                <a:spcPts val="560"/>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Training the mac</a:t>
            </a:r>
            <a:r>
              <a:rPr lang="en-US" altLang="en-US" sz="2400" b="1" dirty="0" err="1">
                <a:solidFill>
                  <a:srgbClr val="000000"/>
                </a:solidFill>
                <a:latin typeface="Times New Roman" panose="02020603050405020304" pitchFamily="18" charset="0"/>
                <a:cs typeface="Times New Roman" panose="02020603050405020304" pitchFamily="18" charset="0"/>
              </a:rPr>
              <a:t>hine</a:t>
            </a:r>
            <a:r>
              <a:rPr lang="en-US" altLang="en-US" sz="2400" b="1" dirty="0">
                <a:solidFill>
                  <a:srgbClr val="000000"/>
                </a:solidFill>
                <a:latin typeface="Times New Roman" panose="02020603050405020304" pitchFamily="18" charset="0"/>
                <a:cs typeface="Times New Roman" panose="02020603050405020304" pitchFamily="18" charset="0"/>
              </a:rPr>
              <a:t> learning model</a:t>
            </a:r>
            <a:r>
              <a:rPr kumimoji="0" lang="en-US" altLang="en-US" sz="2400" b="0"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The Training Machine Learning Model module is a crucial component of the overall system designed for intrusion prevention through real-time HTTP traffic</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analysis.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module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focuses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utilizing</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machine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learning</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algorithms to</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train</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models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capable</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distinguishing</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between</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normal</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malicious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HTTP requests. By analyzing historical HTTP traffic data, the module aims to identify</a:t>
            </a:r>
            <a:r>
              <a:rPr lang="en-US" sz="2000" spc="1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patterns</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features</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indicative</a:t>
            </a:r>
            <a:r>
              <a:rPr lang="en-US" sz="2000" spc="1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1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malicious</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behavior,</a:t>
            </a:r>
            <a:r>
              <a:rPr lang="en-US" sz="2000" spc="1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enabling</a:t>
            </a:r>
            <a:r>
              <a:rPr lang="en-US" sz="2000" spc="1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proactively</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detect</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prevent</a:t>
            </a:r>
            <a:r>
              <a:rPr lang="en-US" sz="2000" spc="-10" dirty="0">
                <a:effectLst/>
                <a:latin typeface="Times New Roman" panose="02020603050405020304" pitchFamily="18" charset="0"/>
                <a:ea typeface="Times New Roman" panose="02020603050405020304" pitchFamily="18" charset="0"/>
              </a:rPr>
              <a:t> intrusions.</a:t>
            </a:r>
            <a:endParaRPr lang="en-IN" sz="2000" dirty="0">
              <a:effectLst/>
              <a:latin typeface="Times New Roman" panose="02020603050405020304" pitchFamily="18" charset="0"/>
              <a:ea typeface="Times New Roman" panose="02020603050405020304" pitchFamily="18" charset="0"/>
            </a:endParaRPr>
          </a:p>
          <a:p>
            <a:pPr marL="0" indent="0" algn="just">
              <a:buNone/>
            </a:pPr>
            <a:endParaRPr lang="en-IN" sz="2400" dirty="0"/>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lnSpc>
                <a:spcPct val="150000"/>
              </a:lnSpc>
              <a:buNone/>
            </a:pPr>
            <a:r>
              <a:rPr lang="en-US" sz="2400" b="1" dirty="0">
                <a:effectLst/>
                <a:latin typeface="Times New Roman" panose="02020603050405020304" pitchFamily="18" charset="0"/>
                <a:ea typeface="Times New Roman" panose="02020603050405020304" pitchFamily="18" charset="0"/>
              </a:rPr>
              <a:t>Proxy Server </a:t>
            </a:r>
            <a:r>
              <a:rPr lang="en-US" sz="2400" b="1" dirty="0" err="1">
                <a:effectLst/>
                <a:latin typeface="Times New Roman" panose="02020603050405020304" pitchFamily="18" charset="0"/>
                <a:ea typeface="Times New Roman" panose="02020603050405020304" pitchFamily="18" charset="0"/>
              </a:rPr>
              <a:t>Integration:</a:t>
            </a:r>
            <a:r>
              <a:rPr lang="en-US" sz="2400" dirty="0" err="1">
                <a:effectLst/>
                <a:latin typeface="Times New Roman" panose="02020603050405020304" pitchFamily="18" charset="0"/>
                <a:ea typeface="Times New Roman" panose="02020603050405020304" pitchFamily="18" charset="0"/>
              </a:rPr>
              <a:t>The</a:t>
            </a:r>
            <a:r>
              <a:rPr lang="en-US" sz="2400" dirty="0">
                <a:effectLst/>
                <a:latin typeface="Times New Roman" panose="02020603050405020304" pitchFamily="18" charset="0"/>
                <a:ea typeface="Times New Roman" panose="02020603050405020304" pitchFamily="18" charset="0"/>
              </a:rPr>
              <a:t> Proxy Server Integration module is a pivotal component within the framework of an Intrusion Prevention System (IPS) aimed at real-time analysis of HTTP traffic. This module seamlessly integrates the functionalities of a proxy server with machine learning algorithms to intercept, analyze, and take action on incoming HTTP requests, thereby enhancing network security and thwarting potential intrusion attempts.</a:t>
            </a:r>
            <a:endParaRPr lang="en-IN" sz="2400" dirty="0">
              <a:effectLst/>
              <a:latin typeface="Times New Roman" panose="02020603050405020304" pitchFamily="18" charset="0"/>
              <a:ea typeface="Times New Roman" panose="02020603050405020304" pitchFamily="18" charset="0"/>
            </a:endParaRPr>
          </a:p>
          <a:p>
            <a:pPr marL="0" indent="0" algn="just">
              <a:buNone/>
            </a:pPr>
            <a:endParaRPr lang="en-IN" sz="2400" dirty="0"/>
          </a:p>
        </p:txBody>
      </p:sp>
      <p:sp>
        <p:nvSpPr>
          <p:cNvPr id="4" name="Date Placeholder 3">
            <a:extLst>
              <a:ext uri="{FF2B5EF4-FFF2-40B4-BE49-F238E27FC236}">
                <a16:creationId xmlns:a16="http://schemas.microsoft.com/office/drawing/2014/main" id="{0E35040C-90AF-476F-81ED-48E9C301D03E}"/>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208</TotalTime>
  <Words>1277</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Output</vt:lpstr>
      <vt:lpstr>Output</vt:lpstr>
      <vt:lpstr>Conclusion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Akshaya Raja</cp:lastModifiedBy>
  <cp:revision>11</cp:revision>
  <dcterms:created xsi:type="dcterms:W3CDTF">2023-08-03T04:32:32Z</dcterms:created>
  <dcterms:modified xsi:type="dcterms:W3CDTF">2024-05-15T12:11:23Z</dcterms:modified>
</cp:coreProperties>
</file>