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42BA97"/>
    <a:srgbClr val="8E6C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73" d="100"/>
          <a:sy n="73" d="100"/>
        </p:scale>
        <p:origin x="-600" y="-108"/>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gnesh Muthuvelan" userId="4bba1e78-7f47-423f-a071-b783ac2aa66f" providerId="ADAL" clId="{2103E51C-F63B-462B-B79D-974D8C649869}"/>
    <pc:docChg chg="modSld">
      <pc:chgData name="Vignesh Muthuvelan" userId="4bba1e78-7f47-423f-a071-b783ac2aa66f" providerId="ADAL" clId="{2103E51C-F63B-462B-B79D-974D8C649869}" dt="2024-03-15T15:07:43.903" v="13" actId="6549"/>
      <pc:docMkLst>
        <pc:docMk/>
      </pc:docMkLst>
      <pc:sldChg chg="modSp mod">
        <pc:chgData name="Vignesh Muthuvelan" userId="4bba1e78-7f47-423f-a071-b783ac2aa66f" providerId="ADAL" clId="{2103E51C-F63B-462B-B79D-974D8C649869}" dt="2024-03-15T15:07:19.774" v="8" actId="6549"/>
        <pc:sldMkLst>
          <pc:docMk/>
          <pc:sldMk cId="1186421160" sldId="262"/>
        </pc:sldMkLst>
        <pc:spChg chg="mod">
          <ac:chgData name="Vignesh Muthuvelan" userId="4bba1e78-7f47-423f-a071-b783ac2aa66f" providerId="ADAL" clId="{2103E51C-F63B-462B-B79D-974D8C649869}" dt="2024-03-15T15:07:19.774" v="8" actId="6549"/>
          <ac:spMkLst>
            <pc:docMk/>
            <pc:sldMk cId="1186421160" sldId="262"/>
            <ac:spMk id="2" creationId="{8FEE4A9C-3F57-7DA7-91FD-715C3FB47F93}"/>
          </ac:spMkLst>
        </pc:spChg>
      </pc:sldChg>
      <pc:sldChg chg="modSp mod">
        <pc:chgData name="Vignesh Muthuvelan" userId="4bba1e78-7f47-423f-a071-b783ac2aa66f" providerId="ADAL" clId="{2103E51C-F63B-462B-B79D-974D8C649869}" dt="2024-03-15T15:07:25.277" v="9" actId="6549"/>
        <pc:sldMkLst>
          <pc:docMk/>
          <pc:sldMk cId="3210358481" sldId="263"/>
        </pc:sldMkLst>
        <pc:spChg chg="mod">
          <ac:chgData name="Vignesh Muthuvelan" userId="4bba1e78-7f47-423f-a071-b783ac2aa66f" providerId="ADAL" clId="{2103E51C-F63B-462B-B79D-974D8C649869}" dt="2024-03-15T15:07:25.277" v="9" actId="6549"/>
          <ac:spMkLst>
            <pc:docMk/>
            <pc:sldMk cId="3210358481" sldId="263"/>
            <ac:spMk id="2" creationId="{E041FD9D-DF07-9C37-1E61-1D920E0EF1D4}"/>
          </ac:spMkLst>
        </pc:spChg>
      </pc:sldChg>
      <pc:sldChg chg="modSp mod">
        <pc:chgData name="Vignesh Muthuvelan" userId="4bba1e78-7f47-423f-a071-b783ac2aa66f" providerId="ADAL" clId="{2103E51C-F63B-462B-B79D-974D8C649869}" dt="2024-03-15T15:07:30.474" v="10" actId="6549"/>
        <pc:sldMkLst>
          <pc:docMk/>
          <pc:sldMk cId="3202024527" sldId="265"/>
        </pc:sldMkLst>
        <pc:spChg chg="mod">
          <ac:chgData name="Vignesh Muthuvelan" userId="4bba1e78-7f47-423f-a071-b783ac2aa66f" providerId="ADAL" clId="{2103E51C-F63B-462B-B79D-974D8C649869}" dt="2024-03-15T15:07:30.474" v="10" actId="6549"/>
          <ac:spMkLst>
            <pc:docMk/>
            <pc:sldMk cId="3202024527" sldId="265"/>
            <ac:spMk id="2" creationId="{C4FFAF3C-BA60-9181-132C-C36C403AAEA7}"/>
          </ac:spMkLst>
        </pc:spChg>
      </pc:sldChg>
      <pc:sldChg chg="modSp mod">
        <pc:chgData name="Vignesh Muthuvelan" userId="4bba1e78-7f47-423f-a071-b783ac2aa66f" providerId="ADAL" clId="{2103E51C-F63B-462B-B79D-974D8C649869}" dt="2024-03-15T15:07:34.695" v="11" actId="6549"/>
        <pc:sldMkLst>
          <pc:docMk/>
          <pc:sldMk cId="4154508776" sldId="266"/>
        </pc:sldMkLst>
        <pc:spChg chg="mod">
          <ac:chgData name="Vignesh Muthuvelan" userId="4bba1e78-7f47-423f-a071-b783ac2aa66f" providerId="ADAL" clId="{2103E51C-F63B-462B-B79D-974D8C649869}" dt="2024-03-15T15:07:34.695" v="11" actId="6549"/>
          <ac:spMkLst>
            <pc:docMk/>
            <pc:sldMk cId="4154508776" sldId="266"/>
            <ac:spMk id="2" creationId="{F7F0871F-2198-9E37-C96F-3611AA199B60}"/>
          </ac:spMkLst>
        </pc:spChg>
      </pc:sldChg>
      <pc:sldChg chg="modSp mod">
        <pc:chgData name="Vignesh Muthuvelan" userId="4bba1e78-7f47-423f-a071-b783ac2aa66f" providerId="ADAL" clId="{2103E51C-F63B-462B-B79D-974D8C649869}" dt="2024-03-14T15:09:05.470" v="6" actId="6549"/>
        <pc:sldMkLst>
          <pc:docMk/>
          <pc:sldMk cId="1483293388" sldId="267"/>
        </pc:sldMkLst>
        <pc:spChg chg="mod">
          <ac:chgData name="Vignesh Muthuvelan" userId="4bba1e78-7f47-423f-a071-b783ac2aa66f" providerId="ADAL" clId="{2103E51C-F63B-462B-B79D-974D8C649869}" dt="2024-03-14T15:09:05.470" v="6" actId="6549"/>
          <ac:spMkLst>
            <pc:docMk/>
            <pc:sldMk cId="1483293388" sldId="267"/>
            <ac:spMk id="2" creationId="{D3304455-6802-6CA9-8475-2F6DD1B8D409}"/>
          </ac:spMkLst>
        </pc:spChg>
      </pc:sldChg>
      <pc:sldChg chg="modSp mod">
        <pc:chgData name="Vignesh Muthuvelan" userId="4bba1e78-7f47-423f-a071-b783ac2aa66f" providerId="ADAL" clId="{2103E51C-F63B-462B-B79D-974D8C649869}" dt="2024-03-15T15:07:38.035" v="12" actId="6549"/>
        <pc:sldMkLst>
          <pc:docMk/>
          <pc:sldMk cId="3183315129" sldId="268"/>
        </pc:sldMkLst>
        <pc:spChg chg="mod">
          <ac:chgData name="Vignesh Muthuvelan" userId="4bba1e78-7f47-423f-a071-b783ac2aa66f" providerId="ADAL" clId="{2103E51C-F63B-462B-B79D-974D8C649869}" dt="2024-03-15T15:07:38.035" v="12" actId="6549"/>
          <ac:spMkLst>
            <pc:docMk/>
            <pc:sldMk cId="3183315129" sldId="268"/>
            <ac:spMk id="2" creationId="{005E46AB-32C4-4B57-A2B1-50738A64BE1B}"/>
          </ac:spMkLst>
        </pc:spChg>
      </pc:sldChg>
      <pc:sldChg chg="modSp mod">
        <pc:chgData name="Vignesh Muthuvelan" userId="4bba1e78-7f47-423f-a071-b783ac2aa66f" providerId="ADAL" clId="{2103E51C-F63B-462B-B79D-974D8C649869}" dt="2024-03-14T15:09:12.654" v="7" actId="20577"/>
        <pc:sldMkLst>
          <pc:docMk/>
          <pc:sldMk cId="728950222" sldId="269"/>
        </pc:sldMkLst>
        <pc:spChg chg="mod">
          <ac:chgData name="Vignesh Muthuvelan" userId="4bba1e78-7f47-423f-a071-b783ac2aa66f" providerId="ADAL" clId="{2103E51C-F63B-462B-B79D-974D8C649869}" dt="2024-03-14T15:09:12.654" v="7" actId="20577"/>
          <ac:spMkLst>
            <pc:docMk/>
            <pc:sldMk cId="728950222" sldId="269"/>
            <ac:spMk id="2" creationId="{357C38BC-22B3-37B2-E0C3-812020A76077}"/>
          </ac:spMkLst>
        </pc:spChg>
      </pc:sldChg>
      <pc:sldChg chg="modSp mod">
        <pc:chgData name="Vignesh Muthuvelan" userId="4bba1e78-7f47-423f-a071-b783ac2aa66f" providerId="ADAL" clId="{2103E51C-F63B-462B-B79D-974D8C649869}" dt="2024-03-14T15:08:36.223" v="4" actId="20577"/>
        <pc:sldMkLst>
          <pc:docMk/>
          <pc:sldMk cId="2900153716" sldId="2146847054"/>
        </pc:sldMkLst>
        <pc:spChg chg="mod">
          <ac:chgData name="Vignesh Muthuvelan" userId="4bba1e78-7f47-423f-a071-b783ac2aa66f" providerId="ADAL" clId="{2103E51C-F63B-462B-B79D-974D8C649869}" dt="2024-03-14T15:08:36.223" v="4" actId="20577"/>
          <ac:spMkLst>
            <pc:docMk/>
            <pc:sldMk cId="2900153716" sldId="2146847054"/>
            <ac:spMk id="3" creationId="{B2678641-EEA3-4EC4-BF39-4075B0C120E8}"/>
          </ac:spMkLst>
        </pc:spChg>
      </pc:sldChg>
      <pc:sldChg chg="modSp mod">
        <pc:chgData name="Vignesh Muthuvelan" userId="4bba1e78-7f47-423f-a071-b783ac2aa66f" providerId="ADAL" clId="{2103E51C-F63B-462B-B79D-974D8C649869}" dt="2024-03-15T15:07:43.903" v="13" actId="6549"/>
        <pc:sldMkLst>
          <pc:docMk/>
          <pc:sldMk cId="614882681" sldId="2146847055"/>
        </pc:sldMkLst>
        <pc:spChg chg="mod">
          <ac:chgData name="Vignesh Muthuvelan" userId="4bba1e78-7f47-423f-a071-b783ac2aa66f" providerId="ADAL" clId="{2103E51C-F63B-462B-B79D-974D8C649869}" dt="2024-03-15T15:07:43.903" v="13" actId="6549"/>
          <ac:spMkLst>
            <pc:docMk/>
            <pc:sldMk cId="614882681" sldId="2146847055"/>
            <ac:spMk id="3" creationId="{A6638FD1-D00E-E75B-705C-564F06D93D7B}"/>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18-04-2024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p14="http://schemas.microsoft.com/office/powerpoint/2010/main" xmlns=""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xmlns="" id="{7FA0ACE7-29A8-47D3-A7D9-257B711D8023}"/>
              </a:ext>
            </a:extLst>
          </p:cNvPr>
          <p:cNvSpPr>
            <a:spLocks noGrp="1"/>
          </p:cNvSpPr>
          <p:nvPr>
            <p:ph type="dt" sz="half" idx="10"/>
          </p:nvPr>
        </p:nvSpPr>
        <p:spPr/>
        <p:txBody>
          <a:bodyPr/>
          <a:lstStyle/>
          <a:p>
            <a:fld id="{ED291B17-9318-49DB-B28B-6E5994AE9581}" type="datetime1">
              <a:rPr lang="en-US" smtClean="0"/>
              <a:pPr/>
              <a:t>4/18/2024</a:t>
            </a:fld>
            <a:endParaRPr lang="en-US"/>
          </a:p>
        </p:txBody>
      </p:sp>
      <p:sp>
        <p:nvSpPr>
          <p:cNvPr id="9" name="Footer Placeholder 8">
            <a:extLst>
              <a:ext uri="{FF2B5EF4-FFF2-40B4-BE49-F238E27FC236}">
                <a16:creationId xmlns:a16="http://schemas.microsoft.com/office/drawing/2014/main" xmlns=""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4/18/2024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xmlns=""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xmlns=""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xmlns=""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xmlns="" id="{5C74A470-3BD3-4F33-80E5-67E6E87FCBE7}"/>
              </a:ext>
            </a:extLst>
          </p:cNvPr>
          <p:cNvSpPr>
            <a:spLocks noGrp="1"/>
          </p:cNvSpPr>
          <p:nvPr>
            <p:ph type="dt" sz="half" idx="10"/>
          </p:nvPr>
        </p:nvSpPr>
        <p:spPr/>
        <p:txBody>
          <a:bodyPr/>
          <a:lstStyle/>
          <a:p>
            <a:fld id="{ED291B17-9318-49DB-B28B-6E5994AE9581}" type="datetime1">
              <a:rPr lang="en-US" smtClean="0"/>
              <a:pPr/>
              <a:t>4/18/2024</a:t>
            </a:fld>
            <a:endParaRPr lang="en-US"/>
          </a:p>
        </p:txBody>
      </p:sp>
      <p:sp>
        <p:nvSpPr>
          <p:cNvPr id="12" name="Footer Placeholder 11">
            <a:extLst>
              <a:ext uri="{FF2B5EF4-FFF2-40B4-BE49-F238E27FC236}">
                <a16:creationId xmlns:a16="http://schemas.microsoft.com/office/drawing/2014/main" xmlns=""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xmlns=""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xmlns="" id="{770E6237-3456-439F-802D-3BA93FC7E3E5}"/>
              </a:ext>
            </a:extLst>
          </p:cNvPr>
          <p:cNvSpPr>
            <a:spLocks noGrp="1"/>
          </p:cNvSpPr>
          <p:nvPr>
            <p:ph type="dt" sz="half" idx="10"/>
          </p:nvPr>
        </p:nvSpPr>
        <p:spPr/>
        <p:txBody>
          <a:bodyPr/>
          <a:lstStyle/>
          <a:p>
            <a:fld id="{78DD82B9-B8EE-4375-B6FF-88FA6ABB15D9}" type="datetime1">
              <a:rPr lang="en-US" smtClean="0"/>
              <a:pPr/>
              <a:t>4/18/2024</a:t>
            </a:fld>
            <a:endParaRPr lang="en-US"/>
          </a:p>
        </p:txBody>
      </p:sp>
    </p:spTree>
    <p:extLst>
      <p:ext uri="{BB962C8B-B14F-4D97-AF65-F5344CB8AC3E}">
        <p14:creationId xmlns:p14="http://schemas.microsoft.com/office/powerpoint/2010/main" xmlns=""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xmlns="" id="{61582016-5696-4A93-887F-BBB3B9002FE5}"/>
              </a:ext>
            </a:extLst>
          </p:cNvPr>
          <p:cNvSpPr>
            <a:spLocks noGrp="1"/>
          </p:cNvSpPr>
          <p:nvPr>
            <p:ph type="dt" sz="half" idx="10"/>
          </p:nvPr>
        </p:nvSpPr>
        <p:spPr/>
        <p:txBody>
          <a:bodyPr/>
          <a:lstStyle/>
          <a:p>
            <a:fld id="{B2497495-0637-405E-AE64-5CC7506D51F5}" type="datetime1">
              <a:rPr lang="en-US" smtClean="0"/>
              <a:pPr/>
              <a:t>4/18/2024</a:t>
            </a:fld>
            <a:endParaRPr lang="en-US"/>
          </a:p>
        </p:txBody>
      </p:sp>
      <p:sp>
        <p:nvSpPr>
          <p:cNvPr id="9" name="Footer Placeholder 8">
            <a:extLst>
              <a:ext uri="{FF2B5EF4-FFF2-40B4-BE49-F238E27FC236}">
                <a16:creationId xmlns:a16="http://schemas.microsoft.com/office/drawing/2014/main" xmlns=""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4/18/2024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4/18/2024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4/18/2024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4/18/2024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xmlns=""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4/18/2024</a:t>
            </a:fld>
            <a:endParaRPr lang="en-US"/>
          </a:p>
        </p:txBody>
      </p:sp>
      <p:sp>
        <p:nvSpPr>
          <p:cNvPr id="10" name="Footer Placeholder 9">
            <a:extLst>
              <a:ext uri="{FF2B5EF4-FFF2-40B4-BE49-F238E27FC236}">
                <a16:creationId xmlns:a16="http://schemas.microsoft.com/office/drawing/2014/main" xmlns=""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xmlns=""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4/18/2024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4/18/2024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xmlns=""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xmlns=""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A11E26-4C38-41A6-9857-11032CEECD80}"/>
              </a:ext>
            </a:extLst>
          </p:cNvPr>
          <p:cNvSpPr>
            <a:spLocks noGrp="1"/>
          </p:cNvSpPr>
          <p:nvPr>
            <p:ph type="ctrTitle"/>
          </p:nvPr>
        </p:nvSpPr>
        <p:spPr>
          <a:xfrm>
            <a:off x="1359108" y="1821635"/>
            <a:ext cx="9144000" cy="977778"/>
          </a:xfrm>
        </p:spPr>
        <p:txBody>
          <a:bodyPr/>
          <a:lstStyle/>
          <a:p>
            <a:pPr algn="ctr"/>
            <a:r>
              <a:rPr lang="en-US" b="1" dirty="0" smtClean="0">
                <a:solidFill>
                  <a:schemeClr val="accent1"/>
                </a:solidFill>
                <a:latin typeface="Arial" panose="020B0604020202020204" pitchFamily="34" charset="0"/>
                <a:cs typeface="Arial" panose="020B0604020202020204" pitchFamily="34" charset="0"/>
              </a:rPr>
              <a:t>Students Performance in </a:t>
            </a:r>
            <a:r>
              <a:rPr lang="en-US" b="1" dirty="0" smtClean="0">
                <a:solidFill>
                  <a:schemeClr val="accent1"/>
                </a:solidFill>
                <a:latin typeface="Arial" panose="020B0604020202020204" pitchFamily="34" charset="0"/>
                <a:cs typeface="Arial" panose="020B0604020202020204" pitchFamily="34" charset="0"/>
              </a:rPr>
              <a:t>Exams</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2050869" y="4037726"/>
            <a:ext cx="8576581"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pPr marL="457200" indent="-457200">
              <a:buAutoNum type="arabicPeriod"/>
            </a:pPr>
            <a:r>
              <a:rPr lang="en-US" sz="2000" b="1" dirty="0" smtClean="0">
                <a:solidFill>
                  <a:schemeClr val="accent1">
                    <a:lumMod val="75000"/>
                  </a:schemeClr>
                </a:solidFill>
                <a:latin typeface="Arial"/>
                <a:cs typeface="Arial"/>
              </a:rPr>
              <a:t>Name- </a:t>
            </a:r>
            <a:r>
              <a:rPr lang="en-US" sz="2000" b="1" dirty="0" smtClean="0">
                <a:solidFill>
                  <a:schemeClr val="accent1">
                    <a:lumMod val="75000"/>
                  </a:schemeClr>
                </a:solidFill>
                <a:latin typeface="Arial"/>
                <a:cs typeface="Arial"/>
              </a:rPr>
              <a:t>C </a:t>
            </a:r>
            <a:r>
              <a:rPr lang="en-US" sz="2000" b="1" dirty="0" err="1" smtClean="0">
                <a:solidFill>
                  <a:schemeClr val="accent1">
                    <a:lumMod val="75000"/>
                  </a:schemeClr>
                </a:solidFill>
                <a:latin typeface="Arial"/>
                <a:cs typeface="Arial"/>
              </a:rPr>
              <a:t>Balaiyah</a:t>
            </a:r>
            <a:endParaRPr lang="en-US" sz="2000" b="1" dirty="0" smtClean="0">
              <a:solidFill>
                <a:schemeClr val="accent1">
                  <a:lumMod val="75000"/>
                </a:schemeClr>
              </a:solidFill>
              <a:latin typeface="Arial"/>
              <a:cs typeface="Arial"/>
            </a:endParaRPr>
          </a:p>
          <a:p>
            <a:pPr marL="457200" indent="-457200">
              <a:buAutoNum type="arabicPeriod"/>
            </a:pPr>
            <a:r>
              <a:rPr lang="en-US" sz="2000" b="1" dirty="0" smtClean="0">
                <a:solidFill>
                  <a:schemeClr val="accent1">
                    <a:lumMod val="75000"/>
                  </a:schemeClr>
                </a:solidFill>
                <a:latin typeface="Arial"/>
                <a:cs typeface="Arial"/>
              </a:rPr>
              <a:t>College Name- </a:t>
            </a:r>
            <a:r>
              <a:rPr lang="en-US" sz="2000" b="1" dirty="0" err="1" smtClean="0">
                <a:solidFill>
                  <a:schemeClr val="accent1">
                    <a:lumMod val="75000"/>
                  </a:schemeClr>
                </a:solidFill>
                <a:latin typeface="Arial"/>
                <a:cs typeface="Arial"/>
              </a:rPr>
              <a:t>Scad</a:t>
            </a:r>
            <a:r>
              <a:rPr lang="en-US" sz="2000" b="1" dirty="0" smtClean="0">
                <a:solidFill>
                  <a:schemeClr val="accent1">
                    <a:lumMod val="75000"/>
                  </a:schemeClr>
                </a:solidFill>
                <a:latin typeface="Arial"/>
                <a:cs typeface="Arial"/>
              </a:rPr>
              <a:t> </a:t>
            </a:r>
            <a:r>
              <a:rPr lang="en-US" sz="2000" b="1" dirty="0" smtClean="0">
                <a:solidFill>
                  <a:schemeClr val="accent1">
                    <a:lumMod val="75000"/>
                  </a:schemeClr>
                </a:solidFill>
                <a:latin typeface="Arial"/>
                <a:cs typeface="Arial"/>
              </a:rPr>
              <a:t>C</a:t>
            </a:r>
            <a:r>
              <a:rPr lang="en-US" sz="2000" b="1" dirty="0" smtClean="0">
                <a:solidFill>
                  <a:schemeClr val="accent1">
                    <a:lumMod val="75000"/>
                  </a:schemeClr>
                </a:solidFill>
                <a:latin typeface="Arial"/>
                <a:cs typeface="Arial"/>
              </a:rPr>
              <a:t>ollege </a:t>
            </a:r>
            <a:r>
              <a:rPr lang="en-US" sz="2000" b="1" dirty="0" smtClean="0">
                <a:solidFill>
                  <a:schemeClr val="accent1">
                    <a:lumMod val="75000"/>
                  </a:schemeClr>
                </a:solidFill>
                <a:latin typeface="Arial"/>
                <a:cs typeface="Arial"/>
              </a:rPr>
              <a:t>O</a:t>
            </a:r>
            <a:r>
              <a:rPr lang="en-US" sz="2000" b="1" dirty="0" smtClean="0">
                <a:solidFill>
                  <a:schemeClr val="accent1">
                    <a:lumMod val="75000"/>
                  </a:schemeClr>
                </a:solidFill>
                <a:latin typeface="Arial"/>
                <a:cs typeface="Arial"/>
              </a:rPr>
              <a:t>f Engineering And Technology</a:t>
            </a:r>
          </a:p>
          <a:p>
            <a:pPr marL="457200" indent="-457200">
              <a:buAutoNum type="arabicPeriod"/>
            </a:pPr>
            <a:r>
              <a:rPr lang="en-US" sz="2000" b="1" dirty="0" smtClean="0">
                <a:solidFill>
                  <a:schemeClr val="accent1">
                    <a:lumMod val="75000"/>
                  </a:schemeClr>
                </a:solidFill>
                <a:latin typeface="Arial"/>
                <a:cs typeface="Arial"/>
              </a:rPr>
              <a:t>Department- EEE</a:t>
            </a:r>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xmlns=""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References</a:t>
            </a:r>
            <a:endParaRPr lang="en-US" dirty="0"/>
          </a:p>
        </p:txBody>
      </p:sp>
      <p:sp>
        <p:nvSpPr>
          <p:cNvPr id="2" name="Content Placeholder 1">
            <a:extLst>
              <a:ext uri="{FF2B5EF4-FFF2-40B4-BE49-F238E27FC236}">
                <a16:creationId xmlns:a16="http://schemas.microsoft.com/office/drawing/2014/main" xmlns="" id="{357C38BC-22B3-37B2-E0C3-812020A76077}"/>
              </a:ext>
            </a:extLst>
          </p:cNvPr>
          <p:cNvSpPr>
            <a:spLocks noGrp="1"/>
          </p:cNvSpPr>
          <p:nvPr>
            <p:ph idx="1"/>
          </p:nvPr>
        </p:nvSpPr>
        <p:spPr>
          <a:xfrm>
            <a:off x="502813" y="1666421"/>
            <a:ext cx="11029615" cy="5191579"/>
          </a:xfrm>
        </p:spPr>
        <p:txBody>
          <a:bodyPr>
            <a:noAutofit/>
          </a:bodyPr>
          <a:lstStyle/>
          <a:p>
            <a:r>
              <a:rPr lang="en-US" sz="1600" dirty="0" smtClean="0"/>
              <a:t>Hattie, J. (2009). Visible Learning: A synthesis of over 800 meta-analyses relating to achievement. </a:t>
            </a:r>
            <a:r>
              <a:rPr lang="en-US" sz="1600" dirty="0" err="1" smtClean="0"/>
              <a:t>Routledge</a:t>
            </a:r>
            <a:r>
              <a:rPr lang="en-US" sz="1600" dirty="0" smtClean="0"/>
              <a:t>.</a:t>
            </a:r>
          </a:p>
          <a:p>
            <a:pPr lvl="1">
              <a:buNone/>
            </a:pPr>
            <a:r>
              <a:rPr lang="en-US" dirty="0" smtClean="0"/>
              <a:t>    This </a:t>
            </a:r>
            <a:r>
              <a:rPr lang="en-US" dirty="0" smtClean="0"/>
              <a:t>book provides a comprehensive overview of research findings on factors that influence student achievement, including strategies for improving exam performance.</a:t>
            </a:r>
          </a:p>
          <a:p>
            <a:r>
              <a:rPr lang="en-US" sz="1600" dirty="0" err="1" smtClean="0"/>
              <a:t>Marzano</a:t>
            </a:r>
            <a:r>
              <a:rPr lang="en-US" sz="1600" dirty="0" smtClean="0"/>
              <a:t>, R. J. (2007). The Art and Science of Teaching: A comprehensive framework for effective instruction. Association for Supervision and Curriculum Development (ASCD).</a:t>
            </a:r>
          </a:p>
          <a:p>
            <a:pPr lvl="1">
              <a:buNone/>
            </a:pPr>
            <a:r>
              <a:rPr lang="en-US" dirty="0" smtClean="0"/>
              <a:t>    </a:t>
            </a:r>
            <a:r>
              <a:rPr lang="en-US" dirty="0" err="1" smtClean="0"/>
              <a:t>Marzano</a:t>
            </a:r>
            <a:r>
              <a:rPr lang="en-US" dirty="0" smtClean="0"/>
              <a:t> </a:t>
            </a:r>
            <a:r>
              <a:rPr lang="en-US" dirty="0" smtClean="0"/>
              <a:t>presents a framework for effective teaching practices, including strategies for assessment, feedback, and instructional planning that can impact students' exam performance.</a:t>
            </a:r>
          </a:p>
          <a:p>
            <a:r>
              <a:rPr lang="en-US" sz="1600" dirty="0" smtClean="0"/>
              <a:t>Bloom, B. S. (Ed.). (1956). Taxonomy of educational objectives: The classification of educational goals. Longmans, Green.</a:t>
            </a:r>
          </a:p>
          <a:p>
            <a:pPr lvl="1">
              <a:buNone/>
            </a:pPr>
            <a:r>
              <a:rPr lang="en-US" dirty="0" smtClean="0"/>
              <a:t>    Bloom's </a:t>
            </a:r>
            <a:r>
              <a:rPr lang="en-US" dirty="0" smtClean="0"/>
              <a:t>taxonomy provides a framework for categorizing educational objectives and designing assessments that measure different levels of cognitive skills, which can influence students' performance on exams.</a:t>
            </a:r>
          </a:p>
          <a:p>
            <a:r>
              <a:rPr lang="en-US" sz="1600" dirty="0" smtClean="0"/>
              <a:t>Darling-Hammond, L., &amp; </a:t>
            </a:r>
            <a:r>
              <a:rPr lang="en-US" sz="1600" dirty="0" err="1" smtClean="0"/>
              <a:t>Bransford</a:t>
            </a:r>
            <a:r>
              <a:rPr lang="en-US" sz="1600" dirty="0" smtClean="0"/>
              <a:t>, J. (Eds.). (2005). Preparing Teachers for a Changing World: What teachers should learn and be able to do. John Wiley &amp; Sons.</a:t>
            </a:r>
          </a:p>
          <a:p>
            <a:pPr lvl="1">
              <a:buNone/>
            </a:pPr>
            <a:r>
              <a:rPr lang="en-US" dirty="0" smtClean="0"/>
              <a:t>    This </a:t>
            </a:r>
            <a:r>
              <a:rPr lang="en-US" dirty="0" smtClean="0"/>
              <a:t>book discusses the importance of teacher preparation and professional development in enhancing instructional practices and student learning outcomes, including exam performance.</a:t>
            </a:r>
          </a:p>
          <a:p>
            <a:r>
              <a:rPr lang="en-US" sz="1600" dirty="0" smtClean="0"/>
              <a:t>Educational </a:t>
            </a:r>
            <a:r>
              <a:rPr lang="en-US" sz="1600" dirty="0" smtClean="0"/>
              <a:t>Technology Journals:</a:t>
            </a:r>
          </a:p>
          <a:p>
            <a:pPr lvl="1">
              <a:buNone/>
            </a:pPr>
            <a:r>
              <a:rPr lang="en-US" dirty="0" smtClean="0"/>
              <a:t>    Journals </a:t>
            </a:r>
            <a:r>
              <a:rPr lang="en-US" dirty="0" smtClean="0"/>
              <a:t>such as "Educational Technology Research and Development," "Computers &amp; Education," and "Journal of Research on Technology in Education" publish studies on the use of technology in education and its impact on student outcomes, including exam performance.</a:t>
            </a:r>
          </a:p>
          <a:p>
            <a:pPr lvl="1">
              <a:buNone/>
            </a:pPr>
            <a:endParaRPr lang="en-US" sz="1200" dirty="0" smtClean="0"/>
          </a:p>
          <a:p>
            <a:pPr marL="305435" indent="-305435"/>
            <a:endParaRPr lang="en-IN" sz="2000" dirty="0"/>
          </a:p>
        </p:txBody>
      </p:sp>
    </p:spTree>
    <p:extLst>
      <p:ext uri="{BB962C8B-B14F-4D97-AF65-F5344CB8AC3E}">
        <p14:creationId xmlns:p14="http://schemas.microsoft.com/office/powerpoint/2010/main" xmlns=""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xmlns=""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xmlns=""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xmlns=""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xmlns="" id="{8FEE4A9C-3F57-7DA7-91FD-715C3FB47F93}"/>
              </a:ext>
            </a:extLst>
          </p:cNvPr>
          <p:cNvSpPr>
            <a:spLocks noGrp="1"/>
          </p:cNvSpPr>
          <p:nvPr>
            <p:ph idx="1"/>
          </p:nvPr>
        </p:nvSpPr>
        <p:spPr>
          <a:xfrm>
            <a:off x="491591" y="1498889"/>
            <a:ext cx="11029615" cy="4673324"/>
          </a:xfrm>
        </p:spPr>
        <p:txBody>
          <a:bodyPr/>
          <a:lstStyle/>
          <a:p>
            <a:r>
              <a:rPr lang="en-US" sz="2000" b="1" dirty="0" smtClean="0"/>
              <a:t>Predictive Modeling</a:t>
            </a:r>
            <a:r>
              <a:rPr lang="en-US" sz="2000" dirty="0" smtClean="0"/>
              <a:t>: Develop a predictive model to forecast students' performance in exams based on various factors such as previous academic records, study habits, socio-economic background, etc.</a:t>
            </a:r>
          </a:p>
          <a:p>
            <a:r>
              <a:rPr lang="en-US" sz="2000" b="1" dirty="0" smtClean="0"/>
              <a:t>Performance Comparison</a:t>
            </a:r>
            <a:r>
              <a:rPr lang="en-US" sz="2000" dirty="0" smtClean="0"/>
              <a:t>: Compare the performance of students across different demographics (e.g., gender, ethnicity, socio-economic status) to identify any disparities and propose interventions to address them.</a:t>
            </a:r>
          </a:p>
          <a:p>
            <a:r>
              <a:rPr lang="en-US" sz="2000" b="1" dirty="0" smtClean="0"/>
              <a:t>Study Habit Analysis</a:t>
            </a:r>
            <a:r>
              <a:rPr lang="en-US" sz="2000" dirty="0" smtClean="0"/>
              <a:t>: Analyze the impact of study habits (e.g., study hours, study environment, use of supplementary materials) on students' exam performance and provide recommendations for effective study strategies.</a:t>
            </a:r>
          </a:p>
          <a:p>
            <a:pPr marL="305435" indent="-305435"/>
            <a:r>
              <a:rPr lang="en-US" sz="2000" b="1" dirty="0" smtClean="0"/>
              <a:t>Technology Integration</a:t>
            </a:r>
            <a:r>
              <a:rPr lang="en-US" sz="2000" dirty="0" smtClean="0"/>
              <a:t>: Explore the potential of integrating technology (e.g., online learning platforms, educational apps) to support personalized learning experiences and improve students' exam performance.</a:t>
            </a:r>
          </a:p>
          <a:p>
            <a:pPr marL="305435" indent="-305435"/>
            <a:endParaRPr lang="en-IN" dirty="0"/>
          </a:p>
        </p:txBody>
      </p:sp>
    </p:spTree>
    <p:extLst>
      <p:ext uri="{BB962C8B-B14F-4D97-AF65-F5344CB8AC3E}">
        <p14:creationId xmlns:p14="http://schemas.microsoft.com/office/powerpoint/2010/main" xmlns=""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xmlns="" id="{E041FD9D-DF07-9C37-1E61-1D920E0EF1D4}"/>
              </a:ext>
            </a:extLst>
          </p:cNvPr>
          <p:cNvSpPr>
            <a:spLocks noGrp="1"/>
          </p:cNvSpPr>
          <p:nvPr>
            <p:ph idx="1"/>
          </p:nvPr>
        </p:nvSpPr>
        <p:spPr>
          <a:xfrm>
            <a:off x="578515" y="3161211"/>
            <a:ext cx="11613485" cy="3474720"/>
          </a:xfrm>
        </p:spPr>
        <p:txBody>
          <a:bodyPr vert="horz" lIns="91440" tIns="45720" rIns="91440" bIns="45720" rtlCol="0" anchor="ctr">
            <a:noAutofit/>
          </a:bodyPr>
          <a:lstStyle/>
          <a:p>
            <a:r>
              <a:rPr lang="en-US" sz="1800" b="1" dirty="0" smtClean="0"/>
              <a:t>Data Collection and </a:t>
            </a:r>
            <a:r>
              <a:rPr lang="en-US" sz="1800" b="1" dirty="0" smtClean="0"/>
              <a:t>Integration:</a:t>
            </a:r>
          </a:p>
          <a:p>
            <a:pPr>
              <a:buNone/>
            </a:pPr>
            <a:r>
              <a:rPr lang="en-US" sz="1800" b="1" dirty="0" smtClean="0"/>
              <a:t> </a:t>
            </a:r>
            <a:r>
              <a:rPr lang="en-US" sz="1800" b="1" dirty="0" smtClean="0"/>
              <a:t>      </a:t>
            </a:r>
            <a:r>
              <a:rPr lang="en-US" sz="1800" dirty="0" smtClean="0"/>
              <a:t>Gather </a:t>
            </a:r>
            <a:r>
              <a:rPr lang="en-US" sz="1800" dirty="0" smtClean="0"/>
              <a:t>comprehensive data on students' demographics, academic history, study habits, and exam performance</a:t>
            </a:r>
            <a:r>
              <a:rPr lang="en-US" sz="1800" dirty="0" smtClean="0"/>
              <a:t>.</a:t>
            </a:r>
          </a:p>
          <a:p>
            <a:r>
              <a:rPr lang="en-US" sz="1800" b="1" dirty="0" smtClean="0"/>
              <a:t>Predictive Analytics:</a:t>
            </a:r>
            <a:endParaRPr lang="en-US" sz="1800" dirty="0" smtClean="0"/>
          </a:p>
          <a:p>
            <a:pPr>
              <a:buNone/>
            </a:pPr>
            <a:r>
              <a:rPr lang="en-US" sz="1800" dirty="0" smtClean="0"/>
              <a:t>       Develop </a:t>
            </a:r>
            <a:r>
              <a:rPr lang="en-US" sz="1800" dirty="0" smtClean="0"/>
              <a:t>predictive models using machine learning algorithms to forecast students' exam performance</a:t>
            </a:r>
            <a:r>
              <a:rPr lang="en-US" sz="1800" dirty="0" smtClean="0"/>
              <a:t>.</a:t>
            </a:r>
          </a:p>
          <a:p>
            <a:r>
              <a:rPr lang="en-US" sz="1800" b="1" dirty="0" smtClean="0"/>
              <a:t>Performance Monitoring Dashboard:</a:t>
            </a:r>
            <a:endParaRPr lang="en-US" sz="1800" dirty="0" smtClean="0"/>
          </a:p>
          <a:p>
            <a:pPr>
              <a:buNone/>
            </a:pPr>
            <a:r>
              <a:rPr lang="en-US" sz="1800" dirty="0" smtClean="0"/>
              <a:t>       Create </a:t>
            </a:r>
            <a:r>
              <a:rPr lang="en-US" sz="1800" dirty="0" smtClean="0"/>
              <a:t>a user-friendly dashboard for educators, administrators, and students to monitor performance metrics in real-time</a:t>
            </a:r>
            <a:r>
              <a:rPr lang="en-US" sz="1800" dirty="0" smtClean="0"/>
              <a:t>.</a:t>
            </a:r>
          </a:p>
          <a:p>
            <a:r>
              <a:rPr lang="en-US" sz="1800" b="1" dirty="0" smtClean="0"/>
              <a:t>Stakeholder Collaboration:</a:t>
            </a:r>
            <a:endParaRPr lang="en-US" sz="1800" dirty="0" smtClean="0"/>
          </a:p>
          <a:p>
            <a:pPr>
              <a:buNone/>
            </a:pPr>
            <a:r>
              <a:rPr lang="en-US" sz="1800" dirty="0" smtClean="0"/>
              <a:t>       Foster </a:t>
            </a:r>
            <a:r>
              <a:rPr lang="en-US" sz="1800" dirty="0" smtClean="0"/>
              <a:t>collaboration among educators, administrators, students, and parents to support student success.</a:t>
            </a:r>
          </a:p>
          <a:p>
            <a:r>
              <a:rPr lang="en-US" sz="1800" b="1" dirty="0" smtClean="0"/>
              <a:t>Professional Development and Training:</a:t>
            </a:r>
            <a:endParaRPr lang="en-US" sz="1800" dirty="0" smtClean="0"/>
          </a:p>
          <a:p>
            <a:pPr>
              <a:buNone/>
            </a:pPr>
            <a:r>
              <a:rPr lang="en-US" sz="1800" dirty="0" smtClean="0"/>
              <a:t>       Provide </a:t>
            </a:r>
            <a:r>
              <a:rPr lang="en-US" sz="1800" dirty="0" smtClean="0"/>
              <a:t>training and professional development opportunities for educators to leverage data analytics tools and techniques effectively.</a:t>
            </a:r>
          </a:p>
          <a:p>
            <a:pPr>
              <a:buNone/>
            </a:pPr>
            <a:endParaRPr lang="en-US" sz="1800" dirty="0" smtClean="0"/>
          </a:p>
          <a:p>
            <a:pPr>
              <a:buNone/>
            </a:pPr>
            <a:endParaRPr lang="en-US" sz="1800" dirty="0" smtClean="0"/>
          </a:p>
          <a:p>
            <a:pPr>
              <a:buNone/>
            </a:pPr>
            <a:endParaRPr lang="en-US" sz="1800" dirty="0" smtClean="0"/>
          </a:p>
          <a:p>
            <a:pPr marL="305435" indent="-305435"/>
            <a:endParaRPr lang="en-IN" sz="2400" b="1" dirty="0">
              <a:cs typeface="Calibri"/>
            </a:endParaRPr>
          </a:p>
          <a:p>
            <a:pPr marL="0" indent="0">
              <a:buNone/>
            </a:pPr>
            <a:endParaRPr lang="en-IN" sz="2400" dirty="0"/>
          </a:p>
        </p:txBody>
      </p:sp>
    </p:spTree>
    <p:extLst>
      <p:ext uri="{BB962C8B-B14F-4D97-AF65-F5344CB8AC3E}">
        <p14:creationId xmlns:p14="http://schemas.microsoft.com/office/powerpoint/2010/main" xmlns=""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xmlns="" id="{C4FFAF3C-BA60-9181-132C-C36C403AAEA7}"/>
              </a:ext>
            </a:extLst>
          </p:cNvPr>
          <p:cNvSpPr>
            <a:spLocks noGrp="1"/>
          </p:cNvSpPr>
          <p:nvPr>
            <p:ph idx="1"/>
          </p:nvPr>
        </p:nvSpPr>
        <p:spPr/>
        <p:txBody>
          <a:bodyPr/>
          <a:lstStyle/>
          <a:p>
            <a:r>
              <a:rPr lang="en-US" sz="1800" b="1" dirty="0" smtClean="0"/>
              <a:t>. Identify Key Stakeholders:</a:t>
            </a:r>
            <a:endParaRPr lang="en-US" sz="1800" dirty="0" smtClean="0"/>
          </a:p>
          <a:p>
            <a:pPr>
              <a:buNone/>
            </a:pPr>
            <a:r>
              <a:rPr lang="en-US" sz="1800" b="1" dirty="0" smtClean="0"/>
              <a:t>       Students</a:t>
            </a:r>
            <a:r>
              <a:rPr lang="en-US" sz="1800" b="1" dirty="0" smtClean="0"/>
              <a:t>:</a:t>
            </a:r>
            <a:r>
              <a:rPr lang="en-US" sz="1800" dirty="0" smtClean="0"/>
              <a:t> The primary focus of the system, understanding their needs, learning styles, and challenges is </a:t>
            </a:r>
            <a:r>
              <a:rPr lang="en-US" sz="1800" dirty="0" smtClean="0"/>
              <a:t>              essential</a:t>
            </a:r>
            <a:r>
              <a:rPr lang="en-US" sz="1800" dirty="0" smtClean="0"/>
              <a:t>.</a:t>
            </a:r>
          </a:p>
          <a:p>
            <a:pPr>
              <a:buNone/>
            </a:pPr>
            <a:r>
              <a:rPr lang="en-US" sz="1800" b="1" dirty="0" smtClean="0"/>
              <a:t>       Educators</a:t>
            </a:r>
            <a:r>
              <a:rPr lang="en-US" sz="1800" b="1" dirty="0" smtClean="0"/>
              <a:t>:</a:t>
            </a:r>
            <a:r>
              <a:rPr lang="en-US" sz="1800" dirty="0" smtClean="0"/>
              <a:t> Teachers play a crucial role in delivering quality education, assessing student progress, and providing support.</a:t>
            </a:r>
          </a:p>
          <a:p>
            <a:pPr>
              <a:buNone/>
            </a:pPr>
            <a:r>
              <a:rPr lang="en-US" sz="1800" b="1" dirty="0" smtClean="0"/>
              <a:t>       Administrators</a:t>
            </a:r>
            <a:r>
              <a:rPr lang="en-US" sz="1800" b="1" dirty="0" smtClean="0"/>
              <a:t>:</a:t>
            </a:r>
            <a:r>
              <a:rPr lang="en-US" sz="1800" dirty="0" smtClean="0"/>
              <a:t> Responsible for designing curriculum, allocating resources, and creating an environment </a:t>
            </a:r>
            <a:r>
              <a:rPr lang="en-US" sz="1800" dirty="0" smtClean="0"/>
              <a:t>    conducive </a:t>
            </a:r>
            <a:r>
              <a:rPr lang="en-US" sz="1800" dirty="0" smtClean="0"/>
              <a:t>to learning.</a:t>
            </a:r>
          </a:p>
          <a:p>
            <a:pPr>
              <a:buNone/>
            </a:pPr>
            <a:r>
              <a:rPr lang="en-US" sz="1800" b="1" dirty="0" smtClean="0"/>
              <a:t>       Parents/Guardians</a:t>
            </a:r>
            <a:r>
              <a:rPr lang="en-US" sz="1800" b="1" dirty="0" smtClean="0"/>
              <a:t>:</a:t>
            </a:r>
            <a:r>
              <a:rPr lang="en-US" sz="1800" dirty="0" smtClean="0"/>
              <a:t> Partners in education who provide support, encouragement, and guidance to students.</a:t>
            </a:r>
          </a:p>
          <a:p>
            <a:r>
              <a:rPr lang="en-US" sz="1800" b="1" dirty="0" smtClean="0"/>
              <a:t>Define Objectives:</a:t>
            </a:r>
            <a:endParaRPr lang="en-US" sz="1800" dirty="0" smtClean="0"/>
          </a:p>
          <a:p>
            <a:pPr>
              <a:buNone/>
            </a:pPr>
            <a:r>
              <a:rPr lang="en-US" sz="1800" dirty="0" smtClean="0"/>
              <a:t>     Establish </a:t>
            </a:r>
            <a:r>
              <a:rPr lang="en-US" sz="1800" dirty="0" smtClean="0"/>
              <a:t>clear objectives for improving students' exam performance, such as increasing average scores, reducing achievement gaps, or enhancing overall learning outcomes.</a:t>
            </a:r>
          </a:p>
          <a:p>
            <a:pPr marL="0" indent="0">
              <a:buNone/>
            </a:pPr>
            <a:endParaRPr lang="en-IN" sz="1800" b="1" dirty="0">
              <a:solidFill>
                <a:srgbClr val="0F0F0F"/>
              </a:solidFill>
            </a:endParaRPr>
          </a:p>
        </p:txBody>
      </p:sp>
    </p:spTree>
    <p:extLst>
      <p:ext uri="{BB962C8B-B14F-4D97-AF65-F5344CB8AC3E}">
        <p14:creationId xmlns:p14="http://schemas.microsoft.com/office/powerpoint/2010/main" xmlns=""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xmlns="" id="{F7F0871F-2198-9E37-C96F-3611AA199B60}"/>
              </a:ext>
            </a:extLst>
          </p:cNvPr>
          <p:cNvSpPr>
            <a:spLocks noGrp="1"/>
          </p:cNvSpPr>
          <p:nvPr>
            <p:ph idx="1"/>
          </p:nvPr>
        </p:nvSpPr>
        <p:spPr>
          <a:xfrm>
            <a:off x="581192" y="1733100"/>
            <a:ext cx="11029615" cy="4673324"/>
          </a:xfrm>
        </p:spPr>
        <p:txBody>
          <a:bodyPr>
            <a:normAutofit fontScale="77500" lnSpcReduction="20000"/>
          </a:bodyPr>
          <a:lstStyle/>
          <a:p>
            <a:pPr>
              <a:buNone/>
            </a:pPr>
            <a:r>
              <a:rPr lang="en-US" sz="2300" b="1" dirty="0" smtClean="0"/>
              <a:t>   1</a:t>
            </a:r>
            <a:r>
              <a:rPr lang="en-US" sz="2300" b="1" dirty="0" smtClean="0"/>
              <a:t>. Algorithm Development:</a:t>
            </a:r>
            <a:endParaRPr lang="en-US" sz="2300" dirty="0" smtClean="0"/>
          </a:p>
          <a:p>
            <a:pPr>
              <a:buNone/>
            </a:pPr>
            <a:r>
              <a:rPr lang="en-US" sz="2300" dirty="0" smtClean="0"/>
              <a:t>      Develop </a:t>
            </a:r>
            <a:r>
              <a:rPr lang="en-US" sz="2300" dirty="0" smtClean="0"/>
              <a:t>or select an appropriate algorithm based on the specific objectives and data available. This could include machine learning algorithms such as regression, classification, clustering, or deep learning models.</a:t>
            </a:r>
          </a:p>
          <a:p>
            <a:pPr>
              <a:buNone/>
            </a:pPr>
            <a:r>
              <a:rPr lang="en-US" sz="2300" dirty="0" smtClean="0"/>
              <a:t>      Train </a:t>
            </a:r>
            <a:r>
              <a:rPr lang="en-US" sz="2300" dirty="0" smtClean="0"/>
              <a:t>the algorithm using historical data on students' performance in exams, along with relevant features such as demographics, previous academic records, study habits, etc.</a:t>
            </a:r>
          </a:p>
          <a:p>
            <a:pPr>
              <a:buNone/>
            </a:pPr>
            <a:r>
              <a:rPr lang="en-US" sz="2300" dirty="0" smtClean="0"/>
              <a:t>      Validate </a:t>
            </a:r>
            <a:r>
              <a:rPr lang="en-US" sz="2300" dirty="0" smtClean="0"/>
              <a:t>the algorithm using cross-validation techniques to assess its accuracy, generalization, and robustness.</a:t>
            </a:r>
          </a:p>
          <a:p>
            <a:pPr>
              <a:buNone/>
            </a:pPr>
            <a:r>
              <a:rPr lang="en-IN" sz="2300" dirty="0" smtClean="0"/>
              <a:t> </a:t>
            </a:r>
            <a:r>
              <a:rPr lang="en-IN" sz="2300" dirty="0" smtClean="0"/>
              <a:t> </a:t>
            </a:r>
            <a:r>
              <a:rPr lang="en-IN" sz="2300" dirty="0" smtClean="0"/>
              <a:t> </a:t>
            </a:r>
            <a:r>
              <a:rPr lang="en-US" sz="2300" b="1" dirty="0" smtClean="0"/>
              <a:t>2</a:t>
            </a:r>
            <a:r>
              <a:rPr lang="en-US" sz="2300" b="1" dirty="0" smtClean="0"/>
              <a:t>. Deployment:</a:t>
            </a:r>
          </a:p>
          <a:p>
            <a:pPr>
              <a:buNone/>
            </a:pPr>
            <a:r>
              <a:rPr lang="en-US" sz="2300" b="1" dirty="0" smtClean="0"/>
              <a:t> </a:t>
            </a:r>
            <a:r>
              <a:rPr lang="en-US" sz="2300" b="1" dirty="0" smtClean="0"/>
              <a:t>     </a:t>
            </a:r>
            <a:r>
              <a:rPr lang="en-US" sz="2300" dirty="0" smtClean="0"/>
              <a:t>Prepare </a:t>
            </a:r>
            <a:r>
              <a:rPr lang="en-US" sz="2300" dirty="0" smtClean="0"/>
              <a:t>the algorithm for deployment in a production environment, considering factors such as scalability, performance, security, and compliance.</a:t>
            </a:r>
          </a:p>
          <a:p>
            <a:pPr>
              <a:buNone/>
            </a:pPr>
            <a:r>
              <a:rPr lang="en-US" sz="2300" dirty="0" smtClean="0"/>
              <a:t>      Choose </a:t>
            </a:r>
            <a:r>
              <a:rPr lang="en-US" sz="2300" dirty="0" smtClean="0"/>
              <a:t>a deployment platform or framework suitable for the algorithm, such as cloud-based services (e.g., AWS, Azure, Google Cloud), on-premises servers, or edge devices.</a:t>
            </a:r>
          </a:p>
          <a:p>
            <a:pPr>
              <a:buNone/>
            </a:pPr>
            <a:r>
              <a:rPr lang="en-US" sz="2300" dirty="0" smtClean="0"/>
              <a:t>      Develop </a:t>
            </a:r>
            <a:r>
              <a:rPr lang="en-US" sz="2300" dirty="0" smtClean="0"/>
              <a:t>APIs or interfaces to enable integration with existing systems or applications used by educators, administrators, and other stakeholders.</a:t>
            </a:r>
          </a:p>
          <a:p>
            <a:pPr marL="305435" indent="-305435">
              <a:buNone/>
            </a:pPr>
            <a:endParaRPr lang="en-IN" dirty="0"/>
          </a:p>
        </p:txBody>
      </p:sp>
    </p:spTree>
    <p:extLst>
      <p:ext uri="{BB962C8B-B14F-4D97-AF65-F5344CB8AC3E}">
        <p14:creationId xmlns:p14="http://schemas.microsoft.com/office/powerpoint/2010/main" xmlns=""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xmlns="" id="{D3304455-6802-6CA9-8475-2F6DD1B8D409}"/>
              </a:ext>
            </a:extLst>
          </p:cNvPr>
          <p:cNvSpPr>
            <a:spLocks noGrp="1"/>
          </p:cNvSpPr>
          <p:nvPr>
            <p:ph idx="1"/>
          </p:nvPr>
        </p:nvSpPr>
        <p:spPr>
          <a:xfrm>
            <a:off x="483325" y="1384663"/>
            <a:ext cx="11181805" cy="5251267"/>
          </a:xfrm>
        </p:spPr>
        <p:txBody>
          <a:bodyPr>
            <a:normAutofit fontScale="85000" lnSpcReduction="20000"/>
          </a:bodyPr>
          <a:lstStyle/>
          <a:p>
            <a:r>
              <a:rPr lang="en-US" sz="2400" b="1" dirty="0" smtClean="0"/>
              <a:t>Improved Exam Scores:</a:t>
            </a:r>
            <a:r>
              <a:rPr lang="en-US" sz="2400" dirty="0" smtClean="0"/>
              <a:t> One of the primary indicators of success is an improvement in students' exam scores. By implementing targeted interventions such as personalized learning experiences, academic support services, and adaptive learning technologies, students may demonstrate higher performance on exams compared to previous assessments.</a:t>
            </a:r>
          </a:p>
          <a:p>
            <a:r>
              <a:rPr lang="en-US" sz="2400" b="1" dirty="0" smtClean="0"/>
              <a:t>Reduction in Achievement Gaps:</a:t>
            </a:r>
            <a:r>
              <a:rPr lang="en-US" sz="2400" dirty="0" smtClean="0"/>
              <a:t> Effective interventions can help narrow achievement gaps among student subgroups, such as those based on gender, ethnicity, or socio-economic status. By providing equitable access to resources, support, and opportunities for all students, institutions can promote more equitable outcomes in exam performance.</a:t>
            </a:r>
          </a:p>
          <a:p>
            <a:r>
              <a:rPr lang="en-US" sz="2400" b="1" dirty="0" smtClean="0"/>
              <a:t>Increased Engagement and Motivation:</a:t>
            </a:r>
            <a:r>
              <a:rPr lang="en-US" sz="2400" dirty="0" smtClean="0"/>
              <a:t> Engaging instructional strategies, interactive learning materials, and meaningful feedback can foster students' intrinsic motivation and enthusiasm for learning. As a result, students may demonstrate greater engagement in their studies, leading to improved exam performance and academic outcomes.</a:t>
            </a:r>
          </a:p>
          <a:p>
            <a:r>
              <a:rPr lang="en-US" sz="2400" b="1" dirty="0" smtClean="0"/>
              <a:t>Enhanced Retention and Graduation Rates:</a:t>
            </a:r>
            <a:r>
              <a:rPr lang="en-US" sz="2400" dirty="0" smtClean="0"/>
              <a:t> By addressing factors that contribute to academic underperformance and dropout rates, such as lack of support, inadequate preparation, or disengagement, institutions can improve student retention and graduation rates. Students who receive the necessary support and resources are more likely to persist in their studies and successfully complete their academic programs.</a:t>
            </a:r>
          </a:p>
          <a:p>
            <a:pPr marL="0" indent="0">
              <a:buNone/>
            </a:pPr>
            <a:endParaRPr lang="en-IN" sz="2400" dirty="0"/>
          </a:p>
        </p:txBody>
      </p:sp>
    </p:spTree>
    <p:extLst>
      <p:ext uri="{BB962C8B-B14F-4D97-AF65-F5344CB8AC3E}">
        <p14:creationId xmlns:p14="http://schemas.microsoft.com/office/powerpoint/2010/main" xmlns=""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xmlns="" id="{005E46AB-32C4-4B57-A2B1-50738A64BE1B}"/>
              </a:ext>
            </a:extLst>
          </p:cNvPr>
          <p:cNvSpPr>
            <a:spLocks noGrp="1"/>
          </p:cNvSpPr>
          <p:nvPr>
            <p:ph idx="1"/>
          </p:nvPr>
        </p:nvSpPr>
        <p:spPr>
          <a:xfrm>
            <a:off x="594255" y="1445717"/>
            <a:ext cx="11029615" cy="5124900"/>
          </a:xfrm>
        </p:spPr>
        <p:txBody>
          <a:bodyPr>
            <a:noAutofit/>
          </a:bodyPr>
          <a:lstStyle/>
          <a:p>
            <a:r>
              <a:rPr lang="en-US" sz="2000" dirty="0" smtClean="0"/>
              <a:t>In conclusion, improving students' performance in exams is a multifaceted endeavor that requires a holistic approach, involving various stakeholders, strategies, and interventions. By addressing factors such as curriculum design, instructional practices, student support services, and technology integration, educational institutions can create an environment conducive to student success.</a:t>
            </a:r>
          </a:p>
          <a:p>
            <a:r>
              <a:rPr lang="en-US" sz="2000" dirty="0" smtClean="0"/>
              <a:t>Through the implementation of personalized learning experiences, targeted interventions, and data-driven decision-making, institutions can foster greater engagement, motivation, and academic achievement among students. By reducing achievement gaps, promoting equity and inclusivity, and supporting students' socio-emotional well-being, institutions can ensure that all students have the opportunity to thrive academically and personally.</a:t>
            </a:r>
          </a:p>
          <a:p>
            <a:r>
              <a:rPr lang="en-US" sz="2000" dirty="0" smtClean="0"/>
              <a:t>The results of initiatives to improve students' performance in exams are not only reflected in higher exam scores but also in increased retention rates, enhanced graduation rates, and long-term benefits for students' future success. By continuously evaluating and refining their practices, educational institutions can adapt to the evolving needs of students and provide them with the support and resources they need to achieve their full potential.</a:t>
            </a:r>
          </a:p>
          <a:p>
            <a:pPr marL="305435" indent="-305435"/>
            <a:endParaRPr lang="en-IN" sz="2000" dirty="0"/>
          </a:p>
        </p:txBody>
      </p:sp>
    </p:spTree>
    <p:extLst>
      <p:ext uri="{BB962C8B-B14F-4D97-AF65-F5344CB8AC3E}">
        <p14:creationId xmlns:p14="http://schemas.microsoft.com/office/powerpoint/2010/main" xmlns=""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6638FD1-D00E-E75B-705C-564F06D93D7B}"/>
              </a:ext>
            </a:extLst>
          </p:cNvPr>
          <p:cNvSpPr>
            <a:spLocks noGrp="1"/>
          </p:cNvSpPr>
          <p:nvPr>
            <p:ph idx="1"/>
          </p:nvPr>
        </p:nvSpPr>
        <p:spPr/>
        <p:txBody>
          <a:bodyPr/>
          <a:lstStyle/>
          <a:p>
            <a:pPr marL="0" indent="0">
              <a:buNone/>
            </a:pPr>
            <a:endParaRPr lang="en-US" sz="2000" b="1" dirty="0"/>
          </a:p>
          <a:p>
            <a:pPr marL="305435" indent="-305435"/>
            <a:endParaRPr lang="en-US" dirty="0"/>
          </a:p>
        </p:txBody>
      </p:sp>
      <p:sp>
        <p:nvSpPr>
          <p:cNvPr id="5" name="Title 4">
            <a:extLst>
              <a:ext uri="{FF2B5EF4-FFF2-40B4-BE49-F238E27FC236}">
                <a16:creationId xmlns:a16="http://schemas.microsoft.com/office/drawing/2014/main" xmlns=""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
        <p:nvSpPr>
          <p:cNvPr id="6" name="TextBox 5"/>
          <p:cNvSpPr txBox="1"/>
          <p:nvPr/>
        </p:nvSpPr>
        <p:spPr>
          <a:xfrm>
            <a:off x="470263" y="1698171"/>
            <a:ext cx="11103428" cy="4524315"/>
          </a:xfrm>
          <a:prstGeom prst="rect">
            <a:avLst/>
          </a:prstGeom>
          <a:noFill/>
        </p:spPr>
        <p:txBody>
          <a:bodyPr wrap="square" rtlCol="0">
            <a:spAutoFit/>
          </a:bodyPr>
          <a:lstStyle/>
          <a:p>
            <a:r>
              <a:rPr lang="en-US" b="1" smtClean="0"/>
              <a:t>Personalized </a:t>
            </a:r>
            <a:r>
              <a:rPr lang="en-US" b="1" smtClean="0"/>
              <a:t>Learning</a:t>
            </a:r>
            <a:r>
              <a:rPr lang="en-US" smtClean="0"/>
              <a:t>: </a:t>
            </a:r>
            <a:r>
              <a:rPr lang="en-US" dirty="0" smtClean="0"/>
              <a:t>Further development of personalized learning approaches using adaptive technologies, artificial intelligence, and learning analytics to tailor education to individual student needs, preferences, and learning styles.</a:t>
            </a:r>
          </a:p>
          <a:p>
            <a:r>
              <a:rPr lang="en-US" b="1" dirty="0" smtClean="0"/>
              <a:t>Data Analytics and Predictive Modeling</a:t>
            </a:r>
            <a:r>
              <a:rPr lang="en-US" dirty="0" smtClean="0"/>
              <a:t>: Continued refinement of data analytics techniques and predictive modeling algorithms to anticipate students' learning trajectories, identify at-risk students, and intervene proactively to support their academic success.</a:t>
            </a:r>
          </a:p>
          <a:p>
            <a:r>
              <a:rPr lang="en-US" b="1" dirty="0" smtClean="0"/>
              <a:t>Virtual and Augmented Reality</a:t>
            </a:r>
            <a:r>
              <a:rPr lang="en-US" dirty="0" smtClean="0"/>
              <a:t>: Integration of virtual and augmented reality technologies into educational environments to create immersive learning experiences, enhance student engagement, and provide hands-on learning opportunities in subjects such as science, engineering, and medicine.</a:t>
            </a:r>
          </a:p>
          <a:p>
            <a:r>
              <a:rPr lang="en-US" b="1" dirty="0" err="1" smtClean="0"/>
              <a:t>Gamification</a:t>
            </a:r>
            <a:r>
              <a:rPr lang="en-US" b="1" dirty="0" smtClean="0"/>
              <a:t> and </a:t>
            </a:r>
            <a:r>
              <a:rPr lang="en-US" b="1" dirty="0" err="1" smtClean="0"/>
              <a:t>EdTech</a:t>
            </a:r>
            <a:r>
              <a:rPr lang="en-US" b="1" dirty="0" smtClean="0"/>
              <a:t> Platforms</a:t>
            </a:r>
            <a:r>
              <a:rPr lang="en-US" dirty="0" smtClean="0"/>
              <a:t>: Expansion of </a:t>
            </a:r>
            <a:r>
              <a:rPr lang="en-US" dirty="0" err="1" smtClean="0"/>
              <a:t>gamification</a:t>
            </a:r>
            <a:r>
              <a:rPr lang="en-US" dirty="0" smtClean="0"/>
              <a:t> principles and educational technology platforms to make learning more interactive, engaging, and enjoyable for students, fostering intrinsic motivation and promoting deeper understanding of academic concepts.</a:t>
            </a:r>
          </a:p>
          <a:p>
            <a:r>
              <a:rPr lang="en-US" b="1" dirty="0" smtClean="0"/>
              <a:t>Social-Emotional Learning (SEL)</a:t>
            </a:r>
            <a:r>
              <a:rPr lang="en-US" dirty="0" smtClean="0"/>
              <a:t>: Integration of social-emotional learning initiatives into the curriculum to support students' socio-emotional development, resilience, and well-being, fostering positive relationships, empathy, and self-regulation skills.</a:t>
            </a:r>
          </a:p>
          <a:p>
            <a:endParaRPr lang="en-US" dirty="0"/>
          </a:p>
        </p:txBody>
      </p:sp>
    </p:spTree>
    <p:extLst>
      <p:ext uri="{BB962C8B-B14F-4D97-AF65-F5344CB8AC3E}">
        <p14:creationId xmlns:p14="http://schemas.microsoft.com/office/powerpoint/2010/main" xmlns=""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56</TotalTime>
  <Words>1431</Words>
  <Application>Microsoft Office PowerPoint</Application>
  <PresentationFormat>Custom</PresentationFormat>
  <Paragraphs>79</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Students Performance in Exams</vt:lpstr>
      <vt:lpstr>OUTLINE</vt:lpstr>
      <vt:lpstr>Problem Statement</vt:lpstr>
      <vt:lpstr>Proposed Solution</vt:lpstr>
      <vt:lpstr>System  Approach</vt:lpstr>
      <vt:lpstr>Algorithm &amp; Deployment</vt:lpstr>
      <vt:lpstr>Result</vt:lpstr>
      <vt:lpstr>Conclusion</vt:lpstr>
      <vt:lpstr>Slide 9</vt:lpstr>
      <vt:lpstr>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LENOVO</cp:lastModifiedBy>
  <cp:revision>28</cp:revision>
  <dcterms:created xsi:type="dcterms:W3CDTF">2021-05-26T16:50:10Z</dcterms:created>
  <dcterms:modified xsi:type="dcterms:W3CDTF">2024-04-18T05:22:30Z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