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 snapToGrid="0">
      <p:cViewPr>
        <p:scale>
          <a:sx n="158" d="100"/>
          <a:sy n="158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4/1/2024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3" name="文本框"/>
          <p:cNvSpPr>
            <a:spLocks noGrp="1"/>
          </p:cNvSpPr>
          <p:nvPr>
            <p:ph type="body" idx="3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99106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27154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60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1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95136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889115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52272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928211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31964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1460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3499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48599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96100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8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25553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58130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2415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5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"/>
          <p:cNvSpPr>
            <a:spLocks/>
          </p:cNvSpPr>
          <p:nvPr/>
        </p:nvSpPr>
        <p:spPr>
          <a:xfrm rot="0">
            <a:off x="446534" y="457200"/>
            <a:ext cx="3703319" cy="94997"/>
          </a:xfrm>
          <a:prstGeom prst="rect"/>
          <a:solidFill>
            <a:srgbClr val="465359"/>
          </a:solidFill>
          <a:ln w="12700" cmpd="sng" cap="flat">
            <a:noFill/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8042147" y="453643"/>
            <a:ext cx="3703319" cy="98554"/>
          </a:xfrm>
          <a:prstGeom prst="rect"/>
          <a:solidFill>
            <a:srgbClr val="969FA7"/>
          </a:solidFill>
          <a:ln w="12700" cmpd="sng" cap="flat">
            <a:noFill/>
            <a:prstDash val="solid"/>
            <a:round/>
          </a:ln>
        </p:spPr>
      </p:sp>
      <p:sp>
        <p:nvSpPr>
          <p:cNvPr id="23" name="矩形"/>
          <p:cNvSpPr>
            <a:spLocks/>
          </p:cNvSpPr>
          <p:nvPr/>
        </p:nvSpPr>
        <p:spPr>
          <a:xfrm rot="0">
            <a:off x="4241830" y="457200"/>
            <a:ext cx="3703319" cy="91440"/>
          </a:xfrm>
          <a:prstGeom prst="rect"/>
          <a:solidFill>
            <a:schemeClr val="accent1"/>
          </a:solidFill>
          <a:ln w="12700" cmpd="sng" cap="flat">
            <a:noFill/>
            <a:prstDash val="solid"/>
            <a:round/>
          </a:ln>
        </p:spPr>
      </p:sp>
      <p:pic>
        <p:nvPicPr>
          <p:cNvPr id="22" name="图片" descr="Logo&#10;&#10;Description automatically generated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0485002" y="6437910"/>
            <a:ext cx="1125804" cy="365126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" name="矩形"/>
          <p:cNvSpPr>
            <a:spLocks/>
          </p:cNvSpPr>
          <p:nvPr/>
        </p:nvSpPr>
        <p:spPr>
          <a:xfrm rot="0">
            <a:off x="446534" y="3085764"/>
            <a:ext cx="11298933" cy="3338149"/>
          </a:xfrm>
          <a:prstGeom prst="rect"/>
          <a:solidFill>
            <a:srgbClr val="465359"/>
          </a:solidFill>
          <a:ln w="12700" cmpd="sng" cap="flat">
            <a:noFill/>
            <a:prstDash val="solid"/>
            <a:round/>
          </a:ln>
        </p:spPr>
      </p:sp>
      <p:sp>
        <p:nvSpPr>
          <p:cNvPr id="17" name="文本框"/>
          <p:cNvSpPr>
            <a:spLocks noGrp="1"/>
          </p:cNvSpPr>
          <p:nvPr>
            <p:ph type="ctrTitle"/>
          </p:nvPr>
        </p:nvSpPr>
        <p:spPr>
          <a:xfrm rot="0">
            <a:off x="581191" y="1020431"/>
            <a:ext cx="10993550" cy="14750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rgbClr val="404040"/>
                </a:solidFill>
                <a:latin typeface="Franklin Gothic Demi" pitchFamily="0" charset="0"/>
                <a:ea typeface="华文中宋" pitchFamily="0" charset="0"/>
                <a:cs typeface="Lucida Sans"/>
              </a:rPr>
              <a:t>Click to edit Master title style</a:t>
            </a:r>
            <a:endParaRPr lang="zh-CN" altLang="en-US" sz="3600" b="0" i="0" u="none" strike="noStrike" kern="1200" cap="all" spc="0" baseline="0">
              <a:solidFill>
                <a:srgbClr val="404040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subTitle" idx="1"/>
          </p:nvPr>
        </p:nvSpPr>
        <p:spPr>
          <a:xfrm rot="0">
            <a:off x="581194" y="2495445"/>
            <a:ext cx="10993546" cy="59032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1600" b="0" i="0" u="none" strike="noStrike" kern="1200" cap="all" spc="0" baseline="0">
                <a:solidFill>
                  <a:schemeClr val="accent1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Click to edit Master subtitle style</a:t>
            </a:r>
            <a:endParaRPr lang="zh-CN" altLang="en-US" sz="1600" b="0" i="0" u="none" strike="noStrike" kern="1200" cap="all" spc="0" baseline="0">
              <a:solidFill>
                <a:schemeClr val="accent1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0"/>
          </p:nvPr>
        </p:nvSpPr>
        <p:spPr>
          <a:xfrm rot="0">
            <a:off x="7605950" y="6423914"/>
            <a:ext cx="2844798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datetime1">
              <a:rPr lang="en-US" altLang="zh-CN" sz="9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4/1/2024</a:t>
            </a:fld>
            <a:endParaRPr lang="zh-CN" altLang="en-US" sz="9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ftr"/>
          </p:nvPr>
        </p:nvSpPr>
        <p:spPr>
          <a:xfrm rot="0">
            <a:off x="581192" y="6423914"/>
            <a:ext cx="691721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  <p:sp>
        <p:nvSpPr>
          <p:cNvPr id="21" name="文本框"/>
          <p:cNvSpPr>
            <a:spLocks noGrp="1"/>
          </p:cNvSpPr>
          <p:nvPr>
            <p:ph type="sldNum"/>
          </p:nvPr>
        </p:nvSpPr>
        <p:spPr>
          <a:xfrm rot="0">
            <a:off x="10558300" y="6423914"/>
            <a:ext cx="105251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&lt;#&gt;</a:t>
            </a:fld>
            <a:endParaRPr lang="zh-CN" altLang="en-US" sz="9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89877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00893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1869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5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46534" y="457200"/>
            <a:ext cx="3703319" cy="94997"/>
          </a:xfrm>
          <a:prstGeom xmlns:a="http://schemas.openxmlformats.org/drawingml/2006/main" prst="rect"/>
          <a:solidFill xmlns:a="http://schemas.openxmlformats.org/drawingml/2006/main">
            <a:srgbClr val="465359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sp>
        <p:nvSpPr>
          <p:cNvPr id="34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042147" y="453643"/>
            <a:ext cx="3703319" cy="98554"/>
          </a:xfrm>
          <a:prstGeom xmlns:a="http://schemas.openxmlformats.org/drawingml/2006/main" prst="rect"/>
          <a:solidFill xmlns:a="http://schemas.openxmlformats.org/drawingml/2006/main">
            <a:srgbClr val="969FA7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sp>
        <p:nvSpPr>
          <p:cNvPr id="33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241830" y="457200"/>
            <a:ext cx="3703319" cy="91440"/>
          </a:xfrm>
          <a:prstGeom xmlns:a="http://schemas.openxmlformats.org/drawingml/2006/main" prst="rect"/>
          <a:solidFill xmlns:a="http://schemas.openxmlformats.org/drawingml/2006/main">
            <a:schemeClr val="accent1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pic>
        <p:nvPicPr>
          <p:cNvPr id="32" name="图片" descr="Logo&#10;&#10;Description automatically generated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0485002" y="6437910"/>
            <a:ext cx="1125804" cy="36512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2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581192" y="702155"/>
            <a:ext cx="11029616" cy="53029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0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581192" y="1302026"/>
            <a:ext cx="11029615" cy="46733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1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605950" y="6423914"/>
            <a:ext cx="2844798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datetime1">
              <a:rPr lang="en-US" altLang="zh-CN" sz="90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4/1/2024</a:t>
            </a:fld>
            <a:endParaRPr lang="zh-CN" altLang="en-US" sz="90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10499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75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46534" y="457200"/>
            <a:ext cx="3703319" cy="94997"/>
          </a:xfrm>
          <a:prstGeom xmlns:a="http://schemas.openxmlformats.org/drawingml/2006/main" prst="rect"/>
          <a:solidFill xmlns:a="http://schemas.openxmlformats.org/drawingml/2006/main">
            <a:srgbClr val="465359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sp>
        <p:nvSpPr>
          <p:cNvPr id="74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042147" y="453643"/>
            <a:ext cx="3703319" cy="98554"/>
          </a:xfrm>
          <a:prstGeom xmlns:a="http://schemas.openxmlformats.org/drawingml/2006/main" prst="rect"/>
          <a:solidFill xmlns:a="http://schemas.openxmlformats.org/drawingml/2006/main">
            <a:srgbClr val="969FA7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sp>
        <p:nvSpPr>
          <p:cNvPr id="73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241830" y="457200"/>
            <a:ext cx="3703319" cy="91440"/>
          </a:xfrm>
          <a:prstGeom xmlns:a="http://schemas.openxmlformats.org/drawingml/2006/main" prst="rect"/>
          <a:solidFill xmlns:a="http://schemas.openxmlformats.org/drawingml/2006/main">
            <a:schemeClr val="accent1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pic>
        <p:nvPicPr>
          <p:cNvPr id="72" name="图片" descr="Logo&#10;&#10;Description automatically generated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0485002" y="6437910"/>
            <a:ext cx="1125804" cy="36512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6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575894" y="729658"/>
            <a:ext cx="11029616" cy="59224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9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605950" y="6423914"/>
            <a:ext cx="2844798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datetime1">
              <a:rPr lang="en-US" altLang="zh-CN" sz="90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4/1/2024</a:t>
            </a:fld>
            <a:endParaRPr lang="zh-CN" altLang="en-US" sz="90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  <p:sp>
        <p:nvSpPr>
          <p:cNvPr id="70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581192" y="6423914"/>
            <a:ext cx="691721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endParaRPr lang="zh-CN" altLang="en-US"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  <p:sp>
        <p:nvSpPr>
          <p:cNvPr id="71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558300" y="6423914"/>
            <a:ext cx="105251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&lt;#&gt;</a:t>
            </a:fld>
            <a:endParaRPr lang="zh-CN" altLang="en-US" sz="90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73866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78105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28716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8695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7620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7406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17440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82892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98950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581192" y="705124"/>
            <a:ext cx="11029616" cy="5571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581192" y="1415198"/>
            <a:ext cx="11029616" cy="457285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 rot="0">
            <a:off x="7605950" y="6423914"/>
            <a:ext cx="2844798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4/1/2024</a:t>
            </a:fld>
            <a:endParaRPr lang="zh-CN" altLang="en-US" sz="90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sldNum" idx="4"/>
          </p:nvPr>
        </p:nvSpPr>
        <p:spPr>
          <a:xfrm rot="0">
            <a:off x="10558300" y="6423914"/>
            <a:ext cx="105251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&lt;#&gt;</a:t>
            </a:fld>
            <a:endParaRPr lang="zh-CN" altLang="en-US" sz="90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  <p:sp>
        <p:nvSpPr>
          <p:cNvPr id="6" name="矩形"/>
          <p:cNvSpPr>
            <a:spLocks/>
          </p:cNvSpPr>
          <p:nvPr/>
        </p:nvSpPr>
        <p:spPr>
          <a:xfrm rot="0">
            <a:off x="446534" y="457200"/>
            <a:ext cx="3703319" cy="94997"/>
          </a:xfrm>
          <a:prstGeom prst="rect"/>
          <a:solidFill>
            <a:srgbClr val="465359"/>
          </a:solidFill>
          <a:ln w="12700" cmpd="sng" cap="flat">
            <a:noFill/>
            <a:prstDash val="solid"/>
            <a:round/>
          </a:ln>
        </p:spPr>
      </p:sp>
      <p:sp>
        <p:nvSpPr>
          <p:cNvPr id="7" name="矩形"/>
          <p:cNvSpPr>
            <a:spLocks/>
          </p:cNvSpPr>
          <p:nvPr/>
        </p:nvSpPr>
        <p:spPr>
          <a:xfrm rot="0">
            <a:off x="8042147" y="453643"/>
            <a:ext cx="3703319" cy="98554"/>
          </a:xfrm>
          <a:prstGeom prst="rect"/>
          <a:solidFill>
            <a:srgbClr val="969FA7"/>
          </a:solidFill>
          <a:ln w="12700" cmpd="sng" cap="flat">
            <a:noFill/>
            <a:prstDash val="solid"/>
            <a:round/>
          </a:ln>
        </p:spPr>
      </p:sp>
      <p:sp>
        <p:nvSpPr>
          <p:cNvPr id="8" name="矩形"/>
          <p:cNvSpPr>
            <a:spLocks/>
          </p:cNvSpPr>
          <p:nvPr/>
        </p:nvSpPr>
        <p:spPr>
          <a:xfrm rot="0">
            <a:off x="4241830" y="457200"/>
            <a:ext cx="3703319" cy="91440"/>
          </a:xfrm>
          <a:prstGeom prst="rect"/>
          <a:solidFill>
            <a:schemeClr val="accent1"/>
          </a:solidFill>
          <a:ln w="12700" cmpd="sng" cap="flat">
            <a:noFill/>
            <a:prstDash val="solid"/>
            <a:round/>
          </a:ln>
        </p:spPr>
      </p:sp>
      <p:pic>
        <p:nvPicPr>
          <p:cNvPr id="9" name="图片" descr="Logo&#10;&#10;Description automatically generated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485002" y="6437910"/>
            <a:ext cx="1125804" cy="36512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9226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sldNum="0" hdr="0" ftr="0" dt="0"/>
  <p:txStyles>
    <p:titleStyle>
      <a:lvl1pPr algn="l" defTabSz="914400" eaLnBrk="1" fontAlgn="auto" latinLnBrk="0" hangingPunct="1">
        <a:lnSpc>
          <a:spcPct val="100000"/>
        </a:lnSpc>
        <a:spcBef>
          <a:spcPts val="0"/>
        </a:spcBef>
        <a:buNone/>
        <a:defRPr sz="2800" b="0" kern="1200" cap="all">
          <a:solidFill>
            <a:srgbClr val="404040"/>
          </a:solidFill>
          <a:latin typeface="Franklin Gothic Demi" pitchFamily="0" charset="0"/>
          <a:ea typeface="华文中宋" pitchFamily="0" charset="0"/>
          <a:cs typeface="Franklin Gothic Demi" pitchFamily="0" charset="0"/>
        </a:defRPr>
      </a:lvl1pPr>
    </p:titleStyle>
    <p:bodyStyle>
      <a:lvl1pPr marL="305943" indent="-305943" algn="l" defTabSz="914400" eaLnBrk="1" fontAlgn="auto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itchFamily="18" charset="2"/>
        <a:buChar char=""/>
        <a:defRPr sz="1700" kern="1200">
          <a:solidFill>
            <a:srgbClr val="404040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1pPr>
      <a:lvl2pPr marL="629920" indent="-305943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itchFamily="18" charset="2"/>
        <a:buChar char=""/>
        <a:defRPr sz="1400" kern="1200">
          <a:solidFill>
            <a:srgbClr val="404040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2pPr>
      <a:lvl3pPr marL="899795" indent="-269875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itchFamily="18" charset="2"/>
        <a:buChar char=""/>
        <a:defRPr sz="1300" kern="1200">
          <a:solidFill>
            <a:srgbClr val="404040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3pPr>
      <a:lvl4pPr marL="1241933" indent="-233934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itchFamily="18" charset="2"/>
        <a:buChar char=""/>
        <a:defRPr sz="1100" kern="1200">
          <a:solidFill>
            <a:srgbClr val="404040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4pPr>
      <a:lvl5pPr marL="1601851" indent="-233934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itchFamily="18" charset="2"/>
        <a:buChar char=""/>
        <a:defRPr sz="1100" kern="1200">
          <a:solidFill>
            <a:srgbClr val="404040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5pPr>
      <a:lvl6pPr marL="189992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18" charset="2"/>
        <a:buChar char=""/>
        <a:defRPr sz="1200" kern="1200">
          <a:solidFill>
            <a:schemeClr val="tx2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6pPr>
      <a:lvl7pPr marL="2199894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18" charset="2"/>
        <a:buChar char=""/>
        <a:defRPr sz="1200" kern="1200">
          <a:solidFill>
            <a:schemeClr val="tx2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7pPr>
      <a:lvl8pPr marL="2499995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18" charset="2"/>
        <a:buChar char=""/>
        <a:defRPr sz="1200" kern="1200">
          <a:solidFill>
            <a:schemeClr val="tx2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8pPr>
      <a:lvl9pPr marL="2499995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18" charset="2"/>
        <a:buChar char=""/>
        <a:defRPr sz="1200" kern="1200">
          <a:solidFill>
            <a:schemeClr val="tx2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image" Target="../media/3.png"/><Relationship Id="rId3" Type="http://schemas.openxmlformats.org/officeDocument/2006/relationships/image" Target="../media/4.png"/><Relationship Id="rId4" Type="http://schemas.openxmlformats.org/officeDocument/2006/relationships/image" Target="../media/5.png"/><Relationship Id="rId5" Type="http://schemas.openxmlformats.org/officeDocument/2006/relationships/slideLayout" Target="../slideLayouts/slideLayout12.xml"/><Relationship Id="rId6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"/>
          <p:cNvSpPr>
            <a:spLocks noGrp="1"/>
          </p:cNvSpPr>
          <p:nvPr>
            <p:ph type="ctrTitle"/>
          </p:nvPr>
        </p:nvSpPr>
        <p:spPr>
          <a:xfrm rot="0">
            <a:off x="1359107" y="1847760"/>
            <a:ext cx="9144000" cy="9777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all" spc="0" baseline="0">
                <a:solidFill>
                  <a:schemeClr val="accent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 </a:t>
            </a:r>
            <a:r>
              <a:rPr lang="en-US" altLang="zh-CN" sz="2400" b="1" i="0" u="none" strike="noStrike" kern="1200" cap="all" spc="0" baseline="0">
                <a:solidFill>
                  <a:schemeClr val="accent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Development of an Anti-Keylogger System for Enhanced Cybersecurity</a:t>
            </a:r>
            <a:endParaRPr lang="zh-CN" altLang="en-US" sz="2400" b="1" i="0" u="none" strike="noStrike" kern="1200" cap="all" spc="0" baseline="0">
              <a:solidFill>
                <a:schemeClr val="accent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</p:txBody>
      </p:sp>
      <p:sp>
        <p:nvSpPr>
          <p:cNvPr id="27" name="矩形"/>
          <p:cNvSpPr>
            <a:spLocks/>
          </p:cNvSpPr>
          <p:nvPr/>
        </p:nvSpPr>
        <p:spPr>
          <a:xfrm rot="0">
            <a:off x="-329782" y="1034320"/>
            <a:ext cx="12726648" cy="577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rgbClr val="1481AC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CAPSTONE PROJECT</a:t>
            </a:r>
            <a:endParaRPr lang="zh-CN" altLang="en-US" sz="3200" b="1" i="0" u="none" strike="noStrike" kern="1200" cap="none" spc="0" baseline="0">
              <a:solidFill>
                <a:srgbClr val="1481AC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</p:txBody>
      </p:sp>
      <p:sp>
        <p:nvSpPr>
          <p:cNvPr id="28" name="矩形"/>
          <p:cNvSpPr>
            <a:spLocks/>
          </p:cNvSpPr>
          <p:nvPr/>
        </p:nvSpPr>
        <p:spPr>
          <a:xfrm rot="0">
            <a:off x="4093008" y="4645477"/>
            <a:ext cx="8376282" cy="6819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000000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Presented By:</a:t>
            </a:r>
            <a:endParaRPr lang="en-US" altLang="zh-CN" sz="2000" b="1" i="0" u="none" strike="noStrike" kern="1200" cap="none" spc="0" baseline="0">
              <a:solidFill>
                <a:srgbClr val="000000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000000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1.</a:t>
            </a:r>
            <a:r>
              <a:rPr lang="en-US" altLang="zh-CN" sz="2000" b="1" i="0" u="none" strike="noStrike" kern="1200" cap="none" spc="0" baseline="0">
                <a:solidFill>
                  <a:srgbClr val="000000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Balajee R </a:t>
            </a:r>
            <a:r>
              <a:rPr lang="en-US" altLang="zh-CN" sz="2000" b="1" i="0" u="none" strike="noStrike" kern="1200" cap="none" spc="0" baseline="0">
                <a:solidFill>
                  <a:srgbClr val="000000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– Madha Engineering College – BE.CSE</a:t>
            </a:r>
            <a:endParaRPr lang="zh-CN" altLang="en-US" sz="2000" b="1" i="0" u="none" strike="noStrike" kern="1200" cap="none" spc="0" baseline="0">
              <a:solidFill>
                <a:srgbClr val="000000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20401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Times New Roman" pitchFamily="18" charset="0"/>
                <a:ea typeface="Franklin Gothic Demi" pitchFamily="0" charset="0"/>
                <a:cs typeface="Times New Roman" pitchFamily="18" charset="0"/>
              </a:rPr>
              <a:t>Result</a:t>
            </a:r>
            <a:endParaRPr lang="zh-CN" altLang="en-US" sz="2500" b="0" i="0" u="none" strike="noStrike" kern="1200" cap="all" spc="0" baseline="0">
              <a:solidFill>
                <a:srgbClr val="404040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</p:txBody>
      </p:sp>
      <p:sp>
        <p:nvSpPr>
          <p:cNvPr id="55" name="文本框"/>
          <p:cNvSpPr>
            <a:spLocks noGrp="1"/>
          </p:cNvSpPr>
          <p:nvPr>
            <p:ph type="body" idx="1"/>
          </p:nvPr>
        </p:nvSpPr>
        <p:spPr>
          <a:xfrm rot="0">
            <a:off x="581192" y="1106193"/>
            <a:ext cx="9314174" cy="18499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05943" indent="-305943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Franklin Gothic Book" pitchFamily="0" charset="0"/>
                <a:cs typeface="Times New Roman" pitchFamily="18" charset="0"/>
              </a:rPr>
              <a:t>The "Display Result" button in the Anti-Keylogger System presents a convenient way to view the recorded keypress and release events. Clicking the button opens a separate window where users can easily review the logged data, enhancing their understanding of keyboard activity and ensuring system security.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</p:txBody>
      </p:sp>
      <p:pic>
        <p:nvPicPr>
          <p:cNvPr id="56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622090" y="2968155"/>
            <a:ext cx="2903779" cy="2018126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57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8017321" y="2817499"/>
            <a:ext cx="3082771" cy="2168782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58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1317527" y="4327619"/>
            <a:ext cx="2981730" cy="2073589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59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5869870" y="4256286"/>
            <a:ext cx="2803451" cy="214492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5497532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Times New Roman" pitchFamily="18" charset="0"/>
                <a:ea typeface="Franklin Gothic Demi" pitchFamily="0" charset="0"/>
                <a:cs typeface="Times New Roman" pitchFamily="18" charset="0"/>
              </a:rPr>
              <a:t>Conclusion</a:t>
            </a:r>
            <a:endParaRPr lang="zh-CN" altLang="en-US" sz="2500" b="0" i="0" u="none" strike="noStrike" kern="1200" cap="all" spc="0" baseline="0">
              <a:solidFill>
                <a:srgbClr val="404040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</p:txBody>
      </p:sp>
      <p:sp>
        <p:nvSpPr>
          <p:cNvPr id="63" name="文本框"/>
          <p:cNvSpPr>
            <a:spLocks noGrp="1"/>
          </p:cNvSpPr>
          <p:nvPr>
            <p:ph type="body" idx="1"/>
          </p:nvPr>
        </p:nvSpPr>
        <p:spPr>
          <a:xfrm rot="0">
            <a:off x="581192" y="1302026"/>
            <a:ext cx="11029615" cy="4673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0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Franklin Gothic Book" pitchFamily="0" charset="0"/>
                <a:cs typeface="Times New Roman" pitchFamily="18" charset="0"/>
              </a:rPr>
              <a:t>In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Franklin Gothic Book" pitchFamily="0" charset="0"/>
                <a:cs typeface="Times New Roman" pitchFamily="18" charset="0"/>
              </a:rPr>
              <a:t>conclusion, the Anti-Keylogger System provides a user-friendly interface to block/unblock keys, toggle logging, and start/stop the keylogger, ensuring enhanced cybersecurity by monitoring and recording keyboard activities. The system empowers users to conveniently access logged data for analysis and security auditing</a:t>
            </a:r>
            <a:r>
              <a:rPr lang="en-US" altLang="zh-CN" sz="2000" b="0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Franklin Gothic Book" pitchFamily="0" charset="0"/>
                <a:cs typeface="Times New Roman" pitchFamily="18" charset="0"/>
              </a:rPr>
              <a:t>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61493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 rot="0">
            <a:off x="535670" y="1291393"/>
            <a:ext cx="10781468" cy="54283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Detection: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lvl="1" marL="629920" indent="-305943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Real-time scanning: Continuously monitor system activities for the presence of keyloggers.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lvl="1" marL="629920" indent="-305943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Behavioral analysis: Analyze user behavior patterns to detect anomalies indicative of keylogger activity.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Prevention: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lvl="1" marL="629920" indent="-305943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Keystroke encryption: Encrypt keystrokes to prevent keyloggers from capturing sensitive information.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lvl="1" marL="629920" indent="-305943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Secure input methods: Implement secure input mechanisms like virtual keyboards to thwart keylogging attempts.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lvl="1" marL="629920" indent="-305943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Anti-hooking techniques: Employ methods to prevent keyloggers from intercepting system functions and capturing keystrokes.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User Awareness and Education: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lvl="1" marL="629920" indent="-305943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Educate users about keylogger risks: Provide information about the types of keyloggers and their potential impact on privacy and security.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lvl="1" marL="629920" indent="-305943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Promote security measures: Encourage users to use strong passwords, enable multi-factor authentication, and stay vigilant against suspicious activities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</p:txBody>
      </p:sp>
      <p:sp>
        <p:nvSpPr>
          <p:cNvPr id="65" name="矩形"/>
          <p:cNvSpPr>
            <a:spLocks/>
          </p:cNvSpPr>
          <p:nvPr/>
        </p:nvSpPr>
        <p:spPr>
          <a:xfrm rot="0">
            <a:off x="535670" y="844659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 defTabSz="45720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300" b="1" i="0" u="none" strike="noStrike" kern="1200" cap="all" spc="0" baseline="0">
                <a:solidFill>
                  <a:schemeClr val="accent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Future scope</a:t>
            </a:r>
            <a:endParaRPr lang="zh-CN" altLang="en-US" sz="3300" b="1" i="0" u="none" strike="noStrike" kern="1200" cap="all" spc="0" baseline="0">
              <a:solidFill>
                <a:schemeClr val="accent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797739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Times New Roman" pitchFamily="18" charset="0"/>
                <a:ea typeface="Franklin Gothic Demi" pitchFamily="0" charset="0"/>
                <a:cs typeface="Times New Roman" pitchFamily="18" charset="0"/>
              </a:rPr>
              <a:t>References</a:t>
            </a:r>
            <a:endParaRPr lang="zh-CN" altLang="en-US" sz="2500" b="0" i="0" u="none" strike="noStrike" kern="1200" cap="all" spc="0" baseline="0">
              <a:solidFill>
                <a:srgbClr val="404040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</p:txBody>
      </p:sp>
      <p:sp>
        <p:nvSpPr>
          <p:cNvPr id="67" name="文本框"/>
          <p:cNvSpPr>
            <a:spLocks noGrp="1"/>
          </p:cNvSpPr>
          <p:nvPr>
            <p:ph type="body" idx="1"/>
          </p:nvPr>
        </p:nvSpPr>
        <p:spPr>
          <a:xfrm rot="0">
            <a:off x="581192" y="1302026"/>
            <a:ext cx="11029615" cy="4673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0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Franklin Gothic Book" pitchFamily="0" charset="0"/>
                <a:cs typeface="Times New Roman" pitchFamily="18" charset="0"/>
              </a:rPr>
              <a:t>Python Documentation. (https://docs.python.org/3/)</a:t>
            </a:r>
            <a:endParaRPr lang="en-US" altLang="zh-CN" sz="2000" b="0" i="0" u="none" strike="noStrike" kern="1200" cap="none" spc="0" baseline="0">
              <a:solidFill>
                <a:srgbClr val="0F0F0F"/>
              </a:solidFill>
              <a:latin typeface="Times New Roman" pitchFamily="18" charset="0"/>
              <a:ea typeface="Franklin Gothic Book" pitchFamily="0" charset="0"/>
              <a:cs typeface="Times New Roman" pitchFamily="18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0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Franklin Gothic Book" pitchFamily="0" charset="0"/>
                <a:cs typeface="Times New Roman" pitchFamily="18" charset="0"/>
              </a:rPr>
              <a:t>Tkinter</a:t>
            </a:r>
            <a:r>
              <a:rPr lang="en-US" altLang="zh-CN" sz="2000" b="0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Franklin Gothic Book" pitchFamily="0" charset="0"/>
                <a:cs typeface="Times New Roman" pitchFamily="18" charset="0"/>
              </a:rPr>
              <a:t> Documentation. (https://docs.python.org/3/library/tkinter.html)</a:t>
            </a:r>
            <a:endParaRPr lang="en-US" altLang="zh-CN" sz="2000" b="0" i="0" u="none" strike="noStrike" kern="1200" cap="none" spc="0" baseline="0">
              <a:solidFill>
                <a:srgbClr val="0F0F0F"/>
              </a:solidFill>
              <a:latin typeface="Times New Roman" pitchFamily="18" charset="0"/>
              <a:ea typeface="Franklin Gothic Book" pitchFamily="0" charset="0"/>
              <a:cs typeface="Times New Roman" pitchFamily="18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0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Franklin Gothic Book" pitchFamily="0" charset="0"/>
                <a:cs typeface="Times New Roman" pitchFamily="18" charset="0"/>
              </a:rPr>
              <a:t>Pynput</a:t>
            </a:r>
            <a:r>
              <a:rPr lang="en-US" altLang="zh-CN" sz="2000" b="0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Franklin Gothic Book" pitchFamily="0" charset="0"/>
                <a:cs typeface="Times New Roman" pitchFamily="18" charset="0"/>
              </a:rPr>
              <a:t> Documentation. (https://pypi.org/project/pynput/)</a:t>
            </a:r>
            <a:endParaRPr lang="en-US" altLang="zh-CN" sz="2000" b="0" i="0" u="none" strike="noStrike" kern="1200" cap="none" spc="0" baseline="0">
              <a:solidFill>
                <a:srgbClr val="0F0F0F"/>
              </a:solidFill>
              <a:latin typeface="Times New Roman" pitchFamily="18" charset="0"/>
              <a:ea typeface="Franklin Gothic Book" pitchFamily="0" charset="0"/>
              <a:cs typeface="Times New Roman" pitchFamily="18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0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Franklin Gothic Book" pitchFamily="0" charset="0"/>
                <a:cs typeface="Times New Roman" pitchFamily="18" charset="0"/>
              </a:rPr>
              <a:t>JSON Documentation. (https://docs.python.org/3/library/json.html)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940824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"/>
          <p:cNvSpPr>
            <a:spLocks noGrp="1"/>
          </p:cNvSpPr>
          <p:nvPr>
            <p:ph type="title"/>
          </p:nvPr>
        </p:nvSpPr>
        <p:spPr>
          <a:xfrm rot="0">
            <a:off x="1463041" y="2766217"/>
            <a:ext cx="9298745" cy="13255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all" spc="0" baseline="0">
                <a:solidFill>
                  <a:srgbClr val="003B68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THANK YOU</a:t>
            </a:r>
            <a:endParaRPr lang="zh-CN" altLang="en-US" sz="3600" b="1" i="0" u="none" strike="noStrike" kern="1200" cap="all" spc="0" baseline="0">
              <a:solidFill>
                <a:srgbClr val="003B68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35996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noGrp="1"/>
          </p:cNvSpPr>
          <p:nvPr>
            <p:ph type="title"/>
          </p:nvPr>
        </p:nvSpPr>
        <p:spPr>
          <a:xfrm rot="0">
            <a:off x="838200" y="545405"/>
            <a:ext cx="10515600" cy="13255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all" spc="0" baseline="0">
                <a:solidFill>
                  <a:srgbClr val="002060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OUTLINE</a:t>
            </a:r>
            <a:endParaRPr lang="zh-CN" altLang="en-US" sz="2800" b="1" i="0" u="none" strike="noStrike" kern="1200" cap="all" spc="0" baseline="0">
              <a:solidFill>
                <a:srgbClr val="002060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body" idx="1"/>
          </p:nvPr>
        </p:nvSpPr>
        <p:spPr>
          <a:xfrm rot="0">
            <a:off x="838200" y="1618937"/>
            <a:ext cx="11019020" cy="52390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Franklin Gothic Book" pitchFamily="0" charset="0"/>
                <a:cs typeface="Times New Roman" pitchFamily="18" charset="0"/>
              </a:rPr>
              <a:t>  </a:t>
            </a:r>
            <a:endParaRPr lang="en-US" altLang="zh-CN" sz="17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Franklin Gothic Book" pitchFamily="0" charset="0"/>
                <a:cs typeface="Times New Roman" pitchFamily="18" charset="0"/>
              </a:rPr>
              <a:t>Problem Statement </a:t>
            </a:r>
            <a:endParaRPr lang="en-US" altLang="zh-CN" sz="17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Franklin Gothic Book" pitchFamily="0" charset="0"/>
                <a:cs typeface="Times New Roman" pitchFamily="18" charset="0"/>
              </a:rPr>
              <a:t>Proposed System/Solution</a:t>
            </a:r>
            <a:endParaRPr lang="en-US" altLang="zh-CN" sz="17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Franklin Gothic Book" pitchFamily="0" charset="0"/>
                <a:cs typeface="Times New Roman" pitchFamily="18" charset="0"/>
              </a:rPr>
              <a:t>System Development Approach </a:t>
            </a:r>
            <a:endParaRPr lang="en-US" altLang="zh-CN" sz="20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Franklin Gothic Book" pitchFamily="0" charset="0"/>
              <a:cs typeface="Times New Roman" pitchFamily="18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Franklin Gothic Book" pitchFamily="0" charset="0"/>
                <a:cs typeface="Times New Roman" pitchFamily="18" charset="0"/>
              </a:rPr>
              <a:t>Algorithm &amp; Deployment  </a:t>
            </a:r>
            <a:endParaRPr lang="en-US" altLang="zh-CN" sz="17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Franklin Gothic Book" pitchFamily="0" charset="0"/>
                <a:cs typeface="Times New Roman" pitchFamily="18" charset="0"/>
              </a:rPr>
              <a:t>Result </a:t>
            </a:r>
            <a:endParaRPr lang="en-US" altLang="zh-CN" sz="20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Franklin Gothic Book" pitchFamily="0" charset="0"/>
              <a:cs typeface="Times New Roman" pitchFamily="18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Franklin Gothic Book" pitchFamily="0" charset="0"/>
                <a:cs typeface="Times New Roman" pitchFamily="18" charset="0"/>
              </a:rPr>
              <a:t>Conclusion</a:t>
            </a:r>
            <a:endParaRPr lang="en-US" altLang="zh-CN" sz="17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Franklin Gothic Book" pitchFamily="0" charset="0"/>
                <a:cs typeface="Times New Roman" pitchFamily="18" charset="0"/>
              </a:rPr>
              <a:t>Future Scope</a:t>
            </a:r>
            <a:endParaRPr lang="en-US" altLang="zh-CN" sz="20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Franklin Gothic Book" pitchFamily="0" charset="0"/>
              <a:cs typeface="Times New Roman" pitchFamily="18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Franklin Gothic Book" pitchFamily="0" charset="0"/>
                <a:cs typeface="Times New Roman" pitchFamily="18" charset="0"/>
              </a:rPr>
              <a:t>References</a:t>
            </a:r>
            <a:endParaRPr lang="en-US" altLang="zh-CN" sz="17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endParaRPr lang="zh-CN" altLang="en-US" sz="17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31053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Problem Statement</a:t>
            </a:r>
            <a:endParaRPr lang="zh-CN" altLang="en-US" sz="4000" b="0" i="0" u="none" strike="noStrike" kern="1200" cap="all" spc="0" baseline="0">
              <a:solidFill>
                <a:srgbClr val="404040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body" idx="1"/>
          </p:nvPr>
        </p:nvSpPr>
        <p:spPr>
          <a:xfrm rot="0">
            <a:off x="581192" y="1232452"/>
            <a:ext cx="11029615" cy="4673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05943" indent="-305943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Franklin Gothic Book" pitchFamily="0" charset="0"/>
                <a:cs typeface="Times New Roman" pitchFamily="18" charset="0"/>
              </a:rPr>
              <a:t>In today's digital age, cybersecurity threats pose significant risks to individuals and organizations. Keyloggers, a type of malicious software, are widely used by attackers to capture keystrokes on a user's keyboard, potentially leading to theft of sensitive information such as passwords, credit card numbers, and personal messages. To mitigate the threat posed by keyloggers, there is a need for the development of an Anti-Keylogger System aimed at enhancing cybersecurity.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Franklin Gothic Book" pitchFamily="0" charset="0"/>
              <a:cs typeface="Times New Roman" pitchFamily="18" charset="0"/>
            </a:endParaRPr>
          </a:p>
          <a:p>
            <a:pPr marL="305943" indent="-305943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Franklin Gothic Book" pitchFamily="0" charset="0"/>
                <a:cs typeface="Times New Roman" pitchFamily="18" charset="0"/>
              </a:rPr>
              <a:t>The objective of this project is to design and implement an Anti-Keylogger System capable of detecting and preventing malicious keylogging activities on a user's system. The system should provide real-time protection against keylogger attacks while ensuring minimal disruption to the user's normal computing experience.</a:t>
            </a:r>
            <a:endParaRPr lang="zh-CN" altLang="en-US" sz="1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Franklin Gothic Book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21322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Proposed Solution</a:t>
            </a:r>
            <a:endParaRPr lang="zh-CN" altLang="en-US" sz="4000" b="0" i="0" u="none" strike="noStrike" kern="1200" cap="all" spc="0" baseline="0">
              <a:solidFill>
                <a:srgbClr val="404040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body" idx="1"/>
          </p:nvPr>
        </p:nvSpPr>
        <p:spPr>
          <a:xfrm rot="0">
            <a:off x="581192" y="967303"/>
            <a:ext cx="11613485" cy="55639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Proposed Solution: Anti-keylogger System For Enhanced Cybersecurity</a:t>
            </a:r>
            <a:endParaRPr lang="en-US" altLang="zh-CN" sz="20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Keyloggers pose a significant threat to cybersecurity by capturing keystrokes, potentially compromising sensitive information. To mitigate this threat, an Anti-Keylogger System can be developed using Python with a graphical user interface (GUI) provided by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tkinter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. This system allows users to block specific keys, toggle logging, start and stop the keylogger, and save logged data in both TXT and JSON formats.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Key Features:</a:t>
            </a:r>
            <a:endParaRPr lang="en-US" altLang="zh-CN" sz="20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Key Blocking: Users can block specific keys from being logged by the keylogger.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Toggle Logging: Logging can be toggled on or off to control when keystrokes are recorded.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Start/Stop Functionality: Users can start and stop the keylogger as needed.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Logging Status Display: The GUI displays the current logging status (enabled/disabled) to keep users informed.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Save Logs: Logged keystrokes can be saved in both TXT and JSON formats for analysis and further action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1797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title"/>
          </p:nvPr>
        </p:nvSpPr>
        <p:spPr>
          <a:xfrm rot="0">
            <a:off x="581192" y="662572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Times New Roman" pitchFamily="18" charset="0"/>
                <a:ea typeface="Franklin Gothic Demi" pitchFamily="0" charset="0"/>
                <a:cs typeface="Times New Roman" pitchFamily="18" charset="0"/>
              </a:rPr>
              <a:t>System  Approach</a:t>
            </a:r>
            <a:endParaRPr lang="zh-CN" altLang="en-US" sz="4000" b="0" i="0" u="none" strike="noStrike" kern="1200" cap="all" spc="0" baseline="0">
              <a:solidFill>
                <a:schemeClr val="accent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body" idx="1"/>
          </p:nvPr>
        </p:nvSpPr>
        <p:spPr>
          <a:xfrm rot="0">
            <a:off x="581193" y="1291394"/>
            <a:ext cx="11029615" cy="4673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Franklin Gothic Book" pitchFamily="0" charset="0"/>
                <a:cs typeface="Times New Roman" pitchFamily="18" charset="0"/>
              </a:rPr>
              <a:t>Implementation Overview: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Franklin Gothic Book" pitchFamily="0" charset="0"/>
              <a:cs typeface="Times New Roman" pitchFamily="18" charset="0"/>
            </a:endParaRPr>
          </a:p>
          <a:p>
            <a:pPr marL="305943" indent="-305943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Franklin Gothic Book" pitchFamily="0" charset="0"/>
                <a:cs typeface="Times New Roman" pitchFamily="18" charset="0"/>
              </a:rPr>
              <a:t>Global Variables: Maintain variables to store blocked keys, logging status, output file paths, logged data, and the keyboard listener instance.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Franklin Gothic Book" pitchFamily="0" charset="0"/>
              <a:cs typeface="Times New Roman" pitchFamily="18" charset="0"/>
            </a:endParaRPr>
          </a:p>
          <a:p>
            <a:pPr marL="305943" indent="-305943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Franklin Gothic Book" pitchFamily="0" charset="0"/>
                <a:cs typeface="Times New Roman" pitchFamily="18" charset="0"/>
              </a:rPr>
              <a:t>Blocking and Unblocking Keys: Functions to add or remove keys from the set of blocked keys.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Franklin Gothic Book" pitchFamily="0" charset="0"/>
              <a:cs typeface="Times New Roman" pitchFamily="18" charset="0"/>
            </a:endParaRPr>
          </a:p>
          <a:p>
            <a:pPr marL="305943" indent="-305943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Franklin Gothic Book" pitchFamily="0" charset="0"/>
                <a:cs typeface="Times New Roman" pitchFamily="18" charset="0"/>
              </a:rPr>
              <a:t>Logging Functions: Event handlers to record key press and release events, respecting the logging status and blocked keys.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Franklin Gothic Book" pitchFamily="0" charset="0"/>
              <a:cs typeface="Times New Roman" pitchFamily="18" charset="0"/>
            </a:endParaRPr>
          </a:p>
          <a:p>
            <a:pPr marL="305943" indent="-305943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Franklin Gothic Book" pitchFamily="0" charset="0"/>
                <a:cs typeface="Times New Roman" pitchFamily="18" charset="0"/>
              </a:rPr>
              <a:t>Toggle Logging: Function to toggle the logging status and update the GUI accordingly.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Franklin Gothic Book" pitchFamily="0" charset="0"/>
              <a:cs typeface="Times New Roman" pitchFamily="18" charset="0"/>
            </a:endParaRPr>
          </a:p>
          <a:p>
            <a:pPr marL="305943" indent="-305943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Franklin Gothic Book" pitchFamily="0" charset="0"/>
                <a:cs typeface="Times New Roman" pitchFamily="18" charset="0"/>
              </a:rPr>
              <a:t>Save Logs: Function to save the logged data in TXT and JSON formats.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Franklin Gothic Book" pitchFamily="0" charset="0"/>
              <a:cs typeface="Times New Roman" pitchFamily="18" charset="0"/>
            </a:endParaRPr>
          </a:p>
          <a:p>
            <a:pPr marL="305943" indent="-305943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Franklin Gothic Book" pitchFamily="0" charset="0"/>
                <a:cs typeface="Times New Roman" pitchFamily="18" charset="0"/>
              </a:rPr>
              <a:t>Start/Stop Keylogger: Functions to start and stop the keylogger, managing the keyboard listener instance.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Franklin Gothic Book" pitchFamily="0" charset="0"/>
              <a:cs typeface="Times New Roman" pitchFamily="18" charset="0"/>
            </a:endParaRPr>
          </a:p>
          <a:p>
            <a:pPr marL="305943" indent="-305943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Franklin Gothic Book" pitchFamily="0" charset="0"/>
                <a:cs typeface="Times New Roman" pitchFamily="18" charset="0"/>
              </a:rPr>
              <a:t>GUI Setup: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Franklin Gothic Book" pitchFamily="0" charset="0"/>
                <a:cs typeface="Times New Roman" pitchFamily="18" charset="0"/>
              </a:rPr>
              <a:t>Tkinter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Franklin Gothic Book" pitchFamily="0" charset="0"/>
                <a:cs typeface="Times New Roman" pitchFamily="18" charset="0"/>
              </a:rPr>
              <a:t>-based GUI setup with labels and buttons for user interaction.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1603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Arial" pitchFamily="0" charset="0"/>
                <a:ea typeface="Franklin Gothic Demi" pitchFamily="0" charset="0"/>
                <a:cs typeface="Arial" pitchFamily="0" charset="0"/>
              </a:rPr>
              <a:t>Algorithm &amp; Deployment</a:t>
            </a:r>
            <a:endParaRPr lang="zh-CN" altLang="en-US" sz="2500" b="0" i="0" u="none" strike="noStrike" kern="1200" cap="all" spc="0" baseline="0">
              <a:solidFill>
                <a:srgbClr val="404040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45" name="文本框"/>
          <p:cNvSpPr>
            <a:spLocks noGrp="1"/>
          </p:cNvSpPr>
          <p:nvPr>
            <p:ph type="body" idx="1"/>
          </p:nvPr>
        </p:nvSpPr>
        <p:spPr>
          <a:xfrm rot="0">
            <a:off x="581192" y="967305"/>
            <a:ext cx="11114622" cy="5738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2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Algorithm for the Anti-Keylogger System</a:t>
            </a:r>
            <a:r>
              <a:rPr lang="en-US" altLang="zh-CN" sz="2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:</a:t>
            </a:r>
            <a:endParaRPr lang="en-US" altLang="zh-CN" sz="26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Step1:Initialization: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lvl="1" marL="629920" indent="-305943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Import necessary libraries 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tkinter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pynput.keyboard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json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lvl="1" marL="629920" indent="-305943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Define global variables to store blocked keys, logging status, output file paths, logged data, and keyboard listener instance.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Step2:Function Definitions: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lvl="1" marL="629920" indent="-305943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Define functions to block specific keys, unblock keys, check if a key is blocked, handle key press event, handle key release event, toggle logging, save logs in TXT and JSON formats, start the keylogger, and stop the keylogger.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Step3:GUI Setup: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lvl="1" marL="629920" indent="-305943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Create a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Tkinter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 window with a title "Anti-Keylogger System" and set a larger window size.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lvl="1" marL="629920" indent="-305943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Add a label to display the logging status.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lvl="1" marL="629920" indent="-305943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Add buttons for blocking keys, unblocking keys, toggling logging, starting the keylogger, and stopping the keylogger.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0" y="0"/>
            <a:ext cx="1589088" cy="0"/>
          </a:xfrm>
          <a:prstGeom prst="rect"/>
          <a:solidFill>
            <a:srgbClr val="212121"/>
          </a:solidFill>
          <a:ln w="12700" cmpd="sng" cap="flat">
            <a:noFill/>
            <a:prstDash val="solid"/>
            <a:round/>
          </a:ln>
        </p:spPr>
      </p:sp>
      <p:sp>
        <p:nvSpPr>
          <p:cNvPr id="47" name="矩形"/>
          <p:cNvSpPr>
            <a:spLocks/>
          </p:cNvSpPr>
          <p:nvPr/>
        </p:nvSpPr>
        <p:spPr>
          <a:xfrm rot="0">
            <a:off x="152400" y="152400"/>
            <a:ext cx="1589088" cy="0"/>
          </a:xfrm>
          <a:prstGeom prst="rect"/>
          <a:solidFill>
            <a:srgbClr val="212121"/>
          </a:solidFill>
          <a:ln w="12700" cmpd="sng" cap="flat">
            <a:noFill/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29866579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"/>
          <p:cNvSpPr>
            <a:spLocks noGrp="1"/>
          </p:cNvSpPr>
          <p:nvPr>
            <p:ph type="body" idx="1"/>
          </p:nvPr>
        </p:nvSpPr>
        <p:spPr>
          <a:xfrm rot="0">
            <a:off x="595423" y="1254641"/>
            <a:ext cx="11015384" cy="472070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Step4:Button Actions: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lvl="1" marL="629920" indent="-305943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Define actions for each button: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lvl="1" marL="629920" indent="-305943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Block Keys: Adds specified keys to the set of blocked keys.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lvl="1" marL="629920" indent="-305943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Unblock Keys: Removes specified keys from the set of blocked keys.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lvl="1" marL="629920" indent="-305943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Toggle Logging: Toggles the logging status and updates the status label accordingly. If logging is disabled, it saves the logs.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lvl="1" marL="629920" indent="-305943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Start Keylogger: Initializes and starts the keyboard listener.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lvl="1" marL="629920" indent="-305943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Stop Keylogger: Stops the keyboard listener if it's running.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Step5:Mainloop: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lvl="1" marL="629920" indent="-305943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Run the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Tkinter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mainloop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 to display the GUI and handle user interactions.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marL="305943" indent="-305943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endParaRPr lang="zh-CN" altLang="en-US" sz="17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002558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all" spc="0" baseline="0">
                <a:solidFill>
                  <a:schemeClr val="accent1"/>
                </a:solidFill>
                <a:latin typeface="Arial" pitchFamily="0" charset="0"/>
                <a:ea typeface="Franklin Gothic Demi" pitchFamily="0" charset="0"/>
                <a:cs typeface="Arial" pitchFamily="0" charset="0"/>
              </a:rPr>
              <a:t>Algorithm &amp; Deployment</a:t>
            </a:r>
            <a:endParaRPr lang="zh-CN" altLang="en-US" sz="3200" b="0" i="0" u="none" strike="noStrike" kern="1200" cap="all" spc="0" baseline="0">
              <a:solidFill>
                <a:srgbClr val="404040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52" name="文本框"/>
          <p:cNvSpPr>
            <a:spLocks noGrp="1"/>
          </p:cNvSpPr>
          <p:nvPr>
            <p:ph type="body" idx="1"/>
          </p:nvPr>
        </p:nvSpPr>
        <p:spPr>
          <a:xfrm rot="0">
            <a:off x="581192" y="1114568"/>
            <a:ext cx="11029616" cy="5487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Deployment Steps: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Step1:Installation: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lvl="1" marL="629920" indent="-305943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Install Python if not already installed.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lvl="1" marL="629920" indent="-305943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Install the required libraries: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tkinter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pynput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Step2:Code Compilation: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lvl="1" marL="629920" indent="-305943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Copy the provided Python code into a file with a .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py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 extension.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Step3:Execution: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lvl="1" marL="629920" indent="-305943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Run the Python script by executing the file.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lvl="1" marL="629920" indent="-305943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The GUI window for the Anti-Keylogger System will appear.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Step4:User Interaction: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lvl="1" marL="629920" indent="-305943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Use the provided buttons to perform actions such as blocking/unblocking keys, toggling logging, starting/stopping the keylogger.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9627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"/>
          <p:cNvSpPr>
            <a:spLocks noGrp="1"/>
          </p:cNvSpPr>
          <p:nvPr>
            <p:ph type="body" idx="1"/>
          </p:nvPr>
        </p:nvSpPr>
        <p:spPr>
          <a:xfrm rot="0">
            <a:off x="542260" y="1127051"/>
            <a:ext cx="11068547" cy="48482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Step5:Logging: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lvl="1" marL="629920" indent="-305943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When logging is enabled, the system will log key press and release events to the specified output files in both TXT and JSON formats.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Step6:Closing the Application: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lvl="1" marL="629920" indent="-305943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Close the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Tkinter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 window or terminate the Python process to exit the application.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Step7:Customization: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lvl="1" marL="629920" indent="-305943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Modify the code as needed for custom key blocking/unblocking, output file paths, or other configurations.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Step8:Testing: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lvl="1" marL="629920" indent="-305943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Test the functionality of the Anti-Keylogger System to ensure it meets the desired requirements for enhanced cybersecurity</a:t>
            </a:r>
            <a:r>
              <a:rPr lang="en-US" altLang="zh-CN" sz="12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中宋" pitchFamily="0" charset="0"/>
                <a:cs typeface="Times New Roman" pitchFamily="18" charset="0"/>
              </a:rPr>
              <a:t>.</a:t>
            </a:r>
            <a:endParaRPr lang="en-US" altLang="zh-CN" sz="1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中宋" pitchFamily="0" charset="0"/>
              <a:cs typeface="Times New Roman" pitchFamily="18" charset="0"/>
            </a:endParaRPr>
          </a:p>
          <a:p>
            <a:pPr marL="305943" indent="-305943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endParaRPr lang="zh-CN" altLang="en-US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044669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VTI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DividendVTI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188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root</cp:lastModifiedBy>
  <cp:revision>25</cp:revision>
  <dcterms:created xsi:type="dcterms:W3CDTF">2021-05-26T16:50:10Z</dcterms:created>
  <dcterms:modified xsi:type="dcterms:W3CDTF">2024-04-01T01:20:57Z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ontentTypeId">
    <vt:lpwstr>0x0101000F1872188ABCFC48BECA6C87E8AC3285</vt:lpwstr>
  </property>
</Properties>
</file>