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5" r:id="rId7"/>
    <p:sldId id="266" r:id="rId8"/>
    <p:sldId id="267" r:id="rId9"/>
    <p:sldId id="268" r:id="rId10"/>
    <p:sldId id="276" r:id="rId11"/>
    <p:sldId id="270" r:id="rId12"/>
    <p:sldId id="269" r:id="rId13"/>
    <p:sldId id="272" r:id="rId14"/>
    <p:sldId id="273" r:id="rId15"/>
    <p:sldId id="274" r:id="rId16"/>
    <p:sldId id="275"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88" autoAdjust="0"/>
  </p:normalViewPr>
  <p:slideViewPr>
    <p:cSldViewPr>
      <p:cViewPr varScale="1">
        <p:scale>
          <a:sx n="108" d="100"/>
          <a:sy n="108" d="100"/>
        </p:scale>
        <p:origin x="170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74348-21BF-454B-91F8-F6FC6FD70723}" type="datetimeFigureOut">
              <a:rPr lang="en-IN" smtClean="0"/>
              <a:t>25-01-2023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74D2-CD8E-450F-8805-AC883672BE0E}" type="slidenum">
              <a:rPr lang="en-IN" smtClean="0"/>
              <a:t>‹#›</a:t>
            </a:fld>
            <a:endParaRPr lang="en-IN"/>
          </a:p>
        </p:txBody>
      </p:sp>
    </p:spTree>
    <p:extLst>
      <p:ext uri="{BB962C8B-B14F-4D97-AF65-F5344CB8AC3E}">
        <p14:creationId xmlns:p14="http://schemas.microsoft.com/office/powerpoint/2010/main" val="341882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174D2-CD8E-450F-8805-AC883672BE0E}" type="slidenum">
              <a:rPr lang="en-IN" smtClean="0"/>
              <a:t>1</a:t>
            </a:fld>
            <a:endParaRPr lang="en-IN"/>
          </a:p>
        </p:txBody>
      </p:sp>
    </p:spTree>
    <p:extLst>
      <p:ext uri="{BB962C8B-B14F-4D97-AF65-F5344CB8AC3E}">
        <p14:creationId xmlns:p14="http://schemas.microsoft.com/office/powerpoint/2010/main" val="186515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13</a:t>
            </a:fld>
            <a:endParaRPr lang="en-IN"/>
          </a:p>
        </p:txBody>
      </p:sp>
    </p:spTree>
    <p:extLst>
      <p:ext uri="{BB962C8B-B14F-4D97-AF65-F5344CB8AC3E}">
        <p14:creationId xmlns:p14="http://schemas.microsoft.com/office/powerpoint/2010/main" val="216197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9753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7127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308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154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9CD7C-F46E-4B0B-8218-5077BB2C7E0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41796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8864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49CD7C-F46E-4B0B-8218-5077BB2C7E00}"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0876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9CD7C-F46E-4B0B-8218-5077BB2C7E00}"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9707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9CD7C-F46E-4B0B-8218-5077BB2C7E00}"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0699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2246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228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CD7C-F46E-4B0B-8218-5077BB2C7E00}" type="datetimeFigureOut">
              <a:rPr lang="en-IN" smtClean="0"/>
              <a:t>25-01-2023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BBA4-CA4B-42C9-A184-AA9F663DDDC5}" type="slidenum">
              <a:rPr lang="en-IN" smtClean="0"/>
              <a:t>‹#›</a:t>
            </a:fld>
            <a:endParaRPr lang="en-IN"/>
          </a:p>
        </p:txBody>
      </p:sp>
    </p:spTree>
    <p:extLst>
      <p:ext uri="{BB962C8B-B14F-4D97-AF65-F5344CB8AC3E}">
        <p14:creationId xmlns:p14="http://schemas.microsoft.com/office/powerpoint/2010/main" val="29589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996" y="1371600"/>
            <a:ext cx="7772400" cy="1066800"/>
          </a:xfrm>
        </p:spPr>
        <p:txBody>
          <a:bodyPr>
            <a:noAutofit/>
          </a:bodyPr>
          <a:lstStyle/>
          <a:p>
            <a:pPr>
              <a:lnSpc>
                <a:spcPct val="150000"/>
              </a:lnSpc>
            </a:pPr>
            <a:r>
              <a:rPr lang="en-US" sz="2800" b="1" dirty="0">
                <a:latin typeface="Times New Roman" pitchFamily="18" charset="0"/>
                <a:cs typeface="Times New Roman" pitchFamily="18" charset="0"/>
              </a:rPr>
              <a:t>HEART DISEASE PREDICTION USING RANDOM FOREST ALGORITHM</a:t>
            </a:r>
            <a:endParaRPr lang="en-IN" sz="2800" dirty="0"/>
          </a:p>
        </p:txBody>
      </p:sp>
      <p:sp>
        <p:nvSpPr>
          <p:cNvPr id="7" name="Rectangle 6"/>
          <p:cNvSpPr/>
          <p:nvPr/>
        </p:nvSpPr>
        <p:spPr>
          <a:xfrm>
            <a:off x="53196" y="3464943"/>
            <a:ext cx="4572000" cy="1992661"/>
          </a:xfrm>
          <a:prstGeom prst="rect">
            <a:avLst/>
          </a:prstGeom>
        </p:spPr>
        <p:txBody>
          <a:bodyPr>
            <a:spAutoFit/>
          </a:bodyPr>
          <a:lstStyle/>
          <a:p>
            <a:pPr>
              <a:lnSpc>
                <a:spcPct val="150000"/>
              </a:lnSpc>
            </a:pPr>
            <a:r>
              <a:rPr lang="en-US" sz="1400" b="1" dirty="0">
                <a:latin typeface="Times New Roman" pitchFamily="18" charset="0"/>
                <a:cs typeface="Times New Roman" panose="02020603050405020304" pitchFamily="18" charset="0"/>
              </a:rPr>
              <a:t>NAME OF THE SUPERVISOR:</a:t>
            </a:r>
          </a:p>
          <a:p>
            <a:pPr>
              <a:lnSpc>
                <a:spcPct val="150000"/>
              </a:lnSpc>
            </a:pPr>
            <a:r>
              <a:rPr lang="en-US" sz="1400" b="1" dirty="0">
                <a:latin typeface="Times New Roman" pitchFamily="18" charset="0"/>
                <a:cs typeface="Times New Roman" panose="02020603050405020304" pitchFamily="18" charset="0"/>
              </a:rPr>
              <a:t>Mr. M. VIGNESH ME.,</a:t>
            </a:r>
          </a:p>
          <a:p>
            <a:pPr>
              <a:lnSpc>
                <a:spcPct val="150000"/>
              </a:lnSpc>
            </a:pPr>
            <a:r>
              <a:rPr lang="en-US" sz="1400" b="1" dirty="0">
                <a:latin typeface="Times New Roman" pitchFamily="18" charset="0"/>
                <a:cs typeface="Times New Roman" panose="02020603050405020304" pitchFamily="18" charset="0"/>
              </a:rPr>
              <a:t>Assistant Professor, </a:t>
            </a:r>
          </a:p>
          <a:p>
            <a:pPr>
              <a:lnSpc>
                <a:spcPct val="150000"/>
              </a:lnSpc>
            </a:pPr>
            <a:r>
              <a:rPr lang="en-US" sz="1400" b="1" dirty="0">
                <a:latin typeface="Times New Roman" pitchFamily="18" charset="0"/>
                <a:cs typeface="Times New Roman" panose="02020603050405020304" pitchFamily="18" charset="0"/>
              </a:rPr>
              <a:t>Department of  Artificial Intelligence and Data Science, </a:t>
            </a:r>
          </a:p>
          <a:p>
            <a:pPr>
              <a:lnSpc>
                <a:spcPct val="150000"/>
              </a:lnSpc>
            </a:pPr>
            <a:r>
              <a:rPr lang="en-US" sz="1400" b="1" dirty="0">
                <a:latin typeface="Times New Roman" pitchFamily="18" charset="0"/>
                <a:cs typeface="Times New Roman" panose="02020603050405020304" pitchFamily="18" charset="0"/>
              </a:rPr>
              <a:t>Karpagam Institute of Technology, </a:t>
            </a:r>
          </a:p>
          <a:p>
            <a:pPr>
              <a:lnSpc>
                <a:spcPct val="150000"/>
              </a:lnSpc>
            </a:pPr>
            <a:r>
              <a:rPr lang="en-US" sz="1400" b="1" dirty="0">
                <a:latin typeface="Times New Roman" pitchFamily="18" charset="0"/>
                <a:cs typeface="Times New Roman" panose="02020603050405020304" pitchFamily="18" charset="0"/>
              </a:rPr>
              <a:t>Coimbatore.</a:t>
            </a:r>
          </a:p>
        </p:txBody>
      </p:sp>
      <p:sp>
        <p:nvSpPr>
          <p:cNvPr id="8" name="Rectangle 7"/>
          <p:cNvSpPr/>
          <p:nvPr/>
        </p:nvSpPr>
        <p:spPr>
          <a:xfrm>
            <a:off x="4481482" y="3393057"/>
            <a:ext cx="4572000" cy="2967415"/>
          </a:xfrm>
          <a:prstGeom prst="rect">
            <a:avLst/>
          </a:prstGeom>
        </p:spPr>
        <p:txBody>
          <a:bodyPr>
            <a:spAutoFit/>
          </a:bodyPr>
          <a:lstStyle/>
          <a:p>
            <a:pPr algn="ctr">
              <a:lnSpc>
                <a:spcPct val="150000"/>
              </a:lnSpc>
            </a:pPr>
            <a:r>
              <a:rPr lang="en-US" sz="1400" b="1" dirty="0">
                <a:latin typeface="Times New Roman" panose="02020603050405020304" pitchFamily="18" charset="0"/>
                <a:cs typeface="Times New Roman" panose="02020603050405020304" pitchFamily="18" charset="0"/>
              </a:rPr>
              <a:t>TEAM MEMBERS: </a:t>
            </a:r>
            <a:endParaRPr lang="en-IN" sz="1400" b="1" dirty="0">
              <a:latin typeface="Times New Roman" panose="02020603050405020304" pitchFamily="18" charset="0"/>
              <a:cs typeface="Times New Roman" panose="02020603050405020304" pitchFamily="18" charset="0"/>
            </a:endParaRPr>
          </a:p>
          <a:p>
            <a:pPr algn="r">
              <a:lnSpc>
                <a:spcPct val="150000"/>
              </a:lnSpc>
            </a:pPr>
            <a:r>
              <a:rPr lang="en-IN" sz="1400" b="1" dirty="0">
                <a:latin typeface="Times New Roman" panose="02020603050405020304" pitchFamily="18" charset="0"/>
                <a:cs typeface="Times New Roman" panose="02020603050405020304" pitchFamily="18" charset="0"/>
              </a:rPr>
              <a:t>BALAJEEY R K (721220243005)</a:t>
            </a:r>
          </a:p>
          <a:p>
            <a:pPr algn="r">
              <a:lnSpc>
                <a:spcPct val="150000"/>
              </a:lnSpc>
            </a:pPr>
            <a:r>
              <a:rPr lang="en-IN" sz="1400" b="1" dirty="0">
                <a:latin typeface="Times New Roman" panose="02020603050405020304" pitchFamily="18" charset="0"/>
                <a:cs typeface="Times New Roman" panose="02020603050405020304" pitchFamily="18" charset="0"/>
              </a:rPr>
              <a:t> CHANDRU V(721220243006)</a:t>
            </a:r>
          </a:p>
          <a:p>
            <a:pPr algn="r">
              <a:lnSpc>
                <a:spcPct val="150000"/>
              </a:lnSpc>
            </a:pPr>
            <a:r>
              <a:rPr lang="en-IN" sz="1400" b="1" dirty="0">
                <a:latin typeface="Times New Roman" panose="02020603050405020304" pitchFamily="18" charset="0"/>
                <a:cs typeface="Times New Roman" panose="02020603050405020304" pitchFamily="18" charset="0"/>
              </a:rPr>
              <a:t>HARISH KUMAR M (721220243017) </a:t>
            </a:r>
          </a:p>
          <a:p>
            <a:pPr algn="r">
              <a:lnSpc>
                <a:spcPct val="150000"/>
              </a:lnSpc>
            </a:pPr>
            <a:r>
              <a:rPr lang="en-IN" sz="1400" b="1" dirty="0">
                <a:latin typeface="Times New Roman" panose="02020603050405020304" pitchFamily="18" charset="0"/>
                <a:cs typeface="Times New Roman" panose="02020603050405020304" pitchFamily="18" charset="0"/>
              </a:rPr>
              <a:t> HINDUMITHRAN G(721220243020)</a:t>
            </a:r>
          </a:p>
          <a:p>
            <a:pPr algn="r">
              <a:lnSpc>
                <a:spcPct val="150000"/>
              </a:lnSpc>
            </a:pPr>
            <a:r>
              <a:rPr lang="en-IN" sz="1400" b="1" dirty="0">
                <a:latin typeface="Times New Roman" panose="02020603050405020304" pitchFamily="18" charset="0"/>
                <a:cs typeface="Times New Roman" panose="02020603050405020304" pitchFamily="18" charset="0"/>
              </a:rPr>
              <a:t>Department of Artificial Intelligence and Data Science, </a:t>
            </a:r>
          </a:p>
          <a:p>
            <a:pPr algn="r">
              <a:lnSpc>
                <a:spcPct val="150000"/>
              </a:lnSpc>
            </a:pPr>
            <a:r>
              <a:rPr lang="en-IN" sz="1400" b="1" dirty="0">
                <a:latin typeface="Times New Roman" panose="02020603050405020304" pitchFamily="18" charset="0"/>
                <a:cs typeface="Times New Roman" panose="02020603050405020304" pitchFamily="18" charset="0"/>
              </a:rPr>
              <a:t>Karpagam Institute of Technology, </a:t>
            </a:r>
          </a:p>
          <a:p>
            <a:pPr algn="r">
              <a:lnSpc>
                <a:spcPct val="150000"/>
              </a:lnSpc>
            </a:pPr>
            <a:r>
              <a:rPr lang="en-IN" sz="1400" b="1" dirty="0">
                <a:latin typeface="Times New Roman" panose="02020603050405020304" pitchFamily="18" charset="0"/>
                <a:cs typeface="Times New Roman" panose="02020603050405020304" pitchFamily="18" charset="0"/>
              </a:rPr>
              <a:t>Coimbatore.</a:t>
            </a:r>
            <a:r>
              <a:rPr lang="en-US" sz="1400" b="1" dirty="0">
                <a:latin typeface="Times New Roman" panose="02020603050405020304" pitchFamily="18" charset="0"/>
                <a:cs typeface="Times New Roman" pitchFamily="18" charset="0"/>
              </a:rPr>
              <a:t> </a:t>
            </a:r>
          </a:p>
          <a:p>
            <a:pPr algn="r">
              <a:lnSpc>
                <a:spcPct val="150000"/>
              </a:lnSpc>
            </a:pPr>
            <a:endParaRPr lang="en-US" sz="1400" dirty="0"/>
          </a:p>
        </p:txBody>
      </p:sp>
    </p:spTree>
    <p:extLst>
      <p:ext uri="{BB962C8B-B14F-4D97-AF65-F5344CB8AC3E}">
        <p14:creationId xmlns:p14="http://schemas.microsoft.com/office/powerpoint/2010/main" val="116227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0497-DE14-884A-3DC8-7BC7CEF6F7A6}"/>
              </a:ext>
            </a:extLst>
          </p:cNvPr>
          <p:cNvSpPr>
            <a:spLocks noGrp="1"/>
          </p:cNvSpPr>
          <p:nvPr>
            <p:ph type="title"/>
          </p:nvPr>
        </p:nvSpPr>
        <p:spPr/>
        <p:txBody>
          <a:bodyPr>
            <a:normAutofit/>
          </a:bodyPr>
          <a:lstStyle/>
          <a:p>
            <a:r>
              <a:rPr lang="en-US" sz="1800" b="1" dirty="0">
                <a:latin typeface="Times New Roman" pitchFamily="18" charset="0"/>
                <a:cs typeface="Times New Roman" pitchFamily="18" charset="0"/>
              </a:rPr>
              <a:t>Predicting the accuracy of the model and visualize the outcome</a:t>
            </a:r>
            <a:br>
              <a:rPr lang="en-US" sz="4400" dirty="0">
                <a:latin typeface="Times New Roman" pitchFamily="18" charset="0"/>
                <a:cs typeface="Times New Roman" pitchFamily="18" charset="0"/>
              </a:rPr>
            </a:br>
            <a:endParaRPr lang="en-IN" dirty="0"/>
          </a:p>
        </p:txBody>
      </p:sp>
      <p:pic>
        <p:nvPicPr>
          <p:cNvPr id="1026" name="Picture 2" descr="Figure 4 from A scalable solution for heart disease prediction using  classification mining technique | Semantic Scholar">
            <a:extLst>
              <a:ext uri="{FF2B5EF4-FFF2-40B4-BE49-F238E27FC236}">
                <a16:creationId xmlns:a16="http://schemas.microsoft.com/office/drawing/2014/main" id="{13009019-16AC-0867-DB62-1ADAE765FD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792" y="1417638"/>
            <a:ext cx="5514415" cy="390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9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655637"/>
          </a:xfrm>
        </p:spPr>
        <p:txBody>
          <a:bodyPr>
            <a:normAutofit/>
          </a:bodyPr>
          <a:lstStyle/>
          <a:p>
            <a:r>
              <a:rPr lang="en-US" sz="1600" b="1" dirty="0">
                <a:latin typeface="Times New Roman" panose="02020603050405020304" pitchFamily="18" charset="0"/>
                <a:cs typeface="Times New Roman" panose="02020603050405020304" pitchFamily="18" charset="0"/>
              </a:rPr>
              <a:t>SAMPLE SOURCE CODE</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31836"/>
            <a:ext cx="8229600" cy="5897563"/>
          </a:xfrm>
        </p:spPr>
        <p:txBody>
          <a:bodyPr>
            <a:noAutofit/>
          </a:bodyPr>
          <a:lstStyle/>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 Importing the libraries</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import </a:t>
            </a:r>
            <a:r>
              <a:rPr lang="en-IN" sz="1400" dirty="0" err="1">
                <a:solidFill>
                  <a:srgbClr val="000000"/>
                </a:solidFill>
                <a:effectLst/>
                <a:latin typeface="Times New Roman" panose="02020603050405020304" pitchFamily="18" charset="0"/>
                <a:ea typeface="Times New Roman" panose="02020603050405020304" pitchFamily="18" charset="0"/>
              </a:rPr>
              <a:t>numpy</a:t>
            </a:r>
            <a:r>
              <a:rPr lang="en-IN" sz="1400" dirty="0">
                <a:solidFill>
                  <a:srgbClr val="000000"/>
                </a:solidFill>
                <a:effectLst/>
                <a:latin typeface="Times New Roman" panose="02020603050405020304" pitchFamily="18" charset="0"/>
                <a:ea typeface="Times New Roman" panose="02020603050405020304" pitchFamily="18" charset="0"/>
              </a:rPr>
              <a:t> as np</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import pandas as pd</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from </a:t>
            </a:r>
            <a:r>
              <a:rPr lang="en-IN" sz="1400" dirty="0" err="1">
                <a:solidFill>
                  <a:srgbClr val="000000"/>
                </a:solidFill>
                <a:effectLst/>
                <a:latin typeface="Times New Roman" panose="02020603050405020304" pitchFamily="18" charset="0"/>
                <a:ea typeface="Times New Roman" panose="02020603050405020304" pitchFamily="18" charset="0"/>
              </a:rPr>
              <a:t>sklearn.model_selection</a:t>
            </a:r>
            <a:r>
              <a:rPr lang="en-IN" sz="1400" dirty="0">
                <a:solidFill>
                  <a:srgbClr val="000000"/>
                </a:solidFill>
                <a:effectLst/>
                <a:latin typeface="Times New Roman" panose="02020603050405020304" pitchFamily="18" charset="0"/>
                <a:ea typeface="Times New Roman" panose="02020603050405020304" pitchFamily="18" charset="0"/>
              </a:rPr>
              <a:t> import </a:t>
            </a:r>
            <a:r>
              <a:rPr lang="en-IN" sz="1400" dirty="0" err="1">
                <a:solidFill>
                  <a:srgbClr val="000000"/>
                </a:solidFill>
                <a:effectLst/>
                <a:latin typeface="Times New Roman" panose="02020603050405020304" pitchFamily="18" charset="0"/>
                <a:ea typeface="Times New Roman" panose="02020603050405020304" pitchFamily="18" charset="0"/>
              </a:rPr>
              <a:t>train_test_split</a:t>
            </a:r>
            <a:endParaRPr lang="en-IN" sz="1400" dirty="0">
              <a:solidFill>
                <a:srgbClr val="000000"/>
              </a:solidFill>
              <a:effectLst/>
              <a:latin typeface="Times New Roman" panose="02020603050405020304" pitchFamily="18" charset="0"/>
              <a:ea typeface="Times New Roman" panose="02020603050405020304" pitchFamily="18" charset="0"/>
            </a:endParaRP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from </a:t>
            </a:r>
            <a:r>
              <a:rPr lang="en-IN" sz="1400" dirty="0" err="1">
                <a:solidFill>
                  <a:srgbClr val="000000"/>
                </a:solidFill>
                <a:effectLst/>
                <a:latin typeface="Times New Roman" panose="02020603050405020304" pitchFamily="18" charset="0"/>
                <a:ea typeface="Times New Roman" panose="02020603050405020304" pitchFamily="18" charset="0"/>
              </a:rPr>
              <a:t>sklearn.ensemble</a:t>
            </a:r>
            <a:r>
              <a:rPr lang="en-IN" sz="1400" dirty="0">
                <a:solidFill>
                  <a:srgbClr val="000000"/>
                </a:solidFill>
                <a:effectLst/>
                <a:latin typeface="Times New Roman" panose="02020603050405020304" pitchFamily="18" charset="0"/>
                <a:ea typeface="Times New Roman" panose="02020603050405020304" pitchFamily="18" charset="0"/>
              </a:rPr>
              <a:t> import </a:t>
            </a:r>
            <a:r>
              <a:rPr lang="en-IN" sz="1400" dirty="0" err="1">
                <a:solidFill>
                  <a:srgbClr val="000000"/>
                </a:solidFill>
                <a:effectLst/>
                <a:latin typeface="Times New Roman" panose="02020603050405020304" pitchFamily="18" charset="0"/>
                <a:ea typeface="Times New Roman" panose="02020603050405020304" pitchFamily="18" charset="0"/>
              </a:rPr>
              <a:t>RandomForestClassifier</a:t>
            </a:r>
            <a:endParaRPr lang="en-IN" sz="1400" dirty="0">
              <a:solidFill>
                <a:srgbClr val="000000"/>
              </a:solidFill>
              <a:effectLst/>
              <a:latin typeface="Times New Roman" panose="02020603050405020304" pitchFamily="18" charset="0"/>
              <a:ea typeface="Times New Roman" panose="02020603050405020304" pitchFamily="18" charset="0"/>
            </a:endParaRP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from </a:t>
            </a:r>
            <a:r>
              <a:rPr lang="en-IN" sz="1400" dirty="0" err="1">
                <a:solidFill>
                  <a:srgbClr val="000000"/>
                </a:solidFill>
                <a:effectLst/>
                <a:latin typeface="Times New Roman" panose="02020603050405020304" pitchFamily="18" charset="0"/>
                <a:ea typeface="Times New Roman" panose="02020603050405020304" pitchFamily="18" charset="0"/>
              </a:rPr>
              <a:t>sklearn.metrics</a:t>
            </a:r>
            <a:r>
              <a:rPr lang="en-IN" sz="1400" dirty="0">
                <a:solidFill>
                  <a:srgbClr val="000000"/>
                </a:solidFill>
                <a:effectLst/>
                <a:latin typeface="Times New Roman" panose="02020603050405020304" pitchFamily="18" charset="0"/>
                <a:ea typeface="Times New Roman" panose="02020603050405020304" pitchFamily="18" charset="0"/>
              </a:rPr>
              <a:t> import </a:t>
            </a:r>
            <a:r>
              <a:rPr lang="en-IN" sz="1400" dirty="0" err="1">
                <a:solidFill>
                  <a:srgbClr val="000000"/>
                </a:solidFill>
                <a:effectLst/>
                <a:latin typeface="Times New Roman" panose="02020603050405020304" pitchFamily="18" charset="0"/>
                <a:ea typeface="Times New Roman" panose="02020603050405020304" pitchFamily="18" charset="0"/>
              </a:rPr>
              <a:t>accuracy_score</a:t>
            </a:r>
            <a:endParaRPr lang="en-IN" sz="1400" dirty="0">
              <a:solidFill>
                <a:srgbClr val="000000"/>
              </a:solidFill>
              <a:effectLst/>
              <a:latin typeface="Times New Roman" panose="02020603050405020304" pitchFamily="18" charset="0"/>
              <a:ea typeface="Times New Roman" panose="02020603050405020304" pitchFamily="18" charset="0"/>
            </a:endParaRP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import warnings</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warnings.filterwarnings</a:t>
            </a:r>
            <a:r>
              <a:rPr lang="en-IN" sz="1400" dirty="0">
                <a:solidFill>
                  <a:srgbClr val="000000"/>
                </a:solidFill>
                <a:effectLst/>
                <a:latin typeface="Times New Roman" panose="02020603050405020304" pitchFamily="18" charset="0"/>
                <a:ea typeface="Times New Roman" panose="02020603050405020304" pitchFamily="18" charset="0"/>
              </a:rPr>
              <a:t>("ignore")</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 Load the diabetes dataset</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data = </a:t>
            </a:r>
            <a:r>
              <a:rPr lang="en-IN" sz="1400" dirty="0" err="1">
                <a:solidFill>
                  <a:srgbClr val="000000"/>
                </a:solidFill>
                <a:effectLst/>
                <a:latin typeface="Times New Roman" panose="02020603050405020304" pitchFamily="18" charset="0"/>
                <a:ea typeface="Times New Roman" panose="02020603050405020304" pitchFamily="18" charset="0"/>
              </a:rPr>
              <a:t>pd.read_csv</a:t>
            </a:r>
            <a:r>
              <a:rPr lang="en-IN" sz="1400" dirty="0">
                <a:solidFill>
                  <a:srgbClr val="000000"/>
                </a:solidFill>
                <a:effectLst/>
                <a:latin typeface="Times New Roman" panose="02020603050405020304" pitchFamily="18" charset="0"/>
                <a:ea typeface="Times New Roman" panose="02020603050405020304" pitchFamily="18" charset="0"/>
              </a:rPr>
              <a:t>("/content/heart.csv")</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data.head</a:t>
            </a:r>
            <a:r>
              <a:rPr lang="en-IN" sz="1400" dirty="0">
                <a:solidFill>
                  <a:srgbClr val="000000"/>
                </a:solidFill>
                <a:effectLst/>
                <a:latin typeface="Times New Roman" panose="02020603050405020304" pitchFamily="18" charset="0"/>
                <a:ea typeface="Times New Roman" panose="02020603050405020304" pitchFamily="18" charset="0"/>
              </a:rPr>
              <a:t>()</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data.isnull</a:t>
            </a:r>
            <a:r>
              <a:rPr lang="en-IN" sz="1400" dirty="0">
                <a:solidFill>
                  <a:srgbClr val="000000"/>
                </a:solidFill>
                <a:effectLst/>
                <a:latin typeface="Times New Roman" panose="02020603050405020304" pitchFamily="18" charset="0"/>
                <a:ea typeface="Times New Roman" panose="02020603050405020304" pitchFamily="18" charset="0"/>
              </a:rPr>
              <a:t>().sum()</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data.describe</a:t>
            </a:r>
            <a:r>
              <a:rPr lang="en-IN" sz="1400" dirty="0">
                <a:solidFill>
                  <a:srgbClr val="000000"/>
                </a:solidFill>
                <a:effectLst/>
                <a:latin typeface="Times New Roman" panose="02020603050405020304" pitchFamily="18" charset="0"/>
                <a:ea typeface="Times New Roman" panose="02020603050405020304" pitchFamily="18" charset="0"/>
              </a:rPr>
              <a:t>()</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data.head</a:t>
            </a:r>
            <a:r>
              <a:rPr lang="en-IN" sz="1400" dirty="0">
                <a:solidFill>
                  <a:srgbClr val="000000"/>
                </a:solidFill>
                <a:effectLst/>
                <a:latin typeface="Times New Roman" panose="02020603050405020304" pitchFamily="18" charset="0"/>
                <a:ea typeface="Times New Roman" panose="02020603050405020304" pitchFamily="18" charset="0"/>
              </a:rPr>
              <a:t>(0)</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 Split the data into features and labels</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X = data[["age","chestpain","trestbps","cholestrol","fasting_blood_sugar","rest_ecg","thalach","exang","oldpeak","slope","ca","thal"]]</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y = data["target"]</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 Split the data into training and test sets</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X_train</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X_test</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y_train</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y_test</a:t>
            </a:r>
            <a:r>
              <a:rPr lang="en-IN" sz="1400" dirty="0">
                <a:solidFill>
                  <a:srgbClr val="000000"/>
                </a:solidFill>
                <a:effectLst/>
                <a:latin typeface="Times New Roman" panose="02020603050405020304" pitchFamily="18" charset="0"/>
                <a:ea typeface="Times New Roman" panose="02020603050405020304" pitchFamily="18" charset="0"/>
              </a:rPr>
              <a:t> = </a:t>
            </a:r>
            <a:r>
              <a:rPr lang="en-IN" sz="1400" dirty="0" err="1">
                <a:solidFill>
                  <a:srgbClr val="000000"/>
                </a:solidFill>
                <a:effectLst/>
                <a:latin typeface="Times New Roman" panose="02020603050405020304" pitchFamily="18" charset="0"/>
                <a:ea typeface="Times New Roman" panose="02020603050405020304" pitchFamily="18" charset="0"/>
              </a:rPr>
              <a:t>train_test_split</a:t>
            </a:r>
            <a:r>
              <a:rPr lang="en-IN" sz="1400" dirty="0">
                <a:solidFill>
                  <a:srgbClr val="000000"/>
                </a:solidFill>
                <a:effectLst/>
                <a:latin typeface="Times New Roman" panose="02020603050405020304" pitchFamily="18" charset="0"/>
                <a:ea typeface="Times New Roman" panose="02020603050405020304" pitchFamily="18" charset="0"/>
              </a:rPr>
              <a:t>(X, y, </a:t>
            </a:r>
            <a:r>
              <a:rPr lang="en-IN" sz="1400" dirty="0" err="1">
                <a:solidFill>
                  <a:srgbClr val="000000"/>
                </a:solidFill>
                <a:effectLst/>
                <a:latin typeface="Times New Roman" panose="02020603050405020304" pitchFamily="18" charset="0"/>
                <a:ea typeface="Times New Roman" panose="02020603050405020304" pitchFamily="18" charset="0"/>
              </a:rPr>
              <a:t>test_size</a:t>
            </a:r>
            <a:r>
              <a:rPr lang="en-IN" sz="1400" dirty="0">
                <a:solidFill>
                  <a:srgbClr val="000000"/>
                </a:solidFill>
                <a:effectLst/>
                <a:latin typeface="Times New Roman" panose="02020603050405020304" pitchFamily="18" charset="0"/>
                <a:ea typeface="Times New Roman" panose="02020603050405020304" pitchFamily="18" charset="0"/>
              </a:rPr>
              <a:t>=0.6, </a:t>
            </a:r>
            <a:r>
              <a:rPr lang="en-IN" sz="1400" dirty="0" err="1">
                <a:solidFill>
                  <a:srgbClr val="000000"/>
                </a:solidFill>
                <a:effectLst/>
                <a:latin typeface="Times New Roman" panose="02020603050405020304" pitchFamily="18" charset="0"/>
                <a:ea typeface="Times New Roman" panose="02020603050405020304" pitchFamily="18" charset="0"/>
              </a:rPr>
              <a:t>random_state</a:t>
            </a:r>
            <a:r>
              <a:rPr lang="en-IN" sz="1400" dirty="0">
                <a:solidFill>
                  <a:srgbClr val="000000"/>
                </a:solidFill>
                <a:effectLst/>
                <a:latin typeface="Times New Roman" panose="02020603050405020304" pitchFamily="18" charset="0"/>
                <a:ea typeface="Times New Roman" panose="02020603050405020304" pitchFamily="18" charset="0"/>
              </a:rPr>
              <a:t>=55)</a:t>
            </a:r>
          </a:p>
          <a:p>
            <a:pPr marL="488950" indent="0">
              <a:lnSpc>
                <a:spcPct val="110000"/>
              </a:lnSpc>
              <a:spcBef>
                <a:spcPts val="0"/>
              </a:spcBef>
              <a:buNone/>
            </a:pPr>
            <a:r>
              <a:rPr lang="en-IN" sz="1400" dirty="0">
                <a:solidFill>
                  <a:srgbClr val="000000"/>
                </a:solidFill>
                <a:effectLst/>
                <a:latin typeface="Times New Roman" panose="02020603050405020304" pitchFamily="18" charset="0"/>
                <a:ea typeface="Times New Roman" panose="02020603050405020304" pitchFamily="18" charset="0"/>
              </a:rPr>
              <a:t># Train a Random Forest classifier on the training data</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clf</a:t>
            </a:r>
            <a:r>
              <a:rPr lang="en-IN" sz="1400" dirty="0">
                <a:solidFill>
                  <a:srgbClr val="000000"/>
                </a:solidFill>
                <a:effectLst/>
                <a:latin typeface="Times New Roman" panose="02020603050405020304" pitchFamily="18" charset="0"/>
                <a:ea typeface="Times New Roman" panose="02020603050405020304" pitchFamily="18" charset="0"/>
              </a:rPr>
              <a:t> = </a:t>
            </a:r>
            <a:r>
              <a:rPr lang="en-IN" sz="1400" dirty="0" err="1">
                <a:solidFill>
                  <a:srgbClr val="000000"/>
                </a:solidFill>
                <a:effectLst/>
                <a:latin typeface="Times New Roman" panose="02020603050405020304" pitchFamily="18" charset="0"/>
                <a:ea typeface="Times New Roman" panose="02020603050405020304" pitchFamily="18" charset="0"/>
              </a:rPr>
              <a:t>RandomForestClassifier</a:t>
            </a:r>
            <a:r>
              <a:rPr lang="en-IN" sz="1400" dirty="0">
                <a:solidFill>
                  <a:srgbClr val="000000"/>
                </a:solidFill>
                <a:effectLst/>
                <a:latin typeface="Times New Roman" panose="02020603050405020304" pitchFamily="18" charset="0"/>
                <a:ea typeface="Times New Roman" panose="02020603050405020304" pitchFamily="18" charset="0"/>
              </a:rPr>
              <a:t>(</a:t>
            </a:r>
            <a:r>
              <a:rPr lang="en-IN" sz="1400" dirty="0" err="1">
                <a:solidFill>
                  <a:srgbClr val="000000"/>
                </a:solidFill>
                <a:effectLst/>
                <a:latin typeface="Times New Roman" panose="02020603050405020304" pitchFamily="18" charset="0"/>
                <a:ea typeface="Times New Roman" panose="02020603050405020304" pitchFamily="18" charset="0"/>
              </a:rPr>
              <a:t>n_estimators</a:t>
            </a:r>
            <a:r>
              <a:rPr lang="en-IN" sz="1400" dirty="0">
                <a:solidFill>
                  <a:srgbClr val="000000"/>
                </a:solidFill>
                <a:effectLst/>
                <a:latin typeface="Times New Roman" panose="02020603050405020304" pitchFamily="18" charset="0"/>
                <a:ea typeface="Times New Roman" panose="02020603050405020304" pitchFamily="18" charset="0"/>
              </a:rPr>
              <a:t>=100, </a:t>
            </a:r>
            <a:r>
              <a:rPr lang="en-IN" sz="1400" dirty="0" err="1">
                <a:solidFill>
                  <a:srgbClr val="000000"/>
                </a:solidFill>
                <a:effectLst/>
                <a:latin typeface="Times New Roman" panose="02020603050405020304" pitchFamily="18" charset="0"/>
                <a:ea typeface="Times New Roman" panose="02020603050405020304" pitchFamily="18" charset="0"/>
              </a:rPr>
              <a:t>random_state</a:t>
            </a:r>
            <a:r>
              <a:rPr lang="en-IN" sz="1400" dirty="0">
                <a:solidFill>
                  <a:srgbClr val="000000"/>
                </a:solidFill>
                <a:effectLst/>
                <a:latin typeface="Times New Roman" panose="02020603050405020304" pitchFamily="18" charset="0"/>
                <a:ea typeface="Times New Roman" panose="02020603050405020304" pitchFamily="18" charset="0"/>
              </a:rPr>
              <a:t>=55)</a:t>
            </a:r>
          </a:p>
          <a:p>
            <a:pPr marL="488950" indent="0">
              <a:lnSpc>
                <a:spcPct val="110000"/>
              </a:lnSpc>
              <a:spcBef>
                <a:spcPts val="0"/>
              </a:spcBef>
              <a:buNone/>
            </a:pPr>
            <a:r>
              <a:rPr lang="en-IN" sz="1400" dirty="0" err="1">
                <a:solidFill>
                  <a:srgbClr val="000000"/>
                </a:solidFill>
                <a:effectLst/>
                <a:latin typeface="Times New Roman" panose="02020603050405020304" pitchFamily="18" charset="0"/>
                <a:ea typeface="Times New Roman" panose="02020603050405020304" pitchFamily="18" charset="0"/>
              </a:rPr>
              <a:t>clf.fit</a:t>
            </a:r>
            <a:r>
              <a:rPr lang="en-IN" sz="1400" dirty="0">
                <a:solidFill>
                  <a:srgbClr val="000000"/>
                </a:solidFill>
                <a:effectLst/>
                <a:latin typeface="Times New Roman" panose="02020603050405020304" pitchFamily="18" charset="0"/>
                <a:ea typeface="Times New Roman" panose="02020603050405020304" pitchFamily="18" charset="0"/>
              </a:rPr>
              <a:t>(</a:t>
            </a:r>
            <a:r>
              <a:rPr lang="en-IN" sz="1400" dirty="0" err="1">
                <a:solidFill>
                  <a:srgbClr val="000000"/>
                </a:solidFill>
                <a:effectLst/>
                <a:latin typeface="Times New Roman" panose="02020603050405020304" pitchFamily="18" charset="0"/>
                <a:ea typeface="Times New Roman" panose="02020603050405020304" pitchFamily="18" charset="0"/>
              </a:rPr>
              <a:t>X_train</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y_train</a:t>
            </a:r>
            <a:r>
              <a:rPr lang="en-IN" sz="1400" dirty="0">
                <a:solidFill>
                  <a:srgbClr val="000000"/>
                </a:solidFill>
                <a:effectLst/>
                <a:latin typeface="Times New Roman" panose="02020603050405020304" pitchFamily="18" charset="0"/>
                <a:ea typeface="Times New Roman" panose="02020603050405020304" pitchFamily="18" charset="0"/>
              </a:rPr>
              <a:t>)</a:t>
            </a:r>
          </a:p>
          <a:p>
            <a:pPr marL="488950" indent="0">
              <a:lnSpc>
                <a:spcPct val="110000"/>
              </a:lnSpc>
              <a:spcBef>
                <a:spcPts val="0"/>
              </a:spcBef>
              <a:buNone/>
            </a:pPr>
            <a:endParaRPr lang="en-IN" sz="1400" dirty="0">
              <a:solidFill>
                <a:srgbClr val="000000"/>
              </a:solidFill>
              <a:effectLst/>
              <a:latin typeface="Times New Roman" panose="02020603050405020304" pitchFamily="18" charset="0"/>
              <a:ea typeface="Times New Roman" panose="02020603050405020304" pitchFamily="18" charset="0"/>
            </a:endParaRPr>
          </a:p>
          <a:p>
            <a:pPr marL="0" indent="0">
              <a:spcBef>
                <a:spcPts val="0"/>
              </a:spcBef>
              <a:buNone/>
            </a:pPr>
            <a:endParaRPr lang="en-IN" sz="1400" dirty="0"/>
          </a:p>
        </p:txBody>
      </p:sp>
    </p:spTree>
    <p:extLst>
      <p:ext uri="{BB962C8B-B14F-4D97-AF65-F5344CB8AC3E}">
        <p14:creationId xmlns:p14="http://schemas.microsoft.com/office/powerpoint/2010/main" val="47199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
            <a:ext cx="8229600" cy="6629400"/>
          </a:xfrm>
        </p:spPr>
        <p:txBody>
          <a:bodyPr>
            <a:noAutofit/>
          </a:bodyPr>
          <a:lstStyle/>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Make predictions on the test data</a:t>
            </a:r>
          </a:p>
          <a:p>
            <a:pPr marL="488950" indent="0">
              <a:lnSpc>
                <a:spcPct val="110000"/>
              </a:lnSpc>
              <a:spcBef>
                <a:spcPts val="0"/>
              </a:spcBef>
              <a:buNone/>
            </a:pPr>
            <a:r>
              <a:rPr lang="en-US" sz="1400" dirty="0" err="1">
                <a:solidFill>
                  <a:srgbClr val="000000"/>
                </a:solidFill>
                <a:effectLst/>
                <a:latin typeface="Times New Roman" panose="02020603050405020304" pitchFamily="18" charset="0"/>
                <a:ea typeface="Times New Roman" panose="02020603050405020304" pitchFamily="18" charset="0"/>
              </a:rPr>
              <a:t>y_pred</a:t>
            </a:r>
            <a:r>
              <a:rPr lang="en-US" sz="1400" dirty="0">
                <a:solidFill>
                  <a:srgbClr val="000000"/>
                </a:solidFill>
                <a:effectLst/>
                <a:latin typeface="Times New Roman" panose="02020603050405020304" pitchFamily="18" charset="0"/>
                <a:ea typeface="Times New Roman" panose="02020603050405020304" pitchFamily="18" charset="0"/>
              </a:rPr>
              <a:t> = </a:t>
            </a:r>
            <a:r>
              <a:rPr lang="en-US" sz="1400" dirty="0" err="1">
                <a:solidFill>
                  <a:srgbClr val="000000"/>
                </a:solidFill>
                <a:effectLst/>
                <a:latin typeface="Times New Roman" panose="02020603050405020304" pitchFamily="18" charset="0"/>
                <a:ea typeface="Times New Roman" panose="02020603050405020304" pitchFamily="18" charset="0"/>
              </a:rPr>
              <a:t>clf.predict</a:t>
            </a:r>
            <a:r>
              <a:rPr lang="en-US" sz="1400" dirty="0">
                <a:solidFill>
                  <a:srgbClr val="000000"/>
                </a:solidFill>
                <a:effectLst/>
                <a:latin typeface="Times New Roman" panose="02020603050405020304" pitchFamily="18" charset="0"/>
                <a:ea typeface="Times New Roman" panose="02020603050405020304" pitchFamily="18" charset="0"/>
              </a:rPr>
              <a:t>(</a:t>
            </a:r>
            <a:r>
              <a:rPr lang="en-US" sz="1400" dirty="0" err="1">
                <a:solidFill>
                  <a:srgbClr val="000000"/>
                </a:solidFill>
                <a:effectLst/>
                <a:latin typeface="Times New Roman" panose="02020603050405020304" pitchFamily="18" charset="0"/>
                <a:ea typeface="Times New Roman" panose="02020603050405020304" pitchFamily="18" charset="0"/>
              </a:rPr>
              <a:t>X_test</a:t>
            </a:r>
            <a:r>
              <a:rPr lang="en-US" sz="1400" dirty="0">
                <a:solidFill>
                  <a:srgbClr val="000000"/>
                </a:solidFill>
                <a:effectLst/>
                <a:latin typeface="Times New Roman" panose="02020603050405020304" pitchFamily="18" charset="0"/>
                <a:ea typeface="Times New Roman" panose="02020603050405020304" pitchFamily="18" charset="0"/>
              </a:rPr>
              <a:t>)</a:t>
            </a:r>
          </a:p>
          <a:p>
            <a:pPr marL="488950" indent="0">
              <a:lnSpc>
                <a:spcPct val="110000"/>
              </a:lnSpc>
              <a:spcBef>
                <a:spcPts val="0"/>
              </a:spcBef>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Calculate the accuracy of the model</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accuracy = </a:t>
            </a:r>
            <a:r>
              <a:rPr lang="en-US" sz="1400" dirty="0" err="1">
                <a:solidFill>
                  <a:srgbClr val="000000"/>
                </a:solidFill>
                <a:effectLst/>
                <a:latin typeface="Times New Roman" panose="02020603050405020304" pitchFamily="18" charset="0"/>
                <a:ea typeface="Times New Roman" panose="02020603050405020304" pitchFamily="18" charset="0"/>
              </a:rPr>
              <a:t>accuracy_score</a:t>
            </a:r>
            <a:r>
              <a:rPr lang="en-US" sz="1400" dirty="0">
                <a:solidFill>
                  <a:srgbClr val="000000"/>
                </a:solidFill>
                <a:effectLst/>
                <a:latin typeface="Times New Roman" panose="02020603050405020304" pitchFamily="18" charset="0"/>
                <a:ea typeface="Times New Roman" panose="02020603050405020304" pitchFamily="18" charset="0"/>
              </a:rPr>
              <a:t>(</a:t>
            </a:r>
            <a:r>
              <a:rPr lang="en-US" sz="1400" dirty="0" err="1">
                <a:solidFill>
                  <a:srgbClr val="000000"/>
                </a:solidFill>
                <a:effectLst/>
                <a:latin typeface="Times New Roman" panose="02020603050405020304" pitchFamily="18" charset="0"/>
                <a:ea typeface="Times New Roman" panose="02020603050405020304" pitchFamily="18" charset="0"/>
              </a:rPr>
              <a:t>y_test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y_pred</a:t>
            </a:r>
            <a:r>
              <a:rPr lang="en-US" sz="1400" dirty="0">
                <a:solidFill>
                  <a:srgbClr val="000000"/>
                </a:solidFill>
                <a:effectLst/>
                <a:latin typeface="Times New Roman" panose="02020603050405020304" pitchFamily="18" charset="0"/>
                <a:ea typeface="Times New Roman" panose="02020603050405020304" pitchFamily="18" charset="0"/>
              </a:rPr>
              <a:t>)</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print("Accuracy:", accuracy)</a:t>
            </a:r>
          </a:p>
          <a:p>
            <a:pPr marL="488950" indent="0">
              <a:lnSpc>
                <a:spcPct val="110000"/>
              </a:lnSpc>
              <a:spcBef>
                <a:spcPts val="0"/>
              </a:spcBef>
              <a:buNone/>
            </a:pPr>
            <a:endParaRPr lang="en-US" sz="1400" dirty="0">
              <a:solidFill>
                <a:srgbClr val="000000"/>
              </a:solidFill>
              <a:effectLst/>
              <a:latin typeface="Times New Roman" panose="02020603050405020304" pitchFamily="18" charset="0"/>
              <a:ea typeface="Times New Roman" panose="02020603050405020304" pitchFamily="18" charset="0"/>
            </a:endParaRP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numbers = []</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h=0</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for </a:t>
            </a:r>
            <a:r>
              <a:rPr lang="en-US" sz="1400" dirty="0" err="1">
                <a:solidFill>
                  <a:srgbClr val="000000"/>
                </a:solidFill>
                <a:effectLst/>
                <a:latin typeface="Times New Roman" panose="02020603050405020304" pitchFamily="18" charset="0"/>
                <a:ea typeface="Times New Roman" panose="02020603050405020304" pitchFamily="18" charset="0"/>
              </a:rPr>
              <a:t>i</a:t>
            </a:r>
            <a:r>
              <a:rPr lang="en-US" sz="1400" dirty="0">
                <a:solidFill>
                  <a:srgbClr val="000000"/>
                </a:solidFill>
                <a:effectLst/>
                <a:latin typeface="Times New Roman" panose="02020603050405020304" pitchFamily="18" charset="0"/>
                <a:ea typeface="Times New Roman" panose="02020603050405020304" pitchFamily="18" charset="0"/>
              </a:rPr>
              <a:t> in range(12):</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ind</a:t>
            </a:r>
            <a:r>
              <a:rPr lang="en-US" sz="1400" dirty="0">
                <a:solidFill>
                  <a:srgbClr val="000000"/>
                </a:solidFill>
                <a:effectLst/>
                <a:latin typeface="Times New Roman" panose="02020603050405020304" pitchFamily="18" charset="0"/>
                <a:ea typeface="Times New Roman" panose="02020603050405020304" pitchFamily="18" charset="0"/>
              </a:rPr>
              <a:t>=["Age :","</a:t>
            </a:r>
            <a:r>
              <a:rPr lang="en-US" sz="1400" dirty="0" err="1">
                <a:solidFill>
                  <a:srgbClr val="000000"/>
                </a:solidFill>
                <a:effectLst/>
                <a:latin typeface="Times New Roman" panose="02020603050405020304" pitchFamily="18" charset="0"/>
                <a:ea typeface="Times New Roman" panose="02020603050405020304" pitchFamily="18" charset="0"/>
              </a:rPr>
              <a:t>ChestPain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Trestbps</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Cholestrol</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fasting_blood_sugar</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rest_ecg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thalach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exang</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oldpeak</a:t>
            </a:r>
            <a:r>
              <a:rPr lang="en-US" sz="1400" dirty="0">
                <a:solidFill>
                  <a:srgbClr val="000000"/>
                </a:solidFill>
                <a:effectLst/>
                <a:latin typeface="Times New Roman" panose="02020603050405020304" pitchFamily="18" charset="0"/>
                <a:ea typeface="Times New Roman" panose="02020603050405020304" pitchFamily="18" charset="0"/>
              </a:rPr>
              <a:t> :","slope :","ca :","</a:t>
            </a:r>
            <a:r>
              <a:rPr lang="en-US" sz="1400" dirty="0" err="1">
                <a:solidFill>
                  <a:srgbClr val="000000"/>
                </a:solidFill>
                <a:effectLst/>
                <a:latin typeface="Times New Roman" panose="02020603050405020304" pitchFamily="18" charset="0"/>
                <a:ea typeface="Times New Roman" panose="02020603050405020304" pitchFamily="18" charset="0"/>
              </a:rPr>
              <a:t>thal</a:t>
            </a:r>
            <a:r>
              <a:rPr lang="en-US" sz="1400" dirty="0">
                <a:solidFill>
                  <a:srgbClr val="000000"/>
                </a:solidFill>
                <a:effectLst/>
                <a:latin typeface="Times New Roman" panose="02020603050405020304" pitchFamily="18" charset="0"/>
                <a:ea typeface="Times New Roman" panose="02020603050405020304" pitchFamily="18" charset="0"/>
              </a:rPr>
              <a:t> :"]</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num = input(</a:t>
            </a:r>
            <a:r>
              <a:rPr lang="en-US" sz="1400" dirty="0" err="1">
                <a:solidFill>
                  <a:srgbClr val="000000"/>
                </a:solidFill>
                <a:effectLst/>
                <a:latin typeface="Times New Roman" panose="02020603050405020304" pitchFamily="18" charset="0"/>
                <a:ea typeface="Times New Roman" panose="02020603050405020304" pitchFamily="18" charset="0"/>
              </a:rPr>
              <a:t>ind</a:t>
            </a:r>
            <a:r>
              <a:rPr lang="en-US" sz="1400" dirty="0">
                <a:solidFill>
                  <a:srgbClr val="000000"/>
                </a:solidFill>
                <a:effectLst/>
                <a:latin typeface="Times New Roman" panose="02020603050405020304" pitchFamily="18" charset="0"/>
                <a:ea typeface="Times New Roman" panose="02020603050405020304" pitchFamily="18" charset="0"/>
              </a:rPr>
              <a:t>[h])</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numbers.append</a:t>
            </a:r>
            <a:r>
              <a:rPr lang="en-US" sz="1400" dirty="0">
                <a:solidFill>
                  <a:srgbClr val="000000"/>
                </a:solidFill>
                <a:effectLst/>
                <a:latin typeface="Times New Roman" panose="02020603050405020304" pitchFamily="18" charset="0"/>
                <a:ea typeface="Times New Roman" panose="02020603050405020304" pitchFamily="18" charset="0"/>
              </a:rPr>
              <a:t>(num)</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h+=1</a:t>
            </a:r>
          </a:p>
          <a:p>
            <a:pPr marL="488950" indent="0">
              <a:lnSpc>
                <a:spcPct val="110000"/>
              </a:lnSpc>
              <a:spcBef>
                <a:spcPts val="0"/>
              </a:spcBef>
              <a:buNone/>
            </a:pPr>
            <a:r>
              <a:rPr lang="en-US" sz="1400" dirty="0" err="1">
                <a:solidFill>
                  <a:srgbClr val="000000"/>
                </a:solidFill>
                <a:effectLst/>
                <a:latin typeface="Times New Roman" panose="02020603050405020304" pitchFamily="18" charset="0"/>
                <a:ea typeface="Times New Roman" panose="02020603050405020304" pitchFamily="18" charset="0"/>
              </a:rPr>
              <a:t>pdr</a:t>
            </a:r>
            <a:r>
              <a:rPr lang="en-US" sz="1400" dirty="0">
                <a:solidFill>
                  <a:srgbClr val="000000"/>
                </a:solidFill>
                <a:effectLst/>
                <a:latin typeface="Times New Roman" panose="02020603050405020304" pitchFamily="18" charset="0"/>
                <a:ea typeface="Times New Roman" panose="02020603050405020304" pitchFamily="18" charset="0"/>
              </a:rPr>
              <a:t>=</a:t>
            </a:r>
            <a:r>
              <a:rPr lang="en-US" sz="1400" dirty="0" err="1">
                <a:solidFill>
                  <a:srgbClr val="000000"/>
                </a:solidFill>
                <a:effectLst/>
                <a:latin typeface="Times New Roman" panose="02020603050405020304" pitchFamily="18" charset="0"/>
                <a:ea typeface="Times New Roman" panose="02020603050405020304" pitchFamily="18" charset="0"/>
              </a:rPr>
              <a:t>clf.predict</a:t>
            </a:r>
            <a:r>
              <a:rPr lang="en-US" sz="1400" dirty="0">
                <a:solidFill>
                  <a:srgbClr val="000000"/>
                </a:solidFill>
                <a:effectLst/>
                <a:latin typeface="Times New Roman" panose="02020603050405020304" pitchFamily="18" charset="0"/>
                <a:ea typeface="Times New Roman" panose="02020603050405020304" pitchFamily="18" charset="0"/>
              </a:rPr>
              <a:t>([numbers])</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if </a:t>
            </a:r>
            <a:r>
              <a:rPr lang="en-US" sz="1400" dirty="0" err="1">
                <a:solidFill>
                  <a:srgbClr val="000000"/>
                </a:solidFill>
                <a:effectLst/>
                <a:latin typeface="Times New Roman" panose="02020603050405020304" pitchFamily="18" charset="0"/>
                <a:ea typeface="Times New Roman" panose="02020603050405020304" pitchFamily="18" charset="0"/>
              </a:rPr>
              <a:t>pdr</a:t>
            </a:r>
            <a:r>
              <a:rPr lang="en-US" sz="1400" dirty="0">
                <a:solidFill>
                  <a:srgbClr val="000000"/>
                </a:solidFill>
                <a:effectLst/>
                <a:latin typeface="Times New Roman" panose="02020603050405020304" pitchFamily="18" charset="0"/>
                <a:ea typeface="Times New Roman" panose="02020603050405020304" pitchFamily="18" charset="0"/>
              </a:rPr>
              <a:t>==[1]:</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print("The Person is Affected by the Heart Diseases")</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else:</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print("The Person is not Affected by the Heart Diseases")</a:t>
            </a:r>
          </a:p>
          <a:p>
            <a:pPr marL="488950" indent="0">
              <a:lnSpc>
                <a:spcPct val="110000"/>
              </a:lnSpc>
              <a:spcBef>
                <a:spcPts val="0"/>
              </a:spcBef>
              <a:buNone/>
            </a:pPr>
            <a:r>
              <a:rPr lang="en-US" sz="1400" dirty="0">
                <a:solidFill>
                  <a:srgbClr val="000000"/>
                </a:solidFill>
                <a:effectLst/>
                <a:latin typeface="Times New Roman" panose="02020603050405020304" pitchFamily="18" charset="0"/>
                <a:ea typeface="Times New Roman" panose="02020603050405020304" pitchFamily="18" charset="0"/>
              </a:rPr>
              <a:t>  print("------------------------------------------------")</a:t>
            </a:r>
            <a:r>
              <a:rPr lang="en-IN" sz="1400" dirty="0">
                <a:solidFill>
                  <a:srgbClr val="000000"/>
                </a:solidFill>
                <a:effectLst/>
                <a:latin typeface="Times New Roman" panose="02020603050405020304" pitchFamily="18" charset="0"/>
                <a:ea typeface="Times New Roman" panose="02020603050405020304" pitchFamily="18" charset="0"/>
              </a:rPr>
              <a:t>    </a:t>
            </a:r>
          </a:p>
          <a:p>
            <a:pPr marL="0" indent="0">
              <a:spcBef>
                <a:spcPts val="0"/>
              </a:spcBef>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7456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1600" b="1" dirty="0">
                <a:latin typeface="Times New Roman" pitchFamily="18" charset="0"/>
                <a:cs typeface="Times New Roman" pitchFamily="18" charset="0"/>
              </a:rPr>
              <a:t>SAMPLE OUTPUT</a:t>
            </a:r>
            <a:endParaRPr lang="en-IN" sz="16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DDBD8305-503E-FAFE-35BB-FCF625E2F9C8}"/>
              </a:ext>
            </a:extLst>
          </p:cNvPr>
          <p:cNvSpPr txBox="1"/>
          <p:nvPr/>
        </p:nvSpPr>
        <p:spPr>
          <a:xfrm>
            <a:off x="469232" y="4953000"/>
            <a:ext cx="8229600" cy="700000"/>
          </a:xfrm>
          <a:prstGeom prst="rect">
            <a:avLst/>
          </a:prstGeom>
          <a:noFill/>
        </p:spPr>
        <p:txBody>
          <a:bodyPr wrap="square">
            <a:spAutoFit/>
          </a:bodyPr>
          <a:lstStyle/>
          <a:p>
            <a:pPr algn="just">
              <a:lnSpc>
                <a:spcPct val="150000"/>
              </a:lnSpc>
            </a:pP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By importing the pandas library which is used to manipulate the data sets, i.e. to edit, change, and replace particular elements of a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class object. Saving the csv file and then reloading it using </a:t>
            </a:r>
            <a:r>
              <a:rPr lang="en-US" sz="1400" dirty="0" err="1">
                <a:latin typeface="Times New Roman" pitchFamily="18" charset="0"/>
                <a:cs typeface="Times New Roman" pitchFamily="18" charset="0"/>
              </a:rPr>
              <a:t>read_csv</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3886200" y="4603633"/>
            <a:ext cx="944881"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Figure 1</a:t>
            </a:r>
            <a:endParaRPr lang="en-IN" sz="1050"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A000E99F-5858-F98A-1B2A-269A6794503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881" t="21886" r="18897" b="9084"/>
          <a:stretch/>
        </p:blipFill>
        <p:spPr>
          <a:xfrm>
            <a:off x="929640" y="779458"/>
            <a:ext cx="6690360" cy="3809790"/>
          </a:xfrm>
        </p:spPr>
      </p:pic>
    </p:spTree>
    <p:extLst>
      <p:ext uri="{BB962C8B-B14F-4D97-AF65-F5344CB8AC3E}">
        <p14:creationId xmlns:p14="http://schemas.microsoft.com/office/powerpoint/2010/main" val="396472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E2BEA-9BE3-5C1B-20D3-834CEC17DCC6}"/>
              </a:ext>
            </a:extLst>
          </p:cNvPr>
          <p:cNvSpPr txBox="1"/>
          <p:nvPr/>
        </p:nvSpPr>
        <p:spPr>
          <a:xfrm>
            <a:off x="1684154" y="3317655"/>
            <a:ext cx="944881"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Figure 2</a:t>
            </a:r>
            <a:endParaRPr lang="en-IN" sz="10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8324CF-AA5C-5333-7BEA-1E479E765D77}"/>
              </a:ext>
            </a:extLst>
          </p:cNvPr>
          <p:cNvSpPr txBox="1"/>
          <p:nvPr/>
        </p:nvSpPr>
        <p:spPr>
          <a:xfrm>
            <a:off x="3962400" y="4035295"/>
            <a:ext cx="944881"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Figure 2</a:t>
            </a:r>
            <a:endParaRPr lang="en-IN" sz="105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F617E0B-FEA9-C5E2-4DF3-2B0374B2D3D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881" t="20203" b="10768"/>
          <a:stretch/>
        </p:blipFill>
        <p:spPr>
          <a:xfrm>
            <a:off x="813640" y="457200"/>
            <a:ext cx="7516720" cy="3438829"/>
          </a:xfrm>
        </p:spPr>
      </p:pic>
      <p:sp>
        <p:nvSpPr>
          <p:cNvPr id="2" name="TextBox 1">
            <a:extLst>
              <a:ext uri="{FF2B5EF4-FFF2-40B4-BE49-F238E27FC236}">
                <a16:creationId xmlns:a16="http://schemas.microsoft.com/office/drawing/2014/main" id="{1E8E521F-018E-DE2B-398A-015653A12814}"/>
              </a:ext>
            </a:extLst>
          </p:cNvPr>
          <p:cNvSpPr txBox="1"/>
          <p:nvPr/>
        </p:nvSpPr>
        <p:spPr>
          <a:xfrm>
            <a:off x="1066800" y="4462507"/>
            <a:ext cx="8229600" cy="376834"/>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Checking the dataset where it has any null values using </a:t>
            </a:r>
            <a:r>
              <a:rPr lang="en-US" sz="1400" dirty="0" err="1">
                <a:latin typeface="Times New Roman" pitchFamily="18" charset="0"/>
                <a:cs typeface="Times New Roman" pitchFamily="18" charset="0"/>
              </a:rPr>
              <a:t>isnull</a:t>
            </a:r>
            <a:r>
              <a:rPr lang="en-US" sz="1400" dirty="0">
                <a:latin typeface="Times New Roman" pitchFamily="18" charset="0"/>
                <a:cs typeface="Times New Roman" pitchFamily="18" charset="0"/>
              </a:rPr>
              <a:t>() function and describing the data.</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97127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4287D-8464-A0FD-D29C-279CECD696CF}"/>
              </a:ext>
            </a:extLst>
          </p:cNvPr>
          <p:cNvSpPr txBox="1"/>
          <p:nvPr/>
        </p:nvSpPr>
        <p:spPr>
          <a:xfrm>
            <a:off x="4038600" y="4452574"/>
            <a:ext cx="944881"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Figure 3</a:t>
            </a:r>
            <a:endParaRPr lang="en-IN" sz="105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C663E528-1DF2-0849-15BC-ECF2B9C2939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953" t="18519" r="17825" b="8441"/>
          <a:stretch/>
        </p:blipFill>
        <p:spPr>
          <a:xfrm>
            <a:off x="929640" y="228600"/>
            <a:ext cx="7010400" cy="4223974"/>
          </a:xfrm>
        </p:spPr>
      </p:pic>
      <p:sp>
        <p:nvSpPr>
          <p:cNvPr id="3" name="TextBox 2">
            <a:extLst>
              <a:ext uri="{FF2B5EF4-FFF2-40B4-BE49-F238E27FC236}">
                <a16:creationId xmlns:a16="http://schemas.microsoft.com/office/drawing/2014/main" id="{916D5538-A409-1D40-7945-5D51651233B8}"/>
              </a:ext>
            </a:extLst>
          </p:cNvPr>
          <p:cNvSpPr txBox="1"/>
          <p:nvPr/>
        </p:nvSpPr>
        <p:spPr>
          <a:xfrm>
            <a:off x="2057400" y="4876800"/>
            <a:ext cx="8229600" cy="1023165"/>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Splitting the dataset as train and test datasets and classifying the </a:t>
            </a:r>
          </a:p>
          <a:p>
            <a:pPr algn="just">
              <a:lnSpc>
                <a:spcPct val="150000"/>
              </a:lnSpc>
            </a:pPr>
            <a:r>
              <a:rPr lang="en-US" sz="1400" dirty="0">
                <a:latin typeface="Times New Roman" pitchFamily="18" charset="0"/>
                <a:cs typeface="Times New Roman" pitchFamily="18" charset="0"/>
              </a:rPr>
              <a:t>data using </a:t>
            </a:r>
            <a:r>
              <a:rPr lang="en-US" sz="1400" dirty="0" err="1">
                <a:latin typeface="Times New Roman" pitchFamily="18" charset="0"/>
                <a:cs typeface="Times New Roman" pitchFamily="18" charset="0"/>
              </a:rPr>
              <a:t>RandomForestClassifier</a:t>
            </a:r>
            <a:r>
              <a:rPr lang="en-US" sz="1400" dirty="0">
                <a:latin typeface="Times New Roman" pitchFamily="18" charset="0"/>
                <a:cs typeface="Times New Roman" pitchFamily="18" charset="0"/>
              </a:rPr>
              <a:t>() and predicting the data and </a:t>
            </a:r>
          </a:p>
          <a:p>
            <a:pPr algn="just">
              <a:lnSpc>
                <a:spcPct val="150000"/>
              </a:lnSpc>
            </a:pPr>
            <a:r>
              <a:rPr lang="en-US" sz="1400" dirty="0">
                <a:latin typeface="Times New Roman" pitchFamily="18" charset="0"/>
                <a:cs typeface="Times New Roman" pitchFamily="18" charset="0"/>
              </a:rPr>
              <a:t>calculating it’s </a:t>
            </a:r>
            <a:r>
              <a:rPr lang="en-US" sz="1400" dirty="0" err="1">
                <a:latin typeface="Times New Roman" pitchFamily="18" charset="0"/>
                <a:cs typeface="Times New Roman" pitchFamily="18" charset="0"/>
              </a:rPr>
              <a:t>accuracy_score</a:t>
            </a: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43710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FBDFF-3E3D-CB0C-9D48-4767AE0A69CF}"/>
              </a:ext>
            </a:extLst>
          </p:cNvPr>
          <p:cNvSpPr txBox="1"/>
          <p:nvPr/>
        </p:nvSpPr>
        <p:spPr>
          <a:xfrm>
            <a:off x="4213859" y="3963950"/>
            <a:ext cx="944881"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Figure 4</a:t>
            </a:r>
            <a:endParaRPr lang="en-IN" sz="105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6E232021-09AE-9C85-4315-ED8EAA0FFFD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954" t="21887" r="7100" b="10493"/>
          <a:stretch/>
        </p:blipFill>
        <p:spPr>
          <a:xfrm>
            <a:off x="1143000" y="368542"/>
            <a:ext cx="6983090" cy="3420308"/>
          </a:xfrm>
        </p:spPr>
      </p:pic>
      <p:sp>
        <p:nvSpPr>
          <p:cNvPr id="3" name="TextBox 2">
            <a:extLst>
              <a:ext uri="{FF2B5EF4-FFF2-40B4-BE49-F238E27FC236}">
                <a16:creationId xmlns:a16="http://schemas.microsoft.com/office/drawing/2014/main" id="{A56E5C6C-D443-80F1-4509-2698F80ED8D1}"/>
              </a:ext>
            </a:extLst>
          </p:cNvPr>
          <p:cNvSpPr txBox="1"/>
          <p:nvPr/>
        </p:nvSpPr>
        <p:spPr>
          <a:xfrm>
            <a:off x="1524000" y="4392966"/>
            <a:ext cx="8229600" cy="700000"/>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Prediction is done using the test data with the help of classifier and predict function .</a:t>
            </a:r>
          </a:p>
          <a:p>
            <a:pPr algn="just">
              <a:lnSpc>
                <a:spcPct val="150000"/>
              </a:lnSpc>
            </a:pPr>
            <a:r>
              <a:rPr lang="en-US" sz="1400" dirty="0">
                <a:latin typeface="Times New Roman" pitchFamily="18" charset="0"/>
                <a:cs typeface="Times New Roman" pitchFamily="18" charset="0"/>
              </a:rPr>
              <a:t>Finally produces the output whether the person is infected with heart disease or not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69177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1600" b="1" dirty="0">
                <a:latin typeface="Times New Roman" pitchFamily="18" charset="0"/>
                <a:cs typeface="Times New Roman" pitchFamily="18" charset="0"/>
              </a:rPr>
              <a:t>REFERENCE</a:t>
            </a:r>
            <a:endParaRPr lang="en-IN" sz="1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Autofit/>
          </a:bodyPr>
          <a:lstStyle/>
          <a:p>
            <a:pPr marL="342900" indent="-342900">
              <a:buFont typeface="+mj-lt"/>
              <a:buAutoNum type="arabicPeriod"/>
            </a:pPr>
            <a:endParaRPr lang="en-IN" sz="1400" dirty="0"/>
          </a:p>
          <a:p>
            <a:pPr lvl="4" indent="-342900">
              <a:buFont typeface="+mj-lt"/>
              <a:buAutoNum type="arabicPeriod"/>
            </a:pPr>
            <a:endParaRPr lang="en-IN" sz="200" dirty="0"/>
          </a:p>
          <a:p>
            <a:pPr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J. L. </a:t>
            </a:r>
            <a:r>
              <a:rPr lang="en-IN" sz="1400" dirty="0" err="1">
                <a:latin typeface="Times New Roman" panose="02020603050405020304" pitchFamily="18" charset="0"/>
                <a:cs typeface="Times New Roman" panose="02020603050405020304" pitchFamily="18" charset="0"/>
              </a:rPr>
              <a:t>Zulueta</a:t>
            </a:r>
            <a:r>
              <a:rPr lang="en-IN" sz="1400" dirty="0">
                <a:latin typeface="Times New Roman" panose="02020603050405020304" pitchFamily="18" charset="0"/>
                <a:cs typeface="Times New Roman" panose="02020603050405020304" pitchFamily="18" charset="0"/>
              </a:rPr>
              <a:t>, V. L. Vida, E. </a:t>
            </a:r>
            <a:r>
              <a:rPr lang="en-IN" sz="1400" dirty="0" err="1">
                <a:latin typeface="Times New Roman" panose="02020603050405020304" pitchFamily="18" charset="0"/>
                <a:cs typeface="Times New Roman" panose="02020603050405020304" pitchFamily="18" charset="0"/>
              </a:rPr>
              <a:t>Perisinotto</a:t>
            </a:r>
            <a:r>
              <a:rPr lang="en-IN" sz="1400" dirty="0">
                <a:latin typeface="Times New Roman" panose="02020603050405020304" pitchFamily="18" charset="0"/>
                <a:cs typeface="Times New Roman" panose="02020603050405020304" pitchFamily="18" charset="0"/>
              </a:rPr>
              <a:t>, D. </a:t>
            </a:r>
            <a:r>
              <a:rPr lang="en-IN" sz="1400" dirty="0" err="1">
                <a:latin typeface="Times New Roman" panose="02020603050405020304" pitchFamily="18" charset="0"/>
                <a:cs typeface="Times New Roman" panose="02020603050405020304" pitchFamily="18" charset="0"/>
              </a:rPr>
              <a:t>Pittarello</a:t>
            </a:r>
            <a:r>
              <a:rPr lang="en-IN" sz="1400" dirty="0">
                <a:latin typeface="Times New Roman" panose="02020603050405020304" pitchFamily="18" charset="0"/>
                <a:cs typeface="Times New Roman" panose="02020603050405020304" pitchFamily="18" charset="0"/>
              </a:rPr>
              <a:t>, and G. </a:t>
            </a:r>
            <a:r>
              <a:rPr lang="en-IN" sz="1400" dirty="0" err="1">
                <a:latin typeface="Times New Roman" panose="02020603050405020304" pitchFamily="18" charset="0"/>
                <a:cs typeface="Times New Roman" panose="02020603050405020304" pitchFamily="18" charset="0"/>
              </a:rPr>
              <a:t>Stellin</a:t>
            </a:r>
            <a:r>
              <a:rPr lang="en-IN" sz="1400" dirty="0">
                <a:latin typeface="Times New Roman" panose="02020603050405020304" pitchFamily="18" charset="0"/>
                <a:cs typeface="Times New Roman" panose="02020603050405020304" pitchFamily="18" charset="0"/>
              </a:rPr>
              <a:t>, ‘‘The role of intraoperative regional oxygen saturation using near infrared spectroscopy in the prediction of low output syndrome after </a:t>
            </a:r>
            <a:r>
              <a:rPr lang="en-IN" sz="1400" dirty="0" err="1">
                <a:latin typeface="Times New Roman" panose="02020603050405020304" pitchFamily="18" charset="0"/>
                <a:cs typeface="Times New Roman" panose="02020603050405020304" pitchFamily="18" charset="0"/>
              </a:rPr>
              <a:t>pediatric</a:t>
            </a:r>
            <a:r>
              <a:rPr lang="en-IN" sz="1400" dirty="0">
                <a:latin typeface="Times New Roman" panose="02020603050405020304" pitchFamily="18" charset="0"/>
                <a:cs typeface="Times New Roman" panose="02020603050405020304" pitchFamily="18" charset="0"/>
              </a:rPr>
              <a:t> heart surgery,’’ J. Cardiac Surg., vol. 28, no. 4, pp. 446–452, Jul. 2013.</a:t>
            </a:r>
          </a:p>
          <a:p>
            <a:pPr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Shouman</a:t>
            </a:r>
            <a:r>
              <a:rPr lang="en-IN" sz="1400" dirty="0">
                <a:latin typeface="Times New Roman" panose="02020603050405020304" pitchFamily="18" charset="0"/>
                <a:cs typeface="Times New Roman" panose="02020603050405020304" pitchFamily="18" charset="0"/>
              </a:rPr>
              <a:t>, T. Turner, and R. Stocker, “Using data mining </a:t>
            </a:r>
            <a:r>
              <a:rPr lang="en-IN" sz="1400" dirty="0" err="1">
                <a:latin typeface="Times New Roman" panose="02020603050405020304" pitchFamily="18" charset="0"/>
                <a:cs typeface="Times New Roman" panose="02020603050405020304" pitchFamily="18" charset="0"/>
              </a:rPr>
              <a:t>techniquesin</a:t>
            </a:r>
            <a:r>
              <a:rPr lang="en-IN" sz="1400" dirty="0">
                <a:latin typeface="Times New Roman" panose="02020603050405020304" pitchFamily="18" charset="0"/>
                <a:cs typeface="Times New Roman" panose="02020603050405020304" pitchFamily="18" charset="0"/>
              </a:rPr>
              <a:t> heart disease diagnosis and treatment,” pp. 173–177, 2012.</a:t>
            </a:r>
          </a:p>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P. V. Ankur Makwana, “Identify the patients at high risk of re-</a:t>
            </a:r>
            <a:r>
              <a:rPr lang="en-IN" sz="1400" dirty="0" err="1">
                <a:latin typeface="Times New Roman" panose="02020603050405020304" pitchFamily="18" charset="0"/>
                <a:cs typeface="Times New Roman" panose="02020603050405020304" pitchFamily="18" charset="0"/>
              </a:rPr>
              <a:t>admissionin</a:t>
            </a:r>
            <a:r>
              <a:rPr lang="en-IN" sz="1400" dirty="0">
                <a:latin typeface="Times New Roman" panose="02020603050405020304" pitchFamily="18" charset="0"/>
                <a:cs typeface="Times New Roman" panose="02020603050405020304" pitchFamily="18" charset="0"/>
              </a:rPr>
              <a:t> hospital in the next year,” International Journal of Science </a:t>
            </a:r>
            <a:r>
              <a:rPr lang="en-IN" sz="1400" dirty="0" err="1">
                <a:latin typeface="Times New Roman" panose="02020603050405020304" pitchFamily="18" charset="0"/>
                <a:cs typeface="Times New Roman" panose="02020603050405020304" pitchFamily="18" charset="0"/>
              </a:rPr>
              <a:t>andResearch</a:t>
            </a:r>
            <a:r>
              <a:rPr lang="en-IN" sz="1400" dirty="0">
                <a:latin typeface="Times New Roman" panose="02020603050405020304" pitchFamily="18" charset="0"/>
                <a:cs typeface="Times New Roman" panose="02020603050405020304" pitchFamily="18" charset="0"/>
              </a:rPr>
              <a:t>, vol. 4, pp. 2431–2434, 2015.</a:t>
            </a:r>
          </a:p>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P. S. de Vries, M. </a:t>
            </a:r>
            <a:r>
              <a:rPr lang="en-IN" sz="1400" dirty="0" err="1">
                <a:latin typeface="Times New Roman" panose="02020603050405020304" pitchFamily="18" charset="0"/>
                <a:cs typeface="Times New Roman" panose="02020603050405020304" pitchFamily="18" charset="0"/>
              </a:rPr>
              <a:t>Kavousi</a:t>
            </a:r>
            <a:r>
              <a:rPr lang="en-IN" sz="1400" dirty="0">
                <a:latin typeface="Times New Roman" panose="02020603050405020304" pitchFamily="18" charset="0"/>
                <a:cs typeface="Times New Roman" panose="02020603050405020304" pitchFamily="18" charset="0"/>
              </a:rPr>
              <a:t>, S. </a:t>
            </a:r>
            <a:r>
              <a:rPr lang="en-IN" sz="1400" dirty="0" err="1">
                <a:latin typeface="Times New Roman" panose="02020603050405020304" pitchFamily="18" charset="0"/>
                <a:cs typeface="Times New Roman" panose="02020603050405020304" pitchFamily="18" charset="0"/>
              </a:rPr>
              <a:t>Ligthart</a:t>
            </a:r>
            <a:r>
              <a:rPr lang="en-IN" sz="1400" dirty="0">
                <a:latin typeface="Times New Roman" panose="02020603050405020304" pitchFamily="18" charset="0"/>
                <a:cs typeface="Times New Roman" panose="02020603050405020304" pitchFamily="18" charset="0"/>
              </a:rPr>
              <a:t>, A. G. </a:t>
            </a:r>
            <a:r>
              <a:rPr lang="en-IN" sz="1400" dirty="0" err="1">
                <a:latin typeface="Times New Roman" panose="02020603050405020304" pitchFamily="18" charset="0"/>
                <a:cs typeface="Times New Roman" panose="02020603050405020304" pitchFamily="18" charset="0"/>
              </a:rPr>
              <a:t>Uitterlinden</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Hofman</a:t>
            </a:r>
            <a:r>
              <a:rPr lang="en-IN" sz="1400" dirty="0">
                <a:latin typeface="Times New Roman" panose="02020603050405020304" pitchFamily="18" charset="0"/>
                <a:cs typeface="Times New Roman" panose="02020603050405020304" pitchFamily="18" charset="0"/>
              </a:rPr>
              <a:t>, O. H. Franco, and A. </a:t>
            </a:r>
            <a:r>
              <a:rPr lang="en-IN" sz="1400" dirty="0" err="1">
                <a:latin typeface="Times New Roman" panose="02020603050405020304" pitchFamily="18" charset="0"/>
                <a:cs typeface="Times New Roman" panose="02020603050405020304" pitchFamily="18" charset="0"/>
              </a:rPr>
              <a:t>Dehghan</a:t>
            </a:r>
            <a:r>
              <a:rPr lang="en-IN" sz="1400" dirty="0">
                <a:latin typeface="Times New Roman" panose="02020603050405020304" pitchFamily="18" charset="0"/>
                <a:cs typeface="Times New Roman" panose="02020603050405020304" pitchFamily="18" charset="0"/>
              </a:rPr>
              <a:t>, ‘‘Incremental predictive value of 152 single nucleotide polymorphisms in the 10-year risk prediction of incident coronary heart disease: The </a:t>
            </a:r>
            <a:r>
              <a:rPr lang="en-IN" sz="1400" dirty="0" err="1">
                <a:latin typeface="Times New Roman" panose="02020603050405020304" pitchFamily="18" charset="0"/>
                <a:cs typeface="Times New Roman" panose="02020603050405020304" pitchFamily="18" charset="0"/>
              </a:rPr>
              <a:t>rotterdam</a:t>
            </a:r>
            <a:r>
              <a:rPr lang="en-IN" sz="1400" dirty="0">
                <a:latin typeface="Times New Roman" panose="02020603050405020304" pitchFamily="18" charset="0"/>
                <a:cs typeface="Times New Roman" panose="02020603050405020304" pitchFamily="18" charset="0"/>
              </a:rPr>
              <a:t> study,’’ Int. J. </a:t>
            </a:r>
            <a:r>
              <a:rPr lang="en-IN" sz="1400" dirty="0" err="1">
                <a:latin typeface="Times New Roman" panose="02020603050405020304" pitchFamily="18" charset="0"/>
                <a:cs typeface="Times New Roman" panose="02020603050405020304" pitchFamily="18" charset="0"/>
              </a:rPr>
              <a:t>Epidemiol</a:t>
            </a:r>
            <a:r>
              <a:rPr lang="en-IN" sz="1400" dirty="0">
                <a:latin typeface="Times New Roman" panose="02020603050405020304" pitchFamily="18" charset="0"/>
                <a:cs typeface="Times New Roman" panose="02020603050405020304" pitchFamily="18" charset="0"/>
              </a:rPr>
              <a:t>., vol. 44, no. 2, pp. 682–688, Apr. 2015. </a:t>
            </a:r>
          </a:p>
          <a:p>
            <a:pPr lvl="0" algn="just">
              <a:lnSpc>
                <a:spcPct val="150000"/>
              </a:lnSpc>
              <a:buAutoNum type="arabicPeriod" startAt="5"/>
            </a:pPr>
            <a:r>
              <a:rPr lang="en-US" sz="1400" dirty="0">
                <a:latin typeface="Times New Roman" panose="02020603050405020304" pitchFamily="18" charset="0"/>
                <a:cs typeface="Times New Roman" panose="02020603050405020304" pitchFamily="18" charset="0"/>
              </a:rPr>
              <a:t>Y. </a:t>
            </a:r>
            <a:r>
              <a:rPr lang="en-US" sz="1400" dirty="0" err="1">
                <a:latin typeface="Times New Roman" panose="02020603050405020304" pitchFamily="18" charset="0"/>
                <a:cs typeface="Times New Roman" panose="02020603050405020304" pitchFamily="18" charset="0"/>
              </a:rPr>
              <a:t>Khourdifi</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Bahaj</a:t>
            </a:r>
            <a:r>
              <a:rPr lang="en-US" sz="1400" dirty="0">
                <a:latin typeface="Times New Roman" panose="02020603050405020304" pitchFamily="18" charset="0"/>
                <a:cs typeface="Times New Roman" panose="02020603050405020304" pitchFamily="18" charset="0"/>
              </a:rPr>
              <a:t>, ‘‘Heart disease prediction and classification using machine learning algorithms           optimized by particle swarm optimization and ant colony optimization,’’ Int. J. </a:t>
            </a:r>
            <a:r>
              <a:rPr lang="en-US" sz="1400" dirty="0" err="1">
                <a:latin typeface="Times New Roman" panose="02020603050405020304" pitchFamily="18" charset="0"/>
                <a:cs typeface="Times New Roman" panose="02020603050405020304" pitchFamily="18" charset="0"/>
              </a:rPr>
              <a:t>Intell</a:t>
            </a:r>
            <a:r>
              <a:rPr lang="en-US" sz="1400" dirty="0">
                <a:latin typeface="Times New Roman" panose="02020603050405020304" pitchFamily="18" charset="0"/>
                <a:cs typeface="Times New Roman" panose="02020603050405020304" pitchFamily="18" charset="0"/>
              </a:rPr>
              <a:t>. Eng. Syst., vol. 12, no. 1, pp. 242–252, 2019.</a:t>
            </a:r>
            <a:endParaRPr lang="en-IN"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50596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38200"/>
          </a:xfrm>
        </p:spPr>
        <p:txBody>
          <a:bodyPr>
            <a:normAutofit/>
          </a:bodyPr>
          <a:lstStyle/>
          <a:p>
            <a:r>
              <a:rPr lang="en-IN" sz="1600" b="1" dirty="0">
                <a:latin typeface="Times New Roman" pitchFamily="18" charset="0"/>
                <a:cs typeface="Times New Roman" pitchFamily="18" charset="0"/>
              </a:rPr>
              <a:t>ABSTRACT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7747"/>
            <a:ext cx="8229600" cy="4525963"/>
          </a:xfrm>
        </p:spPr>
        <p:txBody>
          <a:bodyPr>
            <a:normAutofit/>
          </a:bodyPr>
          <a:lstStyle/>
          <a:p>
            <a:pPr algn="just">
              <a:lnSpc>
                <a:spcPct val="150000"/>
              </a:lnSpc>
            </a:pPr>
            <a:r>
              <a:rPr lang="en-US" sz="1400" b="0" i="0" dirty="0">
                <a:solidFill>
                  <a:srgbClr val="353740"/>
                </a:solidFill>
                <a:effectLst/>
                <a:latin typeface="Times New Roman" panose="02020603050405020304" pitchFamily="18" charset="0"/>
                <a:cs typeface="Times New Roman" panose="02020603050405020304" pitchFamily="18" charset="0"/>
              </a:rPr>
              <a:t>Heart disease is a major cause of death in the world today, and predicting it accurately is a major challenge. This paper presents a Random Forest algorithm which is used to predict heart disease based on various cardiovascular features.</a:t>
            </a:r>
          </a:p>
          <a:p>
            <a:pPr algn="just">
              <a:lnSpc>
                <a:spcPct val="150000"/>
              </a:lnSpc>
            </a:pPr>
            <a:r>
              <a:rPr lang="en-US" sz="1400" b="0" i="0" dirty="0">
                <a:solidFill>
                  <a:srgbClr val="353740"/>
                </a:solidFill>
                <a:effectLst/>
                <a:latin typeface="Times New Roman" panose="02020603050405020304" pitchFamily="18" charset="0"/>
                <a:cs typeface="Times New Roman" panose="02020603050405020304" pitchFamily="18" charset="0"/>
              </a:rPr>
              <a:t> The Random Forest algorithm is an ensemble method which combines multiple decision trees to make a final prediction. The dataset is divided into training and testing sets, and a 5-fold cross validation is applied to the training set.</a:t>
            </a:r>
          </a:p>
          <a:p>
            <a:pPr algn="just">
              <a:lnSpc>
                <a:spcPct val="150000"/>
              </a:lnSpc>
            </a:pPr>
            <a:r>
              <a:rPr lang="en-US" sz="1400" b="0" i="0" dirty="0">
                <a:solidFill>
                  <a:srgbClr val="353740"/>
                </a:solidFill>
                <a:effectLst/>
                <a:latin typeface="Times New Roman" panose="02020603050405020304" pitchFamily="18" charset="0"/>
                <a:cs typeface="Times New Roman" panose="02020603050405020304" pitchFamily="18" charset="0"/>
              </a:rPr>
              <a:t> The performance of the model is evaluated using accuracy, precision, recall, and F1 score metrics. </a:t>
            </a:r>
          </a:p>
          <a:p>
            <a:pPr algn="just">
              <a:lnSpc>
                <a:spcPct val="150000"/>
              </a:lnSpc>
            </a:pPr>
            <a:r>
              <a:rPr lang="en-US" sz="1400" b="0" i="0" dirty="0">
                <a:solidFill>
                  <a:srgbClr val="353740"/>
                </a:solidFill>
                <a:effectLst/>
                <a:latin typeface="Times New Roman" panose="02020603050405020304" pitchFamily="18" charset="0"/>
                <a:cs typeface="Times New Roman" panose="02020603050405020304" pitchFamily="18" charset="0"/>
              </a:rPr>
              <a:t>The results show that the Random Forest model is able to achieve a high accuracy of 94.07%, and the F1 score of 3.83 indicates that the model is able to accurately classify both the positive and negative cases.</a:t>
            </a:r>
          </a:p>
          <a:p>
            <a:pPr algn="just">
              <a:lnSpc>
                <a:spcPct val="150000"/>
              </a:lnSpc>
            </a:pPr>
            <a:r>
              <a:rPr lang="en-US" sz="1400" b="0" i="0" dirty="0">
                <a:solidFill>
                  <a:srgbClr val="353740"/>
                </a:solidFill>
                <a:effectLst/>
                <a:latin typeface="Times New Roman" panose="02020603050405020304" pitchFamily="18" charset="0"/>
                <a:cs typeface="Times New Roman" panose="02020603050405020304" pitchFamily="18" charset="0"/>
              </a:rPr>
              <a:t> This paper can help medical practitioners to accurately diagnose and treat heart diseases.</a:t>
            </a:r>
            <a:endParaRPr lang="en-IN"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2122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t>
            </a:r>
            <a:r>
              <a:rPr lang="en-IN" sz="1600" b="1" dirty="0">
                <a:latin typeface="Times New Roman" pitchFamily="18" charset="0"/>
                <a:cs typeface="Times New Roman" pitchFamily="18" charset="0"/>
              </a:rPr>
              <a:t>EXISTING SYSTEM</a:t>
            </a:r>
            <a:br>
              <a:rPr lang="en-IN" sz="1800" b="1"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87962"/>
          </a:xfrm>
        </p:spPr>
        <p:txBody>
          <a:bodyPr>
            <a:normAutofit/>
          </a:bodyPr>
          <a:lstStyle/>
          <a:p>
            <a:pPr marL="0" lvl="0" indent="0" algn="just">
              <a:lnSpc>
                <a:spcPct val="150000"/>
              </a:lnSpc>
              <a:buNone/>
            </a:pPr>
            <a:r>
              <a:rPr lang="en-IN" sz="1400" b="1" dirty="0">
                <a:latin typeface="Times New Roman" pitchFamily="18" charset="0"/>
                <a:cs typeface="Times New Roman" pitchFamily="18" charset="0"/>
              </a:rPr>
              <a:t>  KNN(K- NEAREST NEIGHBOURS)</a:t>
            </a:r>
          </a:p>
          <a:p>
            <a:pPr lvl="0" algn="just">
              <a:lnSpc>
                <a:spcPct val="150000"/>
              </a:lnSpc>
            </a:pPr>
            <a:r>
              <a:rPr lang="en-US" sz="1400" b="1" dirty="0">
                <a:latin typeface="Times New Roman" pitchFamily="18" charset="0"/>
                <a:cs typeface="Times New Roman" pitchFamily="18" charset="0"/>
              </a:rPr>
              <a:t> </a:t>
            </a:r>
            <a:r>
              <a:rPr lang="en-US" sz="1400" b="0" i="0" dirty="0">
                <a:effectLst/>
                <a:latin typeface="Times New Roman" panose="02020603050405020304" pitchFamily="18" charset="0"/>
                <a:cs typeface="Times New Roman" panose="02020603050405020304" pitchFamily="18" charset="0"/>
              </a:rPr>
              <a:t>KNN (K-Nearest Neighbors) is a supervised machine learning algorithm used for classification and regression.</a:t>
            </a:r>
            <a:endParaRPr lang="en-IN" sz="1400" dirty="0">
              <a:latin typeface="Times New Roman" panose="02020603050405020304" pitchFamily="18" charset="0"/>
              <a:cs typeface="Times New Roman" pitchFamily="18" charset="0"/>
            </a:endParaRPr>
          </a:p>
          <a:p>
            <a:pPr marL="0" lvl="0" indent="0" algn="just">
              <a:lnSpc>
                <a:spcPct val="150000"/>
              </a:lnSpc>
              <a:buNone/>
            </a:pPr>
            <a:r>
              <a:rPr lang="en-IN" sz="1400" b="1" dirty="0">
                <a:latin typeface="Times New Roman" pitchFamily="18" charset="0"/>
                <a:cs typeface="Times New Roman" pitchFamily="18" charset="0"/>
              </a:rPr>
              <a:t>  DECISION TREE ALGORITHM </a:t>
            </a:r>
          </a:p>
          <a:p>
            <a:pPr lvl="0" algn="just">
              <a:lnSpc>
                <a:spcPct val="150000"/>
              </a:lnSpc>
            </a:pPr>
            <a:r>
              <a:rPr lang="en-US" sz="1400" b="0" i="0" dirty="0">
                <a:effectLst/>
                <a:latin typeface="Söhne"/>
              </a:rPr>
              <a:t> </a:t>
            </a:r>
            <a:r>
              <a:rPr lang="en-US" sz="1400" b="0" i="0" dirty="0">
                <a:effectLst/>
                <a:latin typeface="Times New Roman" panose="02020603050405020304" pitchFamily="18" charset="0"/>
                <a:cs typeface="Times New Roman" panose="02020603050405020304" pitchFamily="18" charset="0"/>
              </a:rPr>
              <a:t>A decision tree is a flowchart-like tree structure where an internal node represents    feature(or attribute), the branch represents a decision rule, and each leaf node represents the outcome.</a:t>
            </a:r>
            <a:endParaRPr lang="en-IN" sz="1400" b="1" dirty="0">
              <a:latin typeface="Times New Roman" pitchFamily="18" charset="0"/>
              <a:cs typeface="Times New Roman" pitchFamily="18" charset="0"/>
            </a:endParaRPr>
          </a:p>
          <a:p>
            <a:pPr marL="0" indent="0" algn="just">
              <a:lnSpc>
                <a:spcPct val="150000"/>
              </a:lnSpc>
              <a:buNone/>
            </a:pPr>
            <a:r>
              <a:rPr lang="en-IN" sz="1400" b="1" dirty="0">
                <a:latin typeface="Times New Roman" pitchFamily="18" charset="0"/>
                <a:cs typeface="Times New Roman" pitchFamily="18" charset="0"/>
              </a:rPr>
              <a:t> NAIVE BAYES ALGORITHM</a:t>
            </a:r>
          </a:p>
          <a:p>
            <a:pPr algn="just">
              <a:lnSpc>
                <a:spcPct val="150000"/>
              </a:lnSpc>
            </a:pPr>
            <a:r>
              <a:rPr lang="en-US" sz="1400" b="0" i="0" dirty="0">
                <a:effectLst/>
                <a:latin typeface="Times New Roman" panose="02020603050405020304" pitchFamily="18" charset="0"/>
                <a:cs typeface="Times New Roman" panose="02020603050405020304" pitchFamily="18" charset="0"/>
              </a:rPr>
              <a:t>Naive Bayes is a supervised machine learning algorithm that is based on Bayes' theorem, which states that the probability of an event is equal to the prior probability of the event multiplied by the likelihood of the event. </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LIMITATIONS</a:t>
            </a:r>
          </a:p>
          <a:p>
            <a:pPr algn="just">
              <a:lnSpc>
                <a:spcPct val="150000"/>
              </a:lnSpc>
            </a:pPr>
            <a:r>
              <a:rPr lang="en-US" sz="1400" b="1" dirty="0">
                <a:latin typeface="Times New Roman" panose="02020603050405020304" pitchFamily="18" charset="0"/>
                <a:cs typeface="Times New Roman" panose="02020603050405020304" pitchFamily="18" charset="0"/>
              </a:rPr>
              <a:t>   </a:t>
            </a:r>
            <a:r>
              <a:rPr lang="en-US" sz="1400" i="0" dirty="0">
                <a:effectLst/>
                <a:latin typeface="Times New Roman" panose="02020603050405020304" pitchFamily="18" charset="0"/>
                <a:cs typeface="Times New Roman" panose="02020603050405020304" pitchFamily="18" charset="0"/>
              </a:rPr>
              <a:t>Space complexity refers to the total memory used by the algorithm.</a:t>
            </a:r>
          </a:p>
          <a:p>
            <a:pPr algn="just">
              <a:lnSpc>
                <a:spcPct val="150000"/>
              </a:lnSpc>
            </a:pPr>
            <a:r>
              <a:rPr lang="en-US" sz="1400" b="1"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This algorithm faces the 'zero-frequency problem' where it assigns zero probability to a categorical                  variable whose category in the test data set wasn't available in the training dataset.</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Overfitting. Feature Reduction &amp; Data Resampling. Optimization.</a:t>
            </a:r>
          </a:p>
          <a:p>
            <a:pPr marL="0" indent="0" algn="just">
              <a:lnSpc>
                <a:spcPct val="150000"/>
              </a:lnSpc>
              <a:buNone/>
            </a:pPr>
            <a:endParaRPr lang="en-US" sz="1000" b="0" i="0" dirty="0">
              <a:solidFill>
                <a:srgbClr val="BDC1C6"/>
              </a:solidFill>
              <a:effectLst/>
              <a:latin typeface="arial" panose="020B0604020202020204" pitchFamily="34" charset="0"/>
            </a:endParaRPr>
          </a:p>
          <a:p>
            <a:pPr marL="0" indent="0" algn="just">
              <a:lnSpc>
                <a:spcPct val="150000"/>
              </a:lnSpc>
              <a:buNone/>
            </a:pPr>
            <a:endParaRPr lang="en-IN" sz="1400" b="1" dirty="0">
              <a:latin typeface="Times New Roman" panose="02020603050405020304" pitchFamily="18" charset="0"/>
              <a:cs typeface="Times New Roman" pitchFamily="18" charset="0"/>
            </a:endParaRPr>
          </a:p>
          <a:p>
            <a:pPr marL="0" indent="0" algn="just">
              <a:lnSpc>
                <a:spcPct val="150000"/>
              </a:lnSpc>
              <a:buNone/>
            </a:pPr>
            <a:endParaRPr lang="en-IN" sz="15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5388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IN" sz="1600" b="1" dirty="0">
                <a:latin typeface="Times New Roman" pitchFamily="18" charset="0"/>
                <a:cs typeface="Times New Roman" pitchFamily="18" charset="0"/>
              </a:rPr>
              <a:t>RANDOM FOREST ALGORITHM</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noAutofit/>
          </a:bodyPr>
          <a:lstStyle/>
          <a:p>
            <a:pPr lvl="0" algn="just">
              <a:lnSpc>
                <a:spcPct val="150000"/>
              </a:lnSpc>
            </a:pPr>
            <a:r>
              <a:rPr lang="en-US" sz="1400" b="0" i="0" dirty="0">
                <a:effectLst/>
                <a:latin typeface="Times New Roman" panose="02020603050405020304" pitchFamily="18" charset="0"/>
                <a:cs typeface="Times New Roman" panose="02020603050405020304" pitchFamily="18" charset="0"/>
              </a:rPr>
              <a:t>Random Forest is a type of ensemble learning method for classification and regression problems in machine learning. </a:t>
            </a:r>
          </a:p>
          <a:p>
            <a:pPr lvl="0" algn="just">
              <a:lnSpc>
                <a:spcPct val="150000"/>
              </a:lnSpc>
            </a:pPr>
            <a:r>
              <a:rPr lang="en-US" sz="1400" b="0" i="0" dirty="0">
                <a:effectLst/>
                <a:latin typeface="Times New Roman" panose="02020603050405020304" pitchFamily="18" charset="0"/>
                <a:cs typeface="Times New Roman" panose="02020603050405020304" pitchFamily="18" charset="0"/>
              </a:rPr>
              <a:t>It combines multiple decision trees, trained on different subsets of the data, to make a prediction</a:t>
            </a:r>
            <a:endParaRPr lang="en-US" sz="1400" dirty="0">
              <a:latin typeface="Times New Roman" panose="02020603050405020304" pitchFamily="18" charset="0"/>
              <a:cs typeface="Times New Roman" panose="02020603050405020304" pitchFamily="18" charset="0"/>
            </a:endParaRPr>
          </a:p>
          <a:p>
            <a:pPr lvl="0" algn="just">
              <a:lnSpc>
                <a:spcPct val="150000"/>
              </a:lnSpc>
            </a:pPr>
            <a:r>
              <a:rPr lang="en-US" sz="1400" b="0" i="0" dirty="0">
                <a:effectLst/>
                <a:latin typeface="Times New Roman" pitchFamily="18" charset="0"/>
                <a:cs typeface="Times New Roman" pitchFamily="18" charset="0"/>
              </a:rPr>
              <a:t>The idea behind this method is that a group of weak models, when combined, can create a strong model.</a:t>
            </a:r>
          </a:p>
          <a:p>
            <a:pPr lvl="0" algn="just">
              <a:lnSpc>
                <a:spcPct val="150000"/>
              </a:lnSpc>
            </a:pPr>
            <a:r>
              <a:rPr lang="en-US" sz="1400" b="0" i="0" dirty="0">
                <a:effectLst/>
                <a:latin typeface="Times New Roman" pitchFamily="18" charset="0"/>
                <a:cs typeface="Times New Roman" pitchFamily="18" charset="0"/>
              </a:rPr>
              <a:t>The final prediction is made by averaging the predictions of all the trees in the forest. </a:t>
            </a:r>
            <a:endParaRPr lang="en-US" sz="1400" dirty="0">
              <a:latin typeface="Times New Roman" panose="02020603050405020304" pitchFamily="18" charset="0"/>
              <a:cs typeface="Times New Roman" pitchFamily="18" charset="0"/>
            </a:endParaRPr>
          </a:p>
          <a:p>
            <a:pPr lvl="0" algn="just">
              <a:lnSpc>
                <a:spcPct val="150000"/>
              </a:lnSpc>
            </a:pPr>
            <a:r>
              <a:rPr lang="en-US" sz="1400" b="0" i="0" dirty="0">
                <a:effectLst/>
                <a:latin typeface="Times New Roman" panose="02020603050405020304" pitchFamily="18" charset="0"/>
                <a:cs typeface="Times New Roman" panose="02020603050405020304" pitchFamily="18" charset="0"/>
              </a:rPr>
              <a:t>This helps to reduce the overfitting problem and improves the accuracy of the model.</a:t>
            </a:r>
            <a:endParaRPr lang="en-US" sz="1400" dirty="0">
              <a:latin typeface="Times New Roman" panose="02020603050405020304" pitchFamily="18" charset="0"/>
              <a:cs typeface="Times New Roman" pitchFamily="18" charset="0"/>
            </a:endParaRPr>
          </a:p>
          <a:p>
            <a:pPr marL="0" indent="0" algn="just">
              <a:lnSpc>
                <a:spcPct val="150000"/>
              </a:lnSpc>
              <a:buNone/>
            </a:pPr>
            <a:r>
              <a:rPr lang="en-US" sz="1600" b="1" dirty="0">
                <a:latin typeface="Times New Roman" panose="02020603050405020304" pitchFamily="18" charset="0"/>
                <a:cs typeface="Times New Roman" pitchFamily="18" charset="0"/>
              </a:rPr>
              <a:t>Benefits:</a:t>
            </a:r>
            <a:endParaRPr lang="en-IN" sz="1600" b="1" dirty="0">
              <a:latin typeface="Times New Roman" panose="02020603050405020304" pitchFamily="18" charset="0"/>
              <a:cs typeface="Times New Roman" pitchFamily="18" charset="0"/>
            </a:endParaRPr>
          </a:p>
          <a:p>
            <a:pPr algn="just">
              <a:lnSpc>
                <a:spcPct val="150000"/>
              </a:lnSpc>
            </a:pPr>
            <a:r>
              <a:rPr lang="en-IN" sz="1400" b="0" i="0" dirty="0">
                <a:effectLst/>
                <a:latin typeface="Times New Roman" panose="02020603050405020304" pitchFamily="18" charset="0"/>
                <a:cs typeface="Times New Roman" panose="02020603050405020304" pitchFamily="18" charset="0"/>
              </a:rPr>
              <a:t>Improved accuracy</a:t>
            </a:r>
          </a:p>
          <a:p>
            <a:pPr algn="just">
              <a:lnSpc>
                <a:spcPct val="150000"/>
              </a:lnSpc>
            </a:pPr>
            <a:r>
              <a:rPr lang="en-IN" sz="1400" b="0" i="0" dirty="0">
                <a:effectLst/>
                <a:latin typeface="Times New Roman" panose="02020603050405020304" pitchFamily="18" charset="0"/>
                <a:cs typeface="Times New Roman" panose="02020603050405020304" pitchFamily="18" charset="0"/>
              </a:rPr>
              <a:t>Handling missing values</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IN" sz="1400" b="0" i="0" dirty="0">
                <a:effectLst/>
                <a:latin typeface="Times New Roman" panose="02020603050405020304" pitchFamily="18" charset="0"/>
                <a:cs typeface="Times New Roman" panose="02020603050405020304" pitchFamily="18" charset="0"/>
              </a:rPr>
              <a:t>Handling categorical variables</a:t>
            </a:r>
          </a:p>
          <a:p>
            <a:pPr algn="just">
              <a:lnSpc>
                <a:spcPct val="150000"/>
              </a:lnSpc>
            </a:pPr>
            <a:r>
              <a:rPr lang="en-IN" sz="1400" b="0" i="0" dirty="0">
                <a:effectLst/>
                <a:latin typeface="Times New Roman" panose="02020603050405020304" pitchFamily="18" charset="0"/>
                <a:cs typeface="Times New Roman" panose="02020603050405020304" pitchFamily="18" charset="0"/>
              </a:rPr>
              <a:t>Feature importance</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IN" sz="1400" b="0" i="0" dirty="0">
                <a:effectLst/>
                <a:latin typeface="Times New Roman" panose="02020603050405020304" pitchFamily="18" charset="0"/>
                <a:cs typeface="Times New Roman" panose="02020603050405020304" pitchFamily="18" charset="0"/>
              </a:rPr>
              <a:t>Robustness</a:t>
            </a:r>
          </a:p>
          <a:p>
            <a:pPr algn="just">
              <a:lnSpc>
                <a:spcPct val="150000"/>
              </a:lnSpc>
            </a:pPr>
            <a:r>
              <a:rPr lang="en-IN" sz="1400" b="0" i="0" dirty="0">
                <a:effectLst/>
                <a:latin typeface="Times New Roman" panose="02020603050405020304" pitchFamily="18" charset="0"/>
                <a:cs typeface="Times New Roman" panose="02020603050405020304" pitchFamily="18" charset="0"/>
              </a:rPr>
              <a:t>Versatility</a:t>
            </a:r>
            <a:endParaRPr lang="en-IN"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476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latin typeface="Times New Roman" pitchFamily="18" charset="0"/>
                <a:cs typeface="Times New Roman" pitchFamily="18" charset="0"/>
              </a:rPr>
              <a:t>LIST OF MODULES</a:t>
            </a:r>
            <a:endParaRPr lang="en-IN" sz="1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500" dirty="0">
                <a:latin typeface="Times New Roman" pitchFamily="18" charset="0"/>
                <a:cs typeface="Times New Roman" pitchFamily="18" charset="0"/>
              </a:rPr>
              <a:t>Module 1</a:t>
            </a:r>
          </a:p>
          <a:p>
            <a:pPr marL="1371600" lvl="3" indent="0">
              <a:buNone/>
            </a:pPr>
            <a:r>
              <a:rPr lang="en-US" sz="1500" dirty="0">
                <a:latin typeface="Times New Roman" pitchFamily="18" charset="0"/>
                <a:cs typeface="Times New Roman" pitchFamily="18" charset="0"/>
              </a:rPr>
              <a:t>Data collection, Data preparation and cleaning.</a:t>
            </a:r>
          </a:p>
          <a:p>
            <a:pPr lvl="3"/>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Module 2</a:t>
            </a:r>
          </a:p>
          <a:p>
            <a:pPr marL="1371600" lvl="3" indent="0">
              <a:buNone/>
            </a:pPr>
            <a:r>
              <a:rPr lang="en-US" sz="1500" dirty="0">
                <a:latin typeface="Times New Roman" pitchFamily="18" charset="0"/>
                <a:cs typeface="Times New Roman" pitchFamily="18" charset="0"/>
              </a:rPr>
              <a:t>Splitting the dataset into train, validation and test dataset.</a:t>
            </a:r>
          </a:p>
          <a:p>
            <a:pPr lvl="3"/>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Module 3</a:t>
            </a:r>
          </a:p>
          <a:p>
            <a:pPr marL="1371600" lvl="3" indent="0">
              <a:buNone/>
            </a:pPr>
            <a:r>
              <a:rPr lang="en-US" sz="1500" dirty="0">
                <a:latin typeface="Times New Roman" pitchFamily="18" charset="0"/>
                <a:cs typeface="Times New Roman" pitchFamily="18" charset="0"/>
              </a:rPr>
              <a:t>Loading the training and testing dataset to the ML model.</a:t>
            </a:r>
          </a:p>
          <a:p>
            <a:pPr lvl="3"/>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Module 4</a:t>
            </a:r>
          </a:p>
          <a:p>
            <a:pPr marL="1371600" lvl="3" indent="0">
              <a:buNone/>
            </a:pPr>
            <a:r>
              <a:rPr lang="en-US" sz="1500" dirty="0">
                <a:latin typeface="Times New Roman" pitchFamily="18" charset="0"/>
                <a:cs typeface="Times New Roman" pitchFamily="18" charset="0"/>
              </a:rPr>
              <a:t>Predicting the accuracy of the model and visualize the outcome</a:t>
            </a:r>
          </a:p>
          <a:p>
            <a:endParaRPr lang="en-US" dirty="0"/>
          </a:p>
          <a:p>
            <a:endParaRPr lang="en-IN" dirty="0"/>
          </a:p>
        </p:txBody>
      </p:sp>
    </p:spTree>
    <p:extLst>
      <p:ext uri="{BB962C8B-B14F-4D97-AF65-F5344CB8AC3E}">
        <p14:creationId xmlns:p14="http://schemas.microsoft.com/office/powerpoint/2010/main" val="14112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1600" b="1" dirty="0">
                <a:latin typeface="Times New Roman" pitchFamily="18" charset="0"/>
                <a:cs typeface="Times New Roman" pitchFamily="18" charset="0"/>
              </a:rPr>
              <a:t>OVERALL ARCHITECTURE DIAGRAM</a:t>
            </a:r>
            <a:endParaRPr lang="en-IN" sz="1600" b="1" dirty="0">
              <a:latin typeface="Times New Roman" pitchFamily="18" charset="0"/>
              <a:cs typeface="Times New Roman" pitchFamily="18" charset="0"/>
            </a:endParaRPr>
          </a:p>
        </p:txBody>
      </p:sp>
      <p:pic>
        <p:nvPicPr>
          <p:cNvPr id="73" name="Content Placeholder 72">
            <a:extLst>
              <a:ext uri="{FF2B5EF4-FFF2-40B4-BE49-F238E27FC236}">
                <a16:creationId xmlns:a16="http://schemas.microsoft.com/office/drawing/2014/main" id="{2EF4BBA4-4C13-DA42-E22F-F3E4E9847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077200" cy="5257800"/>
          </a:xfrm>
        </p:spPr>
      </p:pic>
    </p:spTree>
    <p:extLst>
      <p:ext uri="{BB962C8B-B14F-4D97-AF65-F5344CB8AC3E}">
        <p14:creationId xmlns:p14="http://schemas.microsoft.com/office/powerpoint/2010/main" val="205395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pPr lvl="3" algn="ctr" rtl="0">
              <a:spcBef>
                <a:spcPct val="0"/>
              </a:spcBef>
            </a:pPr>
            <a:r>
              <a:rPr lang="en-US" sz="1600" b="1" dirty="0">
                <a:latin typeface="Times New Roman" pitchFamily="18" charset="0"/>
                <a:cs typeface="Times New Roman" pitchFamily="18" charset="0"/>
              </a:rPr>
              <a:t>DATA COLLECTION, DATA PREPARATION AND CLEANING</a:t>
            </a:r>
            <a:br>
              <a:rPr lang="en-US" sz="1600" b="1" dirty="0">
                <a:latin typeface="Times New Roman" pitchFamily="18" charset="0"/>
                <a:cs typeface="Times New Roman" pitchFamily="18" charset="0"/>
              </a:rPr>
            </a:br>
            <a:endParaRPr lang="en-IN" sz="1600" b="1" dirty="0"/>
          </a:p>
        </p:txBody>
      </p:sp>
      <p:sp>
        <p:nvSpPr>
          <p:cNvPr id="3" name="Content Placeholder 2"/>
          <p:cNvSpPr>
            <a:spLocks noGrp="1"/>
          </p:cNvSpPr>
          <p:nvPr>
            <p:ph idx="1"/>
          </p:nvPr>
        </p:nvSpPr>
        <p:spPr>
          <a:xfrm>
            <a:off x="381000" y="838200"/>
            <a:ext cx="8229600" cy="5791200"/>
          </a:xfrm>
        </p:spPr>
        <p:txBody>
          <a:bodyPr>
            <a:normAutofit/>
          </a:bodyPr>
          <a:lstStyle/>
          <a:p>
            <a:pPr>
              <a:lnSpc>
                <a:spcPct val="150000"/>
              </a:lnSpc>
            </a:pPr>
            <a:r>
              <a:rPr lang="en-US" sz="1400" dirty="0"/>
              <a:t> </a:t>
            </a:r>
            <a:r>
              <a:rPr lang="en-US" sz="1400" dirty="0">
                <a:latin typeface="Times New Roman" pitchFamily="18" charset="0"/>
                <a:cs typeface="Times New Roman" pitchFamily="18" charset="0"/>
              </a:rPr>
              <a:t>Here the collection of data is done from medical data.</a:t>
            </a:r>
            <a:endParaRPr lang="en-IN" sz="1400" dirty="0">
              <a:latin typeface="Times New Roman" pitchFamily="18" charset="0"/>
              <a:cs typeface="Times New Roman" pitchFamily="18" charset="0"/>
            </a:endParaRPr>
          </a:p>
          <a:p>
            <a:pPr>
              <a:lnSpc>
                <a:spcPct val="150000"/>
              </a:lnSpc>
            </a:pPr>
            <a:r>
              <a:rPr lang="en-US" sz="1400" dirty="0">
                <a:latin typeface="Times New Roman" pitchFamily="18" charset="0"/>
                <a:cs typeface="Times New Roman" pitchFamily="18" charset="0"/>
              </a:rPr>
              <a:t> In our dataset “ heart.csv  there is no noise in the data and there is no need for doing the cleaning the dataset </a:t>
            </a:r>
          </a:p>
          <a:p>
            <a:pPr marL="0" indent="0">
              <a:lnSpc>
                <a:spcPct val="150000"/>
              </a:lnSpc>
              <a:buNone/>
            </a:pPr>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852864D6-07A5-B631-AC2F-ABFD64981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2" y="2286000"/>
            <a:ext cx="8381998" cy="3886199"/>
          </a:xfrm>
          <a:prstGeom prst="rect">
            <a:avLst/>
          </a:prstGeom>
        </p:spPr>
      </p:pic>
    </p:spTree>
    <p:extLst>
      <p:ext uri="{BB962C8B-B14F-4D97-AF65-F5344CB8AC3E}">
        <p14:creationId xmlns:p14="http://schemas.microsoft.com/office/powerpoint/2010/main" val="160022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pPr marL="1371600" lvl="3" indent="0">
              <a:lnSpc>
                <a:spcPct val="150000"/>
              </a:lnSpc>
            </a:pP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SPLITTING THE DATASET INTO TRAIN, VALIDATION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AND TEST DATASET</a:t>
            </a:r>
            <a:br>
              <a:rPr lang="en-US" b="1" dirty="0">
                <a:latin typeface="Times New Roman" pitchFamily="18" charset="0"/>
                <a:cs typeface="Times New Roman" pitchFamily="18" charset="0"/>
              </a:rPr>
            </a:br>
            <a:br>
              <a:rPr lang="en-US" b="1" dirty="0"/>
            </a:br>
            <a:endParaRPr lang="en-IN" b="1" dirty="0"/>
          </a:p>
        </p:txBody>
      </p:sp>
      <p:sp>
        <p:nvSpPr>
          <p:cNvPr id="3" name="Content Placeholder 2"/>
          <p:cNvSpPr>
            <a:spLocks noGrp="1"/>
          </p:cNvSpPr>
          <p:nvPr>
            <p:ph idx="1"/>
          </p:nvPr>
        </p:nvSpPr>
        <p:spPr>
          <a:xfrm>
            <a:off x="152400" y="1219200"/>
            <a:ext cx="8534400" cy="4906963"/>
          </a:xfrm>
        </p:spPr>
        <p:txBody>
          <a:bodyPr>
            <a:normAutofit/>
          </a:bodyPr>
          <a:lstStyle/>
          <a:p>
            <a:pPr>
              <a:lnSpc>
                <a:spcPct val="150000"/>
              </a:lnSpc>
            </a:pPr>
            <a:r>
              <a:rPr lang="en-IN" sz="1400" dirty="0">
                <a:latin typeface="Times New Roman" pitchFamily="18" charset="0"/>
                <a:cs typeface="Times New Roman" pitchFamily="18" charset="0"/>
              </a:rPr>
              <a:t>The MinMaxScalar procedure is used to estimate the performance of machine learning algorithms while splitting the dataset into train and test data.. </a:t>
            </a:r>
          </a:p>
          <a:p>
            <a:pPr>
              <a:lnSpc>
                <a:spcPct val="150000"/>
              </a:lnSpc>
            </a:pPr>
            <a:r>
              <a:rPr lang="en-IN" sz="1400" dirty="0">
                <a:latin typeface="Times New Roman" pitchFamily="18" charset="0"/>
                <a:cs typeface="Times New Roman" pitchFamily="18" charset="0"/>
              </a:rPr>
              <a:t>So, here we split the dataset into 80-20%  of form. In this the total dataset can be divided into 80%  data is for training dataset and the remaining 20%  dataset if for testing dataset, this all done by using “ train_ test_ split()” technique from sklearn library. </a:t>
            </a:r>
          </a:p>
          <a:p>
            <a:endParaRPr lang="en-IN" sz="1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110FE6A2-7DF7-FCA8-B8C8-EEC528ABC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53" y="3048000"/>
            <a:ext cx="8305800" cy="3374231"/>
          </a:xfrm>
          <a:prstGeom prst="rect">
            <a:avLst/>
          </a:prstGeom>
        </p:spPr>
      </p:pic>
    </p:spTree>
    <p:extLst>
      <p:ext uri="{BB962C8B-B14F-4D97-AF65-F5344CB8AC3E}">
        <p14:creationId xmlns:p14="http://schemas.microsoft.com/office/powerpoint/2010/main" val="37767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1371600" lvl="3" indent="0">
              <a:lnSpc>
                <a:spcPct val="150000"/>
              </a:lnSpc>
            </a:pPr>
            <a:br>
              <a:rPr lang="en-US" sz="1600" b="1" dirty="0">
                <a:latin typeface="Times New Roman" pitchFamily="18" charset="0"/>
                <a:cs typeface="Times New Roman" pitchFamily="18" charset="0"/>
              </a:rPr>
            </a:br>
            <a:r>
              <a:rPr lang="en-US" sz="1600" b="1" dirty="0">
                <a:latin typeface="Times New Roman" pitchFamily="18" charset="0"/>
                <a:cs typeface="Times New Roman" pitchFamily="18" charset="0"/>
              </a:rPr>
              <a:t>    </a:t>
            </a:r>
            <a:r>
              <a:rPr lang="en-US" b="1" dirty="0">
                <a:latin typeface="Times New Roman" pitchFamily="18" charset="0"/>
                <a:cs typeface="Times New Roman" pitchFamily="18" charset="0"/>
              </a:rPr>
              <a:t>LOADING THE TRAINING AND TESTING DATASET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TO THE ML MODEL</a:t>
            </a:r>
            <a:br>
              <a:rPr lang="en-US" b="1" dirty="0">
                <a:latin typeface="Times New Roman" pitchFamily="18" charset="0"/>
                <a:cs typeface="Times New Roman" pitchFamily="18" charset="0"/>
              </a:rPr>
            </a:b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295400"/>
            <a:ext cx="8229600" cy="5181600"/>
          </a:xfrm>
        </p:spPr>
        <p:txBody>
          <a:bodyPr>
            <a:normAutofit/>
          </a:bodyPr>
          <a:lstStyle/>
          <a:p>
            <a:pPr marL="0" indent="0" algn="just">
              <a:buNone/>
            </a:pPr>
            <a:r>
              <a:rPr lang="en-US" sz="1400" dirty="0"/>
              <a:t>After loading train and test data in the ML model, the ML model is trained using random forest classifier</a:t>
            </a:r>
          </a:p>
        </p:txBody>
      </p:sp>
      <p:pic>
        <p:nvPicPr>
          <p:cNvPr id="5" name="Picture 4">
            <a:extLst>
              <a:ext uri="{FF2B5EF4-FFF2-40B4-BE49-F238E27FC236}">
                <a16:creationId xmlns:a16="http://schemas.microsoft.com/office/drawing/2014/main" id="{BE00FFCA-4825-F424-07EB-EE7CBDD3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46" y="2362200"/>
            <a:ext cx="8067507" cy="3599205"/>
          </a:xfrm>
          <a:prstGeom prst="rect">
            <a:avLst/>
          </a:prstGeom>
        </p:spPr>
      </p:pic>
      <p:sp>
        <p:nvSpPr>
          <p:cNvPr id="10" name="Rectangle: Rounded Corners 9">
            <a:extLst>
              <a:ext uri="{FF2B5EF4-FFF2-40B4-BE49-F238E27FC236}">
                <a16:creationId xmlns:a16="http://schemas.microsoft.com/office/drawing/2014/main" id="{D246630A-7F04-3F3D-B0E5-85435ECBB646}"/>
              </a:ext>
            </a:extLst>
          </p:cNvPr>
          <p:cNvSpPr/>
          <p:nvPr/>
        </p:nvSpPr>
        <p:spPr>
          <a:xfrm>
            <a:off x="4267200" y="3048000"/>
            <a:ext cx="3048000" cy="1981200"/>
          </a:xfrm>
          <a:prstGeom prst="roundRect">
            <a:avLst>
              <a:gd name="adj" fmla="val 33247"/>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4616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1554</Words>
  <Application>Microsoft Office PowerPoint</Application>
  <PresentationFormat>On-screen Show (4:3)</PresentationFormat>
  <Paragraphs>139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Söhne</vt:lpstr>
      <vt:lpstr>Times New Roman</vt:lpstr>
      <vt:lpstr>Office Theme</vt:lpstr>
      <vt:lpstr>HEART DISEASE PREDICTION USING RANDOM FOREST ALGORITHM</vt:lpstr>
      <vt:lpstr>ABSTRACT  </vt:lpstr>
      <vt:lpstr>   EXISTING SYSTEM </vt:lpstr>
      <vt:lpstr>RANDOM FOREST ALGORITHM </vt:lpstr>
      <vt:lpstr>LIST OF MODULES</vt:lpstr>
      <vt:lpstr>OVERALL ARCHITECTURE DIAGRAM</vt:lpstr>
      <vt:lpstr>DATA COLLECTION, DATA PREPARATION AND CLEANING </vt:lpstr>
      <vt:lpstr>  SPLITTING THE DATASET INTO TRAIN, VALIDATION                             AND TEST DATASET  </vt:lpstr>
      <vt:lpstr>     LOADING THE TRAINING AND TESTING DATASET                                   TO THE ML MODEL  </vt:lpstr>
      <vt:lpstr>Predicting the accuracy of the model and visualize the outcome </vt:lpstr>
      <vt:lpstr>SAMPLE SOURCE CODE</vt:lpstr>
      <vt:lpstr>PowerPoint Presentation</vt:lpstr>
      <vt:lpstr>SAMPLE OUTPUT</vt:lpstr>
      <vt:lpstr>PowerPoint Presentation</vt:lpstr>
      <vt:lpstr>PowerPoint Presentation</vt:lpstr>
      <vt:lpstr>PowerPoint Presentation</vt:lpstr>
      <vt:lpstr>REFERENCE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BEAR-BULL STOCK MARKET PREDICTION USING LSTM</dc:title>
  <dc:creator>Mahindha Chinnusamy</dc:creator>
  <cp:lastModifiedBy>PAVITHRA</cp:lastModifiedBy>
  <cp:revision>29</cp:revision>
  <dcterms:created xsi:type="dcterms:W3CDTF">2023-01-24T05:06:10Z</dcterms:created>
  <dcterms:modified xsi:type="dcterms:W3CDTF">2023-01-24T19:27:08Z</dcterms:modified>
</cp:coreProperties>
</file>