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9" r:id="rId3"/>
    <p:sldId id="262" r:id="rId4"/>
    <p:sldId id="274" r:id="rId5"/>
    <p:sldId id="258" r:id="rId6"/>
    <p:sldId id="276" r:id="rId7"/>
    <p:sldId id="268" r:id="rId8"/>
    <p:sldId id="273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30" autoAdjust="0"/>
  </p:normalViewPr>
  <p:slideViewPr>
    <p:cSldViewPr>
      <p:cViewPr varScale="1">
        <p:scale>
          <a:sx n="84" d="100"/>
          <a:sy n="84" d="100"/>
        </p:scale>
        <p:origin x="19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SNSCEIT/MTech 2014-2015/Project Phase I/Review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581400"/>
            <a:ext cx="4343400" cy="2438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b="1" i="1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R.K.BALAJEEY (721220243005),</a:t>
            </a:r>
          </a:p>
          <a:p>
            <a:pPr algn="r"/>
            <a:r>
              <a:rPr lang="en-IN" sz="2300" b="1" kern="1200" dirty="0">
                <a:solidFill>
                  <a:srgbClr val="696464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T.M.FAZIL NIYAZDEEN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(721220243013),</a:t>
            </a:r>
          </a:p>
          <a:p>
            <a:pPr algn="r"/>
            <a:r>
              <a:rPr lang="en-IN" sz="2300" b="1" kern="1200" dirty="0">
                <a:solidFill>
                  <a:srgbClr val="696464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M.HARISH KUMAR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(721220243017),</a:t>
            </a:r>
          </a:p>
          <a:p>
            <a:pPr algn="r"/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K.NISHANTHAN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(721220243037),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2" y="1499877"/>
            <a:ext cx="9067798" cy="1470025"/>
          </a:xfrm>
        </p:spPr>
        <p:txBody>
          <a:bodyPr>
            <a:normAutofit/>
          </a:bodyPr>
          <a:lstStyle/>
          <a:p>
            <a:r>
              <a:rPr lang="en-US" sz="2800" dirty="0"/>
              <a:t>Predictive Maintenance For Industrial Machinery Using Random Forest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6987" y="485294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ZEROTH REVIEW</a:t>
            </a:r>
            <a:endParaRPr lang="en-US" sz="4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2F8580-B5E9-08F2-AC10-735AC7825C99}"/>
              </a:ext>
            </a:extLst>
          </p:cNvPr>
          <p:cNvSpPr txBox="1">
            <a:spLocks/>
          </p:cNvSpPr>
          <p:nvPr/>
        </p:nvSpPr>
        <p:spPr>
          <a:xfrm>
            <a:off x="152400" y="3581400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Senthil Prabhu,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190158-284C-7DC6-05DD-297A23FD15D3}"/>
              </a:ext>
            </a:extLst>
          </p:cNvPr>
          <p:cNvCxnSpPr>
            <a:cxnSpLocks/>
          </p:cNvCxnSpPr>
          <p:nvPr/>
        </p:nvCxnSpPr>
        <p:spPr>
          <a:xfrm>
            <a:off x="4572000" y="3581400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2721114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56" y="1219200"/>
            <a:ext cx="8326244" cy="457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has emerged as a transformative solution in the realm of industrial machinery management, leveraging the power of Machine Learning to optimize maintenance practices and mitigate operational disruptions.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industrial landscape, unplanned downtime can have severe consequences, leading to production delays, increased maintenance costs, and compromised product quality.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maintenance strategies, often based on fixed schedules or reactive approaches, struggle to address these challenges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080"/>
            <a:ext cx="7467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Identification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229600" cy="500777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Unplanned Downtime: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maintenance schedules are often based on fixed intervals or reactive responses to breakdowns.</a:t>
            </a:r>
          </a:p>
          <a:p>
            <a:pPr>
              <a:lnSpc>
                <a:spcPct val="160000"/>
              </a:lnSpc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Resource Allocation: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maintenance can lead to inefficient resource allocation, as maintenance teams are often dispatched based on urgent requests rather than well-planned schedules. </a:t>
            </a:r>
          </a:p>
          <a:p>
            <a:pPr>
              <a:lnSpc>
                <a:spcPct val="160000"/>
              </a:lnSpc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Problem Detection: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maintenance strategies only address issues once they become evident, missing the opportunity to detect early signs of degradation or anomalies that could signal impending failures.</a:t>
            </a:r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" y="1524000"/>
            <a:ext cx="8540496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B83D33B-BE7C-E434-CDA8-67EABCED3857}"/>
              </a:ext>
            </a:extLst>
          </p:cNvPr>
          <p:cNvSpPr txBox="1"/>
          <p:nvPr/>
        </p:nvSpPr>
        <p:spPr>
          <a:xfrm>
            <a:off x="257783" y="3456562"/>
            <a:ext cx="8382000" cy="221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“Machine Learning for Predictive Maintenance of Industrial Machines”,</a:t>
            </a:r>
          </a:p>
          <a:p>
            <a:pPr>
              <a:lnSpc>
                <a:spcPts val="255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Ameeth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Kanawaday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Aditya Sane</a:t>
            </a:r>
          </a:p>
          <a:p>
            <a:pPr marL="388620" lvl="1" indent="-194310">
              <a:lnSpc>
                <a:spcPts val="306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explores the 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Moving Average (ARIMA) forecasting on the time series data collected from various sensors from a Slitting Machine, to predict the possible failures and quality defects, thus improving the overall manufacturing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83CD59-7D12-0D3F-C07A-08AB96662DE6}"/>
              </a:ext>
            </a:extLst>
          </p:cNvPr>
          <p:cNvSpPr txBox="1">
            <a:spLocks/>
          </p:cNvSpPr>
          <p:nvPr/>
        </p:nvSpPr>
        <p:spPr>
          <a:xfrm>
            <a:off x="146304" y="-4391"/>
            <a:ext cx="8769096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81B8B-C173-EAD4-4A50-CFED6B4FE5BC}"/>
              </a:ext>
            </a:extLst>
          </p:cNvPr>
          <p:cNvSpPr txBox="1"/>
          <p:nvPr/>
        </p:nvSpPr>
        <p:spPr>
          <a:xfrm>
            <a:off x="228600" y="215420"/>
            <a:ext cx="8686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For Industrial Machinery Using Random Forest Algorithm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606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772400" cy="45720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supervised models are trained on the historic data while the same dataset is used to train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then stacked together. For new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production cycles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ARIMA model predicts the values of the parameters for the rest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cycle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these values are fed to the supervised model to classify.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model predicts the cycle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production cycle, necessary steps must be taken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it from happening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5482-F7FD-5367-6369-0542599C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833"/>
          <a:stretch/>
        </p:blipFill>
        <p:spPr>
          <a:xfrm>
            <a:off x="1676400" y="1295400"/>
            <a:ext cx="61722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9DF356-6CB5-1991-1A99-371316C2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015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Overall Dataflow Diagram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implemented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066800"/>
            <a:ext cx="8083296" cy="5410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constructs multiple decision trees.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Predictions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tree predictions for more accurate outcomes.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Reduction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Effective for varied data, minimizes overfitting through averaging.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 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Boosting builds trees sequentially, refining predictions with each iteration.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Focused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tree corrects errors made by previous trees.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high accuracy, handles complex relationships, but may require tuning.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Deliverables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620000" cy="304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 use of Machine life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Equipment Failure and Production Downtime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91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600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EA6D08D7-7DAB-A152-361F-F933CDE357BF}"/>
              </a:ext>
            </a:extLst>
          </p:cNvPr>
          <p:cNvGrpSpPr/>
          <p:nvPr/>
        </p:nvGrpSpPr>
        <p:grpSpPr>
          <a:xfrm>
            <a:off x="603504" y="1236878"/>
            <a:ext cx="8300411" cy="809063"/>
            <a:chOff x="0" y="310489"/>
            <a:chExt cx="9179051" cy="1078750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E045D5BD-4FA0-328D-5B8A-538B3E66C2E5}"/>
                </a:ext>
              </a:extLst>
            </p:cNvPr>
            <p:cNvSpPr txBox="1"/>
            <p:nvPr/>
          </p:nvSpPr>
          <p:spPr>
            <a:xfrm>
              <a:off x="0" y="310489"/>
              <a:ext cx="9179051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for Predictive Maintenance of Industrial Machines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DA8CD9A3-7A71-C6F9-8486-E5A3DD3EB87A}"/>
                </a:ext>
              </a:extLst>
            </p:cNvPr>
            <p:cNvSpPr txBox="1"/>
            <p:nvPr/>
          </p:nvSpPr>
          <p:spPr>
            <a:xfrm>
              <a:off x="0" y="1156869"/>
              <a:ext cx="9179051" cy="23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2021 9th International Conference on Reliability, Infocom Technologies and Optimization (Trends and Future Directions) (</a:t>
              </a:r>
              <a:r>
                <a:rPr lang="en-US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ICRITO</a:t>
              </a: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390B52B4-5A20-85C5-3286-57BC0A29336D}"/>
              </a:ext>
            </a:extLst>
          </p:cNvPr>
          <p:cNvGrpSpPr/>
          <p:nvPr/>
        </p:nvGrpSpPr>
        <p:grpSpPr>
          <a:xfrm>
            <a:off x="617061" y="3565141"/>
            <a:ext cx="8264552" cy="774706"/>
            <a:chOff x="0" y="405362"/>
            <a:chExt cx="9752038" cy="1032941"/>
          </a:xfrm>
        </p:grpSpPr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B36B1126-1872-AA24-949A-088EEDA36734}"/>
                </a:ext>
              </a:extLst>
            </p:cNvPr>
            <p:cNvSpPr txBox="1"/>
            <p:nvPr/>
          </p:nvSpPr>
          <p:spPr>
            <a:xfrm>
              <a:off x="0" y="405362"/>
              <a:ext cx="9752038" cy="85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of Machine Learning for Predictive Maintenance Cooling System in Hydropower Plant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E3BB63B-B636-086C-E01D-FD0655EC8226}"/>
                </a:ext>
              </a:extLst>
            </p:cNvPr>
            <p:cNvSpPr txBox="1"/>
            <p:nvPr/>
          </p:nvSpPr>
          <p:spPr>
            <a:xfrm>
              <a:off x="0" y="120593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 5th Information Technology for Education and Development (</a:t>
              </a:r>
              <a:r>
                <a:rPr lang="en-US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ITED</a:t>
              </a: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2593F2DE-B9D9-A1CD-E098-9739B445386F}"/>
              </a:ext>
            </a:extLst>
          </p:cNvPr>
          <p:cNvGrpSpPr/>
          <p:nvPr/>
        </p:nvGrpSpPr>
        <p:grpSpPr>
          <a:xfrm>
            <a:off x="603504" y="2514668"/>
            <a:ext cx="8418576" cy="533333"/>
            <a:chOff x="-15578" y="467273"/>
            <a:chExt cx="9752038" cy="711110"/>
          </a:xfrm>
        </p:grpSpPr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E1690216-85B4-6A14-EB5A-08FD0CE133C3}"/>
                </a:ext>
              </a:extLst>
            </p:cNvPr>
            <p:cNvSpPr txBox="1"/>
            <p:nvPr/>
          </p:nvSpPr>
          <p:spPr>
            <a:xfrm>
              <a:off x="-15578" y="467273"/>
              <a:ext cx="9752038" cy="41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 Maintenance Applications for Machine Learning</a:t>
              </a: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DFE2FCD8-7432-CF13-A260-184D68B5621C}"/>
                </a:ext>
              </a:extLst>
            </p:cNvPr>
            <p:cNvSpPr txBox="1"/>
            <p:nvPr/>
          </p:nvSpPr>
          <p:spPr>
            <a:xfrm>
              <a:off x="-15578" y="94601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 Advances in Science and Engineering Technology International Conferences (</a:t>
              </a:r>
              <a:r>
                <a:rPr lang="en-US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ASET</a:t>
              </a: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8" name="Group 34">
            <a:extLst>
              <a:ext uri="{FF2B5EF4-FFF2-40B4-BE49-F238E27FC236}">
                <a16:creationId xmlns:a16="http://schemas.microsoft.com/office/drawing/2014/main" id="{D412AE18-5394-F581-A602-07D587331F1A}"/>
              </a:ext>
            </a:extLst>
          </p:cNvPr>
          <p:cNvGrpSpPr/>
          <p:nvPr/>
        </p:nvGrpSpPr>
        <p:grpSpPr>
          <a:xfrm>
            <a:off x="669786" y="4944723"/>
            <a:ext cx="8234128" cy="850677"/>
            <a:chOff x="26083" y="356963"/>
            <a:chExt cx="9752039" cy="1134237"/>
          </a:xfrm>
        </p:grpSpPr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DF035A63-F900-6E25-2E3C-430C86366626}"/>
                </a:ext>
              </a:extLst>
            </p:cNvPr>
            <p:cNvSpPr txBox="1"/>
            <p:nvPr/>
          </p:nvSpPr>
          <p:spPr>
            <a:xfrm>
              <a:off x="26084" y="356963"/>
              <a:ext cx="9752038" cy="85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Continual Learning of Fault Prediction for Turbofan Engines using Deep Learning with Elastic Weight Consolidation</a:t>
              </a: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FCBFE492-B028-E874-77FE-48FC9877309A}"/>
                </a:ext>
              </a:extLst>
            </p:cNvPr>
            <p:cNvSpPr txBox="1"/>
            <p:nvPr/>
          </p:nvSpPr>
          <p:spPr>
            <a:xfrm>
              <a:off x="26083" y="1258829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 IEEE International Conference on Big Data (Big Data)</a:t>
              </a:r>
            </a:p>
          </p:txBody>
        </p:sp>
      </p:grpSp>
      <p:grpSp>
        <p:nvGrpSpPr>
          <p:cNvPr id="35" name="Group 3">
            <a:extLst>
              <a:ext uri="{FF2B5EF4-FFF2-40B4-BE49-F238E27FC236}">
                <a16:creationId xmlns:a16="http://schemas.microsoft.com/office/drawing/2014/main" id="{A77F3FAF-3E67-3C87-B742-B767923DB295}"/>
              </a:ext>
            </a:extLst>
          </p:cNvPr>
          <p:cNvGrpSpPr/>
          <p:nvPr/>
        </p:nvGrpSpPr>
        <p:grpSpPr>
          <a:xfrm>
            <a:off x="335280" y="13258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D3631DE1-FC6D-5D01-C047-A4AB3EB01F5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98ADAE16-A6BA-5025-CA13-D7FD844F2DDC}"/>
              </a:ext>
            </a:extLst>
          </p:cNvPr>
          <p:cNvGrpSpPr/>
          <p:nvPr/>
        </p:nvGrpSpPr>
        <p:grpSpPr>
          <a:xfrm>
            <a:off x="324128" y="26212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352F3EB-AA1A-EE80-B9AD-35A3C2E9C9A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FD59265C-FF89-1493-8FC7-6A76C2876EC0}"/>
              </a:ext>
            </a:extLst>
          </p:cNvPr>
          <p:cNvGrpSpPr/>
          <p:nvPr/>
        </p:nvGrpSpPr>
        <p:grpSpPr>
          <a:xfrm>
            <a:off x="335280" y="365760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239F9626-3485-987A-AE4A-5AC220B816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040E2C33-350C-1995-68C9-E49A12FB8CE2}"/>
              </a:ext>
            </a:extLst>
          </p:cNvPr>
          <p:cNvGrpSpPr/>
          <p:nvPr/>
        </p:nvGrpSpPr>
        <p:grpSpPr>
          <a:xfrm>
            <a:off x="335280" y="50596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8033D527-38B9-383A-A4C8-D28395BAFFC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730</TotalTime>
  <Words>608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Predictive Maintenance For Industrial Machinery Using Random Forest Algorithm</vt:lpstr>
      <vt:lpstr>Introduction</vt:lpstr>
      <vt:lpstr>Problem  Identification</vt:lpstr>
      <vt:lpstr>Literature Survey</vt:lpstr>
      <vt:lpstr>Proposed Work</vt:lpstr>
      <vt:lpstr>Overall Dataflow Diagram</vt:lpstr>
      <vt:lpstr>Algorithm implemented</vt:lpstr>
      <vt:lpstr>Expected Deliverables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Nishanthan K</cp:lastModifiedBy>
  <cp:revision>37</cp:revision>
  <dcterms:created xsi:type="dcterms:W3CDTF">2014-07-30T05:52:09Z</dcterms:created>
  <dcterms:modified xsi:type="dcterms:W3CDTF">2023-08-13T15:44:16Z</dcterms:modified>
</cp:coreProperties>
</file>