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evajeeva95712@gmail.com" initials="" lastIdx="4" clrIdx="0">
    <p:extLst>
      <p:ext uri="{19B8F6BF-5375-455C-9EA6-DF929625EA0E}">
        <p15:presenceInfo xmlns="" xmlns:p15="http://schemas.microsoft.com/office/powerpoint/2012/main" userId="29ed7f666baccf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Balaji%20Exce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Desktop\Balaji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9"/>
  <c:pivotSource>
    <c:name>[Balaji Excel.xlsx]Sheet1!PivotTable1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view3D>
      <c:rAngAx val="1"/>
    </c:view3D>
    <c:plotArea>
      <c:layout/>
      <c:bar3DChart>
        <c:barDir val="col"/>
        <c:grouping val="clustered"/>
        <c:ser>
          <c:idx val="0"/>
          <c:order val="0"/>
          <c:tx>
            <c:strRef>
              <c:f>Sheet1!$B$1:$B$2</c:f>
              <c:strCache>
                <c:ptCount val="1"/>
                <c:pt idx="0">
                  <c:v>Bachelor's</c:v>
                </c:pt>
              </c:strCache>
            </c:strRef>
          </c:tx>
          <c:cat>
            <c:strRef>
              <c:f>Sheet1!$A$3:$A$12</c:f>
              <c:strCache>
                <c:ptCount val="9"/>
                <c:pt idx="0">
                  <c:v>Analytics</c:v>
                </c:pt>
                <c:pt idx="1">
                  <c:v>Finance</c:v>
                </c:pt>
                <c:pt idx="2">
                  <c:v>HR</c:v>
                </c:pt>
                <c:pt idx="3">
                  <c:v>Legal</c:v>
                </c:pt>
                <c:pt idx="4">
                  <c:v>Operations</c:v>
                </c:pt>
                <c:pt idx="5">
                  <c:v>Procurement</c:v>
                </c:pt>
                <c:pt idx="6">
                  <c:v>R&amp;D</c:v>
                </c:pt>
                <c:pt idx="7">
                  <c:v>Sales &amp; Marketing</c:v>
                </c:pt>
                <c:pt idx="8">
                  <c:v>Technology</c:v>
                </c:pt>
              </c:strCache>
            </c:strRef>
          </c:cat>
          <c:val>
            <c:numRef>
              <c:f>Sheet1!$B$3:$B$12</c:f>
              <c:numCache>
                <c:formatCode>General</c:formatCode>
                <c:ptCount val="9"/>
                <c:pt idx="0">
                  <c:v>3978</c:v>
                </c:pt>
                <c:pt idx="1">
                  <c:v>1895</c:v>
                </c:pt>
                <c:pt idx="2">
                  <c:v>1525</c:v>
                </c:pt>
                <c:pt idx="3">
                  <c:v>814</c:v>
                </c:pt>
                <c:pt idx="4">
                  <c:v>7781</c:v>
                </c:pt>
                <c:pt idx="5">
                  <c:v>4393</c:v>
                </c:pt>
                <c:pt idx="6">
                  <c:v>542</c:v>
                </c:pt>
                <c:pt idx="7">
                  <c:v>11099</c:v>
                </c:pt>
                <c:pt idx="8">
                  <c:v>4642</c:v>
                </c:pt>
              </c:numCache>
            </c:numRef>
          </c:val>
        </c:ser>
        <c:ser>
          <c:idx val="1"/>
          <c:order val="1"/>
          <c:tx>
            <c:strRef>
              <c:f>Sheet1!$C$1:$C$2</c:f>
              <c:strCache>
                <c:ptCount val="1"/>
                <c:pt idx="0">
                  <c:v>Below Secondary</c:v>
                </c:pt>
              </c:strCache>
            </c:strRef>
          </c:tx>
          <c:cat>
            <c:strRef>
              <c:f>Sheet1!$A$3:$A$12</c:f>
              <c:strCache>
                <c:ptCount val="9"/>
                <c:pt idx="0">
                  <c:v>Analytics</c:v>
                </c:pt>
                <c:pt idx="1">
                  <c:v>Finance</c:v>
                </c:pt>
                <c:pt idx="2">
                  <c:v>HR</c:v>
                </c:pt>
                <c:pt idx="3">
                  <c:v>Legal</c:v>
                </c:pt>
                <c:pt idx="4">
                  <c:v>Operations</c:v>
                </c:pt>
                <c:pt idx="5">
                  <c:v>Procurement</c:v>
                </c:pt>
                <c:pt idx="6">
                  <c:v>R&amp;D</c:v>
                </c:pt>
                <c:pt idx="7">
                  <c:v>Sales &amp; Marketing</c:v>
                </c:pt>
                <c:pt idx="8">
                  <c:v>Technology</c:v>
                </c:pt>
              </c:strCache>
            </c:strRef>
          </c:cat>
          <c:val>
            <c:numRef>
              <c:f>Sheet1!$C$3:$C$12</c:f>
              <c:numCache>
                <c:formatCode>General</c:formatCode>
                <c:ptCount val="9"/>
                <c:pt idx="1">
                  <c:v>106</c:v>
                </c:pt>
                <c:pt idx="2">
                  <c:v>128</c:v>
                </c:pt>
                <c:pt idx="3">
                  <c:v>65</c:v>
                </c:pt>
                <c:pt idx="4">
                  <c:v>176</c:v>
                </c:pt>
                <c:pt idx="5">
                  <c:v>129</c:v>
                </c:pt>
                <c:pt idx="8">
                  <c:v>201</c:v>
                </c:pt>
              </c:numCache>
            </c:numRef>
          </c:val>
        </c:ser>
        <c:ser>
          <c:idx val="2"/>
          <c:order val="2"/>
          <c:tx>
            <c:strRef>
              <c:f>Sheet1!$D$1:$D$2</c:f>
              <c:strCache>
                <c:ptCount val="1"/>
                <c:pt idx="0">
                  <c:v>Master's &amp; above</c:v>
                </c:pt>
              </c:strCache>
            </c:strRef>
          </c:tx>
          <c:cat>
            <c:strRef>
              <c:f>Sheet1!$A$3:$A$12</c:f>
              <c:strCache>
                <c:ptCount val="9"/>
                <c:pt idx="0">
                  <c:v>Analytics</c:v>
                </c:pt>
                <c:pt idx="1">
                  <c:v>Finance</c:v>
                </c:pt>
                <c:pt idx="2">
                  <c:v>HR</c:v>
                </c:pt>
                <c:pt idx="3">
                  <c:v>Legal</c:v>
                </c:pt>
                <c:pt idx="4">
                  <c:v>Operations</c:v>
                </c:pt>
                <c:pt idx="5">
                  <c:v>Procurement</c:v>
                </c:pt>
                <c:pt idx="6">
                  <c:v>R&amp;D</c:v>
                </c:pt>
                <c:pt idx="7">
                  <c:v>Sales &amp; Marketing</c:v>
                </c:pt>
                <c:pt idx="8">
                  <c:v>Technology</c:v>
                </c:pt>
              </c:strCache>
            </c:strRef>
          </c:cat>
          <c:val>
            <c:numRef>
              <c:f>Sheet1!$D$3:$D$12</c:f>
              <c:numCache>
                <c:formatCode>General</c:formatCode>
                <c:ptCount val="9"/>
                <c:pt idx="0">
                  <c:v>1037</c:v>
                </c:pt>
                <c:pt idx="1">
                  <c:v>499</c:v>
                </c:pt>
                <c:pt idx="2">
                  <c:v>733</c:v>
                </c:pt>
                <c:pt idx="3">
                  <c:v>156</c:v>
                </c:pt>
                <c:pt idx="4">
                  <c:v>3165</c:v>
                </c:pt>
                <c:pt idx="5">
                  <c:v>2544</c:v>
                </c:pt>
                <c:pt idx="6">
                  <c:v>429</c:v>
                </c:pt>
                <c:pt idx="7">
                  <c:v>4166</c:v>
                </c:pt>
                <c:pt idx="8">
                  <c:v>2196</c:v>
                </c:pt>
              </c:numCache>
            </c:numRef>
          </c:val>
        </c:ser>
        <c:ser>
          <c:idx val="3"/>
          <c:order val="3"/>
          <c:tx>
            <c:strRef>
              <c:f>Sheet1!$E$1:$E$2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Sheet1!$A$3:$A$12</c:f>
              <c:strCache>
                <c:ptCount val="9"/>
                <c:pt idx="0">
                  <c:v>Analytics</c:v>
                </c:pt>
                <c:pt idx="1">
                  <c:v>Finance</c:v>
                </c:pt>
                <c:pt idx="2">
                  <c:v>HR</c:v>
                </c:pt>
                <c:pt idx="3">
                  <c:v>Legal</c:v>
                </c:pt>
                <c:pt idx="4">
                  <c:v>Operations</c:v>
                </c:pt>
                <c:pt idx="5">
                  <c:v>Procurement</c:v>
                </c:pt>
                <c:pt idx="6">
                  <c:v>R&amp;D</c:v>
                </c:pt>
                <c:pt idx="7">
                  <c:v>Sales &amp; Marketing</c:v>
                </c:pt>
                <c:pt idx="8">
                  <c:v>Technology</c:v>
                </c:pt>
              </c:strCache>
            </c:strRef>
          </c:cat>
          <c:val>
            <c:numRef>
              <c:f>Sheet1!$E$3:$E$12</c:f>
              <c:numCache>
                <c:formatCode>General</c:formatCode>
                <c:ptCount val="9"/>
              </c:numCache>
            </c:numRef>
          </c:val>
        </c:ser>
        <c:shape val="cylinder"/>
        <c:axId val="119485568"/>
        <c:axId val="119487104"/>
        <c:axId val="0"/>
      </c:bar3DChart>
      <c:catAx>
        <c:axId val="119485568"/>
        <c:scaling>
          <c:orientation val="minMax"/>
        </c:scaling>
        <c:axPos val="b"/>
        <c:tickLblPos val="nextTo"/>
        <c:crossAx val="119487104"/>
        <c:crosses val="autoZero"/>
        <c:auto val="1"/>
        <c:lblAlgn val="ctr"/>
        <c:lblOffset val="100"/>
      </c:catAx>
      <c:valAx>
        <c:axId val="119487104"/>
        <c:scaling>
          <c:orientation val="minMax"/>
        </c:scaling>
        <c:axPos val="l"/>
        <c:majorGridlines/>
        <c:numFmt formatCode="General" sourceLinked="1"/>
        <c:tickLblPos val="nextTo"/>
        <c:crossAx val="1194855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5"/>
  <c:chart>
    <c:view3D>
      <c:rotX val="30"/>
      <c:perspective val="30"/>
    </c:view3D>
    <c:plotArea>
      <c:layout/>
      <c:pie3DChart>
        <c:varyColors val="1"/>
        <c:ser>
          <c:idx val="0"/>
          <c:order val="0"/>
          <c:dLbls>
            <c:showVal val="1"/>
            <c:showLeaderLines val="1"/>
          </c:dLbls>
          <c:cat>
            <c:strRef>
              <c:f>Sheet1!$A$16:$A$18</c:f>
              <c:strCache>
                <c:ptCount val="3"/>
                <c:pt idx="0">
                  <c:v>Bachelor's</c:v>
                </c:pt>
                <c:pt idx="1">
                  <c:v>Below Secondary</c:v>
                </c:pt>
                <c:pt idx="2">
                  <c:v>Master's &amp; above</c:v>
                </c:pt>
              </c:strCache>
            </c:strRef>
          </c:cat>
          <c:val>
            <c:numRef>
              <c:f>Sheet1!$B$16:$B$18</c:f>
              <c:numCache>
                <c:formatCode>0.0</c:formatCode>
                <c:ptCount val="3"/>
                <c:pt idx="0">
                  <c:v>69.980343136319405</c:v>
                </c:pt>
                <c:pt idx="1">
                  <c:v>1.5362888604744365</c:v>
                </c:pt>
                <c:pt idx="2">
                  <c:v>28.483368003206166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9T21:47:47.213" idx="1">
    <p:pos x="10" y="10"/>
    <p:text>ghg</p:text>
    <p:extLst>
      <p:ext uri="{C676402C-5697-4E1C-873F-D02D1690AC5C}">
        <p15:threadingInfo xmlns="" xmlns:p15="http://schemas.microsoft.com/office/powerpoint/2012/main" timeZoneBias="-330"/>
      </p:ext>
    </p:extLst>
  </p:cm>
  <p:cm authorId="1" dt="2024-08-29T21:55:11.638" idx="3">
    <p:pos x="202" y="202"/>
    <p:text>In today's competitive and rapidly evolving business environment, ensuring that employees possess the necessary qualifications, skills, and competencies is critical for organizational success.</p:text>
    <p:extLst>
      <p:ext uri="{C676402C-5697-4E1C-873F-D02D1690AC5C}">
        <p15:threadingInfo xmlns=""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9T22:16:38.511" idx="4">
    <p:pos x="5616" y="1344"/>
    <p:text>Designing a tailored training program that includes modules on basic, intermediate, and advanced Excel functions, such as data entry, formulas, pivot tables, and data visualization.</p:text>
    <p:extLst>
      <p:ext uri="{C676402C-5697-4E1C-873F-D02D1690AC5C}">
        <p15:threadingInfo xmlns=""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wipe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BALAJI M</a:t>
            </a:r>
            <a:endParaRPr lang="en-US" sz="2400" dirty="0"/>
          </a:p>
          <a:p>
            <a:r>
              <a:rPr lang="en-US" sz="2400"/>
              <a:t>REGISTER </a:t>
            </a:r>
            <a:r>
              <a:rPr lang="en-US" sz="2400" smtClean="0"/>
              <a:t>NO:2213211036004/unm13212213211036004</a:t>
            </a:r>
            <a:endParaRPr lang="en-US" sz="2400" dirty="0"/>
          </a:p>
          <a:p>
            <a:r>
              <a:rPr lang="en-US" sz="2400" dirty="0"/>
              <a:t>DEPARTMENT: </a:t>
            </a:r>
            <a:r>
              <a:rPr lang="en-US" sz="2400" dirty="0" smtClean="0"/>
              <a:t>B.com(Commerce)</a:t>
            </a:r>
            <a:endParaRPr lang="en-US" sz="2400" dirty="0"/>
          </a:p>
          <a:p>
            <a:r>
              <a:rPr lang="en-US" sz="2400" dirty="0"/>
              <a:t>COLLEGE: Presidency </a:t>
            </a:r>
            <a:r>
              <a:rPr lang="en-US" sz="2400" dirty="0" smtClean="0"/>
              <a:t>College,Chennai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7752B71-9735-1E95-3DE2-B2DCFF82C5A0}"/>
              </a:ext>
            </a:extLst>
          </p:cNvPr>
          <p:cNvSpPr txBox="1"/>
          <p:nvPr/>
        </p:nvSpPr>
        <p:spPr>
          <a:xfrm>
            <a:off x="991197" y="1491684"/>
            <a:ext cx="610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Skills: Technical, soft skills, language proficiency, etc.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Experience: Years in the field, industry-specific experience.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Education: Degrees, certifications, and relevant training.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8230317-97D4-111A-3E9E-DD64D45ABDC9}"/>
              </a:ext>
            </a:extLst>
          </p:cNvPr>
          <p:cNvSpPr txBox="1"/>
          <p:nvPr/>
        </p:nvSpPr>
        <p:spPr>
          <a:xfrm>
            <a:off x="991197" y="3429000"/>
            <a:ext cx="6104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Core Qualifications: Essential for all employees.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Role-Specific Qualifications: Tailored to specific job roles.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Developmental Qualifications: Needed for career progression.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930DA3D-4B01-862F-44B4-600E0BCC6223}"/>
              </a:ext>
            </a:extLst>
          </p:cNvPr>
          <p:cNvSpPr txBox="1"/>
          <p:nvPr/>
        </p:nvSpPr>
        <p:spPr>
          <a:xfrm>
            <a:off x="991197" y="5181650"/>
            <a:ext cx="51061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Training Programs: Provide training to fill identified skill gaps.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Mentoring and Coaching: Assign mentors to guide employee development.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852C1E3-FC3E-8CFE-8DB4-EA02DF672249}"/>
              </a:ext>
            </a:extLst>
          </p:cNvPr>
          <p:cNvSpPr txBox="1"/>
          <p:nvPr/>
        </p:nvSpPr>
        <p:spPr>
          <a:xfrm>
            <a:off x="0" y="4705529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Employee Development Plans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D2E02718-00BF-7699-085E-17A2893647CB}"/>
              </a:ext>
            </a:extLst>
          </p:cNvPr>
          <p:cNvSpPr txBox="1"/>
          <p:nvPr/>
        </p:nvSpPr>
        <p:spPr>
          <a:xfrm>
            <a:off x="-35858" y="2737341"/>
            <a:ext cx="61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Create Qualification Categories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C6F871E-7BB5-77D9-A152-3937BEB685AF}"/>
              </a:ext>
            </a:extLst>
          </p:cNvPr>
          <p:cNvSpPr txBox="1"/>
          <p:nvPr/>
        </p:nvSpPr>
        <p:spPr>
          <a:xfrm>
            <a:off x="-22412" y="1068958"/>
            <a:ext cx="6149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Identify Key Qualifications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66976" y="6215082"/>
            <a:ext cx="39290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Employee Education Analysis</a:t>
            </a:r>
            <a:endParaRPr lang="en-US" sz="2200" b="1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738150" y="1214422"/>
          <a:ext cx="8382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09786" y="5786454"/>
            <a:ext cx="3857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Education Percentage Analysis</a:t>
            </a:r>
            <a:endParaRPr lang="en-US" sz="2200" b="1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666712" y="785794"/>
          <a:ext cx="8277225" cy="4638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="" xmlns:p14="http://schemas.microsoft.com/office/powerpoint/2010/main" val="22719399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0C208A9-9913-AF70-B092-7772E4E09C6D}"/>
              </a:ext>
            </a:extLst>
          </p:cNvPr>
          <p:cNvSpPr txBox="1"/>
          <p:nvPr/>
        </p:nvSpPr>
        <p:spPr>
          <a:xfrm>
            <a:off x="1214718" y="1524000"/>
            <a:ext cx="973906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Our analysis shows a strong link between higher education levels and employee performance, particularly in roles requiring advanced skills. 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Employees with more education tend to innovate and lead more effectively.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 However, there are gaps where additional training could boost productivity and job satisfaction, especially for those with less formal education.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Investing in continuous learning and tailored development programs is essential. Employees who engage in ongoing education are more satisfied and likely to stay with the company, reducing turnover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/>
              <a:t>. To remain competitive, we should prioritize these educational initiatives to enhance overall performance and adaptability.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986442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spc="5" dirty="0" smtClean="0"/>
              <a:t>PROJECT</a:t>
            </a:r>
            <a:r>
              <a:rPr lang="en-US" spc="-85" dirty="0" smtClean="0"/>
              <a:t> </a:t>
            </a:r>
            <a:r>
              <a:rPr lang="en-US" spc="25" dirty="0" smtClean="0"/>
              <a:t>TITLE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81026" y="2071678"/>
            <a:ext cx="92869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Qualification Analysis using Excel</a:t>
            </a:r>
            <a:endParaRPr lang="en-IN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5" dirty="0" smtClean="0"/>
              <a:t>A</a:t>
            </a:r>
            <a:r>
              <a:rPr lang="en-US" spc="-5" dirty="0" smtClean="0"/>
              <a:t>G</a:t>
            </a:r>
            <a:r>
              <a:rPr lang="en-US" spc="-35" dirty="0" smtClean="0"/>
              <a:t>E</a:t>
            </a:r>
            <a:r>
              <a:rPr lang="en-US" spc="15" dirty="0" smtClean="0"/>
              <a:t>N</a:t>
            </a:r>
            <a:r>
              <a:rPr lang="en-US" dirty="0" smtClean="0"/>
              <a:t>DA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95538" y="1571612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Picture1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0825"/>
            <a:ext cx="5572125" cy="406717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708115F-3EC9-D85B-F4B8-D31B87D2DB9A}"/>
              </a:ext>
            </a:extLst>
          </p:cNvPr>
          <p:cNvSpPr txBox="1"/>
          <p:nvPr/>
        </p:nvSpPr>
        <p:spPr>
          <a:xfrm>
            <a:off x="1148044" y="1857375"/>
            <a:ext cx="662435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In today's competitive and rapidly evolving business environment, ensuring that employees possess the necessary qualifications, skills, and competencies is critical for organizational success.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23D0ABB2-C5DA-87D6-6A33-8FCBC86CEDF2}"/>
              </a:ext>
            </a:extLst>
          </p:cNvPr>
          <p:cNvSpPr txBox="1"/>
          <p:nvPr/>
        </p:nvSpPr>
        <p:spPr>
          <a:xfrm>
            <a:off x="990600" y="3495318"/>
            <a:ext cx="799595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This gap between employee qualifications and job demands can lead to decreased productivity, higher turnover rates, and reduced competitive advantage.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By centralizing data, automating assessments, and enabling data-driven decision-making, Excel allows HR teams and managers to efficiently monitor and develop employee skills.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4527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783A482-9302-7D5C-2ED8-509CF9331675}"/>
              </a:ext>
            </a:extLst>
          </p:cNvPr>
          <p:cNvSpPr txBox="1"/>
          <p:nvPr/>
        </p:nvSpPr>
        <p:spPr>
          <a:xfrm>
            <a:off x="990600" y="2209800"/>
            <a:ext cx="79248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Designing a tailored training program that includes modules on basic, intermediate, and advanced Excel functions, such as data entry, formulas, pivot tables, and data visualization.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 Conducting a baseline assessment to identify employees' existing Excel skills and knowledge gaps.</a:t>
            </a:r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 Assessing the effectiveness of the training through tests, quizzes, or practical assessments, and gathering feedback to refine the program as needed.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2CEE585-81C2-D36A-11F8-B417A7880454}"/>
              </a:ext>
            </a:extLst>
          </p:cNvPr>
          <p:cNvSpPr txBox="1"/>
          <p:nvPr/>
        </p:nvSpPr>
        <p:spPr>
          <a:xfrm>
            <a:off x="874134" y="2239783"/>
            <a:ext cx="84895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HR teams use the information to assess training needs, track employee development, and ensure that staff have the necessary qualifications for their roles.</a:t>
            </a:r>
          </a:p>
          <a:p>
            <a:r>
              <a:rPr lang="en-US" sz="2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Staff members can refer to the short note to understand the expectations around Excel proficiency, identify areas for self-improvement, and track their own progress. </a:t>
            </a:r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/>
              <a:t>These professionals rely on the short note to design, implement, and evaluate training programs aimed at improving employees' Excel skills.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265F7BCC-5B03-D3DF-D065-B3B77C389CC3}"/>
              </a:ext>
            </a:extLst>
          </p:cNvPr>
          <p:cNvSpPr txBox="1"/>
          <p:nvPr/>
        </p:nvSpPr>
        <p:spPr>
          <a:xfrm>
            <a:off x="1952596" y="1571612"/>
            <a:ext cx="8786874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We develop interactive Excel dashboards that provide real-time insights into employee qualifications, helping managers identify gaps and strengths at a glance. </a:t>
            </a:r>
          </a:p>
          <a:p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We create a centralized, easily accessible Excel-based database that records all relevant employee qualifications, certifications, and skills. </a:t>
            </a:r>
          </a:p>
          <a:p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Excel-based solution streamlines the qualification tracking process, reducing manual errors and saving time for HR teams and managers. </a:t>
            </a:r>
          </a:p>
          <a:p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The solution is scalable, allowing it to grow with the organization, and flexible enough to adapt to different industries, roles, and specific qualification requirements.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pic>
        <p:nvPicPr>
          <p:cNvPr id="11" name="Picture 10" descr="Picture2-removebg-p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7734" y="1571612"/>
            <a:ext cx="3478148" cy="4191012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903FE5C-21FC-042C-21AF-45D1CF6FDEAD}"/>
              </a:ext>
            </a:extLst>
          </p:cNvPr>
          <p:cNvSpPr txBox="1"/>
          <p:nvPr/>
        </p:nvSpPr>
        <p:spPr>
          <a:xfrm>
            <a:off x="1066800" y="1586858"/>
            <a:ext cx="873162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Information on the specific qualifications or certifications each employee holds, including course names, certification levels, and the date of attainment.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Documentation of any training programs or workshops attended by employees, including dates, topics covered, and outcomes or scores.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Visual cues like color-coding or conditional formatting to quickly identify employees who meet, exceed, or fall below the required qualification standards.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 Basic details such as employee ID, name, department, role, and date of hire.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object 2"/>
          <p:cNvGrpSpPr/>
          <p:nvPr/>
        </p:nvGrpSpPr>
        <p:grpSpPr>
          <a:xfrm rot="621297">
            <a:off x="9048685" y="3515604"/>
            <a:ext cx="2971800" cy="3448050"/>
            <a:chOff x="8658225" y="2647950"/>
            <a:chExt cx="3533775" cy="3810000"/>
          </a:xfrm>
        </p:grpSpPr>
        <p:sp>
          <p:nvSpPr>
            <p:cNvPr id="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09654" y="1311866"/>
            <a:ext cx="9358378" cy="5546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/>
              <a:t>Interactive Dashboard:</a:t>
            </a:r>
            <a:r>
              <a:rPr lang="en-US" sz="2000" dirty="0" smtClean="0"/>
              <a:t> A dynamic Excel dashboard that updates in real-time, offering easy-to-navigate visuals and instant insights into employee qualifications and gaps.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/>
              <a:t>Automated Reports:</a:t>
            </a:r>
            <a:r>
              <a:rPr lang="en-US" sz="2000" dirty="0" smtClean="0"/>
              <a:t> Automated generation of tailored reports for different departments, highlighting key findings, training needs, and promotion opportunities.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/>
              <a:t>Advanced Analysis Tools:</a:t>
            </a:r>
            <a:r>
              <a:rPr lang="en-US" sz="2000" dirty="0" smtClean="0"/>
              <a:t> Use of advanced Excel functions like Power Query and Power Pivot for deeper insights, enabling predictive analysis and scenario planning.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000" b="1" dirty="0" smtClean="0"/>
              <a:t>User-Friendly Interface:</a:t>
            </a:r>
            <a:r>
              <a:rPr lang="en-US" sz="2000" dirty="0" smtClean="0"/>
              <a:t> An intuitive interface allowing HR teams to filter, sort, and explore data effortlessly, making complex analysis accessible to all users.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229</TotalTime>
  <Words>796</Words>
  <Application>Microsoft Office PowerPoint</Application>
  <PresentationFormat>Custom</PresentationFormat>
  <Paragraphs>86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Slide 12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lenovo</cp:lastModifiedBy>
  <cp:revision>31</cp:revision>
  <dcterms:created xsi:type="dcterms:W3CDTF">2024-03-29T15:07:22Z</dcterms:created>
  <dcterms:modified xsi:type="dcterms:W3CDTF">2024-08-31T10:50:02Z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