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65" r:id="rId6"/>
    <p:sldId id="260" r:id="rId7"/>
    <p:sldId id="261" r:id="rId8"/>
    <p:sldId id="262" r:id="rId9"/>
    <p:sldId id="263" r:id="rId10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60" userDrawn="1">
          <p15:clr>
            <a:srgbClr val="A4A3A4"/>
          </p15:clr>
        </p15:guide>
        <p15:guide id="1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567D2-9141-E3F1-945B-574B802DA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FD8407-4B73-4073-E269-BA0B26BEF561}"/>
              </a:ext>
            </a:extLst>
          </p:cNvPr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47C0C-8A8A-84BF-C10A-06C0AD9843D0}"/>
              </a:ext>
            </a:extLst>
          </p:cNvPr>
          <p:cNvSpPr>
            <a:spLocks noGrp="1" noEditPoints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6569AA-D4B6-C240-0E26-C0FCD87E1F4F}"/>
              </a:ext>
            </a:extLst>
          </p:cNvPr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472E030-210A-51A5-7E5A-6B82C876B723}"/>
              </a:ext>
            </a:extLst>
          </p:cNvPr>
          <p:cNvSpPr>
            <a:spLocks noGrp="1" noEditPoints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DF7BE-9248-F106-3C95-2762026AA0F7}"/>
              </a:ext>
            </a:extLst>
          </p:cNvPr>
          <p:cNvSpPr>
            <a:spLocks noGrp="1" noEditPoints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20C7C-F836-A277-54B3-54712BC34493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036118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D2770-373C-FDC7-CB86-4FB02B791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868EB06-90ED-A545-C5D4-F2F27288734F}"/>
              </a:ext>
            </a:extLst>
          </p:cNvPr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38024-8674-1298-ED73-30389AAC311B}"/>
              </a:ext>
            </a:extLst>
          </p:cNvPr>
          <p:cNvSpPr>
            <a:spLocks noGrp="1" noEditPoints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8522B79-E100-A9E2-EE90-1599FB6429B8}"/>
              </a:ext>
            </a:extLst>
          </p:cNvPr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272A9D8-51F1-9F6B-8B8A-CCD98ABF99B8}"/>
              </a:ext>
            </a:extLst>
          </p:cNvPr>
          <p:cNvSpPr>
            <a:spLocks noGrp="1" noEditPoints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27764-FE58-B48D-7FFB-B2D307DA4DCC}"/>
              </a:ext>
            </a:extLst>
          </p:cNvPr>
          <p:cNvSpPr>
            <a:spLocks noGrp="1" noEditPoints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FB46D-3E03-8CAC-D3DE-F34D78B5F88C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991353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Thank You !!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Balaji-Dhakare/GreenAiProject.git" TargetMode="Externa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close up of a sign  Description automatically generated"/>
          <p:cNvSpPr/>
          <p:nvPr/>
        </p:nvSpPr>
        <p:spPr>
          <a:xfrm>
            <a:off x="15109032" y="117003"/>
            <a:ext cx="2700338" cy="863271"/>
          </a:xfrm>
          <a:custGeom>
            <a:avLst/>
            <a:gdLst/>
            <a:ahLst/>
            <a:cxnLst/>
            <a:rect l="l" t="t" r="r" b="b"/>
            <a:pathLst>
              <a:path w="2700338" h="863271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/>
            <a:stretch>
              <a:fillRect b="-4568"/>
            </a:stretch>
          </a:blipFill>
        </p:spPr>
        <p:txBody>
          <a:bodyPr/>
          <a:lstStyle/>
          <a:p>
            <a:endParaRPr/>
          </a:p>
        </p:txBody>
      </p:sp>
      <p:grpSp>
        <p:nvGrpSpPr>
          <p:cNvPr id="3" name="Group 3"/>
          <p:cNvGrpSpPr/>
          <p:nvPr/>
        </p:nvGrpSpPr>
        <p:grpSpPr>
          <a:xfrm>
            <a:off x="-19048" y="-19050"/>
            <a:ext cx="14782800" cy="1114545"/>
            <a:chOff x="0" y="0"/>
            <a:chExt cx="19710400" cy="1486060"/>
          </a:xfrm>
        </p:grpSpPr>
        <p:sp>
          <p:nvSpPr>
            <p:cNvPr id="4" name="Freeform 4"/>
            <p:cNvSpPr/>
            <p:nvPr/>
          </p:nvSpPr>
          <p:spPr>
            <a:xfrm>
              <a:off x="25400" y="25400"/>
              <a:ext cx="19659600" cy="1435227"/>
            </a:xfrm>
            <a:custGeom>
              <a:avLst/>
              <a:gdLst/>
              <a:ahLst/>
              <a:cxn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264"/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9710400" cy="1486027"/>
            </a:xfrm>
            <a:custGeom>
              <a:avLst/>
              <a:gdLst/>
              <a:ahLst/>
              <a:cxn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  <p:txBody>
            <a:bodyPr/>
            <a:lstStyle/>
            <a:p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833450" y="-628"/>
            <a:ext cx="168424" cy="1098536"/>
            <a:chOff x="0" y="0"/>
            <a:chExt cx="224566" cy="14647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4536" cy="1464691"/>
            </a:xfrm>
            <a:custGeom>
              <a:avLst/>
              <a:gdLst/>
              <a:ahLst/>
              <a:cxn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BA00"/>
            </a:solidFill>
          </p:spPr>
          <p:txBody>
            <a:bodyPr/>
            <a:lstStyle/>
            <a:p>
              <a:endParaRPr/>
            </a:p>
          </p:txBody>
        </p:sp>
      </p:grpSp>
      <p:sp>
        <p:nvSpPr>
          <p:cNvPr id="8" name="Freeform 8" descr="A blue and white background  Description automatically generated with medium confidence"/>
          <p:cNvSpPr/>
          <p:nvPr/>
        </p:nvSpPr>
        <p:spPr>
          <a:xfrm>
            <a:off x="0" y="-19050"/>
            <a:ext cx="14758988" cy="1085852"/>
          </a:xfrm>
          <a:custGeom>
            <a:avLst/>
            <a:gdLst/>
            <a:ahLst/>
            <a:cxnLst/>
            <a:rect l="l" t="t" r="r" b="b"/>
            <a:pathLst>
              <a:path w="14758988" h="1085852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6000"/>
            </a:blip>
            <a:srcRect/>
            <a:stretch>
              <a:fillRect t="-213488" r="-1645" b="-549997"/>
            </a:stretch>
          </a:blipFill>
        </p:spPr>
        <p:txBody>
          <a:bodyPr/>
          <a:lstStyle/>
          <a:p>
            <a:endParaRPr/>
          </a:p>
        </p:txBody>
      </p:sp>
      <p:grpSp>
        <p:nvGrpSpPr>
          <p:cNvPr id="9" name="Group 9"/>
          <p:cNvGrpSpPr/>
          <p:nvPr/>
        </p:nvGrpSpPr>
        <p:grpSpPr>
          <a:xfrm>
            <a:off x="17887950" y="-628"/>
            <a:ext cx="400050" cy="1098536"/>
            <a:chOff x="0" y="0"/>
            <a:chExt cx="533400" cy="14647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464691"/>
            </a:xfrm>
            <a:custGeom>
              <a:avLst/>
              <a:gdLst/>
              <a:ahLst/>
              <a:cxn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500"/>
            </a:solidFill>
          </p:spPr>
          <p:txBody>
            <a:bodyPr/>
            <a:lstStyle/>
            <a:p>
              <a:endParaRPr/>
            </a:p>
          </p:txBody>
        </p:sp>
      </p:grpSp>
      <p:sp>
        <p:nvSpPr>
          <p:cNvPr id="11" name="Freeform 11" descr="A person sitting at a desk with a computer  Description automatically generated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grpSp>
        <p:nvGrpSpPr>
          <p:cNvPr id="12" name="Group 12"/>
          <p:cNvGrpSpPr/>
          <p:nvPr/>
        </p:nvGrpSpPr>
        <p:grpSpPr>
          <a:xfrm>
            <a:off x="8791575" y="857250"/>
            <a:ext cx="7048500" cy="1504950"/>
            <a:chOff x="0" y="0"/>
            <a:chExt cx="9398000" cy="2006600"/>
          </a:xfrm>
        </p:grpSpPr>
        <p:sp>
          <p:nvSpPr>
            <p:cNvPr id="13" name="Freeform 13"/>
            <p:cNvSpPr/>
            <p:nvPr/>
          </p:nvSpPr>
          <p:spPr>
            <a:xfrm>
              <a:off x="25400" y="25400"/>
              <a:ext cx="9347200" cy="1955800"/>
            </a:xfrm>
            <a:custGeom>
              <a:avLst/>
              <a:gdLst/>
              <a:ahLst/>
              <a:cxnLst/>
              <a:rect l="l" t="t" r="r" b="b"/>
              <a:pathLst>
                <a:path w="9347200" h="1955800">
                  <a:moveTo>
                    <a:pt x="0" y="326009"/>
                  </a:moveTo>
                  <a:cubicBezTo>
                    <a:pt x="0" y="145923"/>
                    <a:pt x="148971" y="0"/>
                    <a:pt x="332613" y="0"/>
                  </a:cubicBezTo>
                  <a:lnTo>
                    <a:pt x="9014587" y="0"/>
                  </a:lnTo>
                  <a:cubicBezTo>
                    <a:pt x="9198229" y="0"/>
                    <a:pt x="9347200" y="145923"/>
                    <a:pt x="9347200" y="326009"/>
                  </a:cubicBezTo>
                  <a:lnTo>
                    <a:pt x="9347200" y="1629791"/>
                  </a:lnTo>
                  <a:cubicBezTo>
                    <a:pt x="9347200" y="1809877"/>
                    <a:pt x="9198229" y="1955800"/>
                    <a:pt x="9014587" y="1955800"/>
                  </a:cubicBezTo>
                  <a:lnTo>
                    <a:pt x="332613" y="1955800"/>
                  </a:lnTo>
                  <a:cubicBezTo>
                    <a:pt x="148971" y="1955800"/>
                    <a:pt x="0" y="1809877"/>
                    <a:pt x="0" y="1629791"/>
                  </a:cubicBezTo>
                  <a:lnTo>
                    <a:pt x="0" y="326009"/>
                  </a:lnTo>
                  <a:close/>
                </a:path>
              </a:pathLst>
            </a:custGeom>
            <a:solidFill>
              <a:srgbClr val="EBEEF9"/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0"/>
              <a:ext cx="9398000" cy="2006600"/>
            </a:xfrm>
            <a:custGeom>
              <a:avLst/>
              <a:gdLst/>
              <a:ahLst/>
              <a:cxnLst/>
              <a:rect l="l" t="t" r="r" b="b"/>
              <a:pathLst>
                <a:path w="9398000" h="2006600">
                  <a:moveTo>
                    <a:pt x="0" y="351409"/>
                  </a:moveTo>
                  <a:cubicBezTo>
                    <a:pt x="0" y="156845"/>
                    <a:pt x="160782" y="0"/>
                    <a:pt x="358013" y="0"/>
                  </a:cubicBezTo>
                  <a:lnTo>
                    <a:pt x="9039987" y="0"/>
                  </a:lnTo>
                  <a:lnTo>
                    <a:pt x="9039987" y="25400"/>
                  </a:lnTo>
                  <a:lnTo>
                    <a:pt x="9039987" y="0"/>
                  </a:lnTo>
                  <a:cubicBezTo>
                    <a:pt x="9237218" y="0"/>
                    <a:pt x="9398000" y="156845"/>
                    <a:pt x="9398000" y="351409"/>
                  </a:cubicBezTo>
                  <a:lnTo>
                    <a:pt x="9372600" y="351409"/>
                  </a:lnTo>
                  <a:lnTo>
                    <a:pt x="9398000" y="351409"/>
                  </a:lnTo>
                  <a:lnTo>
                    <a:pt x="9398000" y="1655191"/>
                  </a:lnTo>
                  <a:lnTo>
                    <a:pt x="9372600" y="1655191"/>
                  </a:lnTo>
                  <a:lnTo>
                    <a:pt x="9398000" y="1655191"/>
                  </a:lnTo>
                  <a:cubicBezTo>
                    <a:pt x="9398000" y="1849755"/>
                    <a:pt x="9237218" y="2006600"/>
                    <a:pt x="9039987" y="2006600"/>
                  </a:cubicBezTo>
                  <a:lnTo>
                    <a:pt x="9039987" y="1981200"/>
                  </a:lnTo>
                  <a:lnTo>
                    <a:pt x="9039987" y="2006600"/>
                  </a:lnTo>
                  <a:lnTo>
                    <a:pt x="358013" y="2006600"/>
                  </a:lnTo>
                  <a:lnTo>
                    <a:pt x="358013" y="1981200"/>
                  </a:lnTo>
                  <a:lnTo>
                    <a:pt x="358013" y="2006600"/>
                  </a:lnTo>
                  <a:cubicBezTo>
                    <a:pt x="160782" y="2006600"/>
                    <a:pt x="0" y="1849755"/>
                    <a:pt x="0" y="1655191"/>
                  </a:cubicBezTo>
                  <a:lnTo>
                    <a:pt x="0" y="351409"/>
                  </a:lnTo>
                  <a:lnTo>
                    <a:pt x="25400" y="351409"/>
                  </a:lnTo>
                  <a:lnTo>
                    <a:pt x="0" y="351409"/>
                  </a:lnTo>
                  <a:moveTo>
                    <a:pt x="50800" y="351409"/>
                  </a:moveTo>
                  <a:lnTo>
                    <a:pt x="50800" y="1655191"/>
                  </a:lnTo>
                  <a:lnTo>
                    <a:pt x="25400" y="1655191"/>
                  </a:lnTo>
                  <a:lnTo>
                    <a:pt x="50800" y="1655191"/>
                  </a:lnTo>
                  <a:cubicBezTo>
                    <a:pt x="50800" y="1820799"/>
                    <a:pt x="187833" y="1955800"/>
                    <a:pt x="358013" y="1955800"/>
                  </a:cubicBezTo>
                  <a:lnTo>
                    <a:pt x="9039987" y="1955800"/>
                  </a:lnTo>
                  <a:cubicBezTo>
                    <a:pt x="9210167" y="1955800"/>
                    <a:pt x="9347200" y="1820799"/>
                    <a:pt x="9347200" y="1655191"/>
                  </a:cubicBezTo>
                  <a:lnTo>
                    <a:pt x="9347200" y="351409"/>
                  </a:lnTo>
                  <a:cubicBezTo>
                    <a:pt x="9347200" y="185801"/>
                    <a:pt x="9210167" y="50800"/>
                    <a:pt x="9039987" y="50800"/>
                  </a:cubicBezTo>
                  <a:lnTo>
                    <a:pt x="358013" y="50800"/>
                  </a:lnTo>
                  <a:lnTo>
                    <a:pt x="358013" y="25400"/>
                  </a:lnTo>
                  <a:lnTo>
                    <a:pt x="358013" y="50800"/>
                  </a:lnTo>
                  <a:cubicBezTo>
                    <a:pt x="187833" y="50800"/>
                    <a:pt x="50800" y="185801"/>
                    <a:pt x="50800" y="351409"/>
                  </a:cubicBezTo>
                  <a:close/>
                </a:path>
              </a:pathLst>
            </a:custGeom>
            <a:solidFill>
              <a:srgbClr val="D9D9D9"/>
            </a:solidFill>
          </p:spPr>
          <p:txBody>
            <a:bodyPr/>
            <a:lstStyle/>
            <a:p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765037" y="3594037"/>
            <a:ext cx="10904483" cy="2739815"/>
            <a:chOff x="0" y="0"/>
            <a:chExt cx="16226195" cy="407692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6226194" cy="4076926"/>
            </a:xfrm>
            <a:custGeom>
              <a:avLst/>
              <a:gdLst/>
              <a:ahLst/>
              <a:cxnLst/>
              <a:rect l="l" t="t" r="r" b="b"/>
              <a:pathLst>
                <a:path w="16226194" h="4076926">
                  <a:moveTo>
                    <a:pt x="0" y="0"/>
                  </a:moveTo>
                  <a:lnTo>
                    <a:pt x="16226194" y="0"/>
                  </a:lnTo>
                  <a:lnTo>
                    <a:pt x="16226194" y="4076926"/>
                  </a:lnTo>
                  <a:lnTo>
                    <a:pt x="0" y="4076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123825"/>
              <a:ext cx="16226195" cy="420075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200"/>
                </a:lnSpc>
              </a:pPr>
              <a:r>
                <a:rPr lang="en-US" sz="6000" b="1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Solar Energy Usage Prediction</a:t>
              </a:r>
            </a:p>
          </p:txBody>
        </p:sp>
      </p:grpSp>
      <p:sp>
        <p:nvSpPr>
          <p:cNvPr id="18" name="Freeform 18" descr="A close up of a logo  Description automatically generated"/>
          <p:cNvSpPr/>
          <p:nvPr/>
        </p:nvSpPr>
        <p:spPr>
          <a:xfrm>
            <a:off x="13576988" y="1251987"/>
            <a:ext cx="1894735" cy="616250"/>
          </a:xfrm>
          <a:custGeom>
            <a:avLst/>
            <a:gdLst/>
            <a:ahLst/>
            <a:cxnLst/>
            <a:rect l="l" t="t" r="r" b="b"/>
            <a:pathLst>
              <a:path w="1894735" h="616250">
                <a:moveTo>
                  <a:pt x="0" y="0"/>
                </a:moveTo>
                <a:lnTo>
                  <a:pt x="1894735" y="0"/>
                </a:lnTo>
                <a:lnTo>
                  <a:pt x="1894735" y="616250"/>
                </a:lnTo>
                <a:lnTo>
                  <a:pt x="0" y="6162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rcRect/>
            <a:stretch>
              <a:fillRect t="-86" b="-86"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19" name="Freeform 19" descr="A yellow and red shell logo  Description automatically generated"/>
          <p:cNvSpPr/>
          <p:nvPr/>
        </p:nvSpPr>
        <p:spPr>
          <a:xfrm>
            <a:off x="9144000" y="1061829"/>
            <a:ext cx="1185239" cy="996567"/>
          </a:xfrm>
          <a:custGeom>
            <a:avLst/>
            <a:gdLst/>
            <a:ahLst/>
            <a:cxnLst/>
            <a:rect l="l" t="t" r="r" b="b"/>
            <a:pathLst>
              <a:path w="1185239" h="996567">
                <a:moveTo>
                  <a:pt x="0" y="0"/>
                </a:moveTo>
                <a:lnTo>
                  <a:pt x="1185239" y="0"/>
                </a:lnTo>
                <a:lnTo>
                  <a:pt x="1185239" y="996567"/>
                </a:lnTo>
                <a:lnTo>
                  <a:pt x="0" y="9965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grpSp>
        <p:nvGrpSpPr>
          <p:cNvPr id="20" name="Group 20"/>
          <p:cNvGrpSpPr/>
          <p:nvPr/>
        </p:nvGrpSpPr>
        <p:grpSpPr>
          <a:xfrm>
            <a:off x="7848600" y="6743701"/>
            <a:ext cx="8238583" cy="1243182"/>
            <a:chOff x="-2823696" y="-323621"/>
            <a:chExt cx="10476776" cy="165757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7653079" cy="1333954"/>
            </a:xfrm>
            <a:custGeom>
              <a:avLst/>
              <a:gdLst/>
              <a:ahLst/>
              <a:cxnLst/>
              <a:rect l="l" t="t" r="r" b="b"/>
              <a:pathLst>
                <a:path w="7653079" h="1333954">
                  <a:moveTo>
                    <a:pt x="0" y="0"/>
                  </a:moveTo>
                  <a:lnTo>
                    <a:pt x="7653079" y="0"/>
                  </a:lnTo>
                  <a:lnTo>
                    <a:pt x="7653079" y="1333954"/>
                  </a:lnTo>
                  <a:lnTo>
                    <a:pt x="0" y="13339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-2823696" y="-323621"/>
              <a:ext cx="10476776" cy="165757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r>
                <a:rPr lang="en-US" sz="3200" dirty="0">
                  <a:solidFill>
                    <a:schemeClr val="bg1"/>
                  </a:solidFill>
                </a:rPr>
                <a:t>College Name : </a:t>
              </a:r>
              <a:r>
                <a:rPr lang="en-US" sz="3200" dirty="0">
                  <a:solidFill>
                    <a:srgbClr val="FFFFFF"/>
                  </a:solidFill>
                  <a:latin typeface="Arial" pitchFamily="34" charset="0"/>
                  <a:ea typeface="Arial" pitchFamily="34" charset="0"/>
                  <a:cs typeface="Arial" pitchFamily="34" charset="0"/>
                  <a:sym typeface="Arial" pitchFamily="34" charset="0"/>
                </a:rPr>
                <a:t>Sinhgad Institute of Technology</a:t>
              </a:r>
              <a:endParaRPr lang="en-US" sz="3200" dirty="0">
                <a:solidFill>
                  <a:schemeClr val="bg1"/>
                </a:solidFill>
              </a:endParaRPr>
            </a:p>
            <a:p>
              <a:r>
                <a:rPr lang="en-US" sz="3200" dirty="0">
                  <a:solidFill>
                    <a:schemeClr val="bg1"/>
                  </a:solidFill>
                </a:rPr>
                <a:t>Student</a:t>
              </a:r>
              <a:r>
                <a:rPr lang="en-US" sz="280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 Name: Balaji Shivcharan Dhakare</a:t>
              </a:r>
              <a:endParaRPr lang="en-US" sz="280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close up of a sign  Description automatically generated"/>
          <p:cNvSpPr/>
          <p:nvPr/>
        </p:nvSpPr>
        <p:spPr>
          <a:xfrm>
            <a:off x="15109032" y="117003"/>
            <a:ext cx="2700338" cy="863271"/>
          </a:xfrm>
          <a:custGeom>
            <a:avLst/>
            <a:gdLst/>
            <a:ahLst/>
            <a:cxnLst/>
            <a:rect l="l" t="t" r="r" b="b"/>
            <a:pathLst>
              <a:path w="2700338" h="863271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/>
            <a:stretch>
              <a:fillRect b="-4568"/>
            </a:stretch>
          </a:blipFill>
        </p:spPr>
        <p:txBody>
          <a:bodyPr/>
          <a:lstStyle/>
          <a:p>
            <a:endParaRPr/>
          </a:p>
        </p:txBody>
      </p:sp>
      <p:grpSp>
        <p:nvGrpSpPr>
          <p:cNvPr id="3" name="Group 3"/>
          <p:cNvGrpSpPr/>
          <p:nvPr/>
        </p:nvGrpSpPr>
        <p:grpSpPr>
          <a:xfrm>
            <a:off x="-19048" y="-19050"/>
            <a:ext cx="14782800" cy="1114545"/>
            <a:chOff x="0" y="0"/>
            <a:chExt cx="19710400" cy="1486060"/>
          </a:xfrm>
        </p:grpSpPr>
        <p:sp>
          <p:nvSpPr>
            <p:cNvPr id="4" name="Freeform 4"/>
            <p:cNvSpPr/>
            <p:nvPr/>
          </p:nvSpPr>
          <p:spPr>
            <a:xfrm>
              <a:off x="25400" y="25400"/>
              <a:ext cx="19659600" cy="1435227"/>
            </a:xfrm>
            <a:custGeom>
              <a:avLst/>
              <a:gdLst/>
              <a:ahLst/>
              <a:cxn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264"/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9710400" cy="1486027"/>
            </a:xfrm>
            <a:custGeom>
              <a:avLst/>
              <a:gdLst/>
              <a:ahLst/>
              <a:cxn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  <p:txBody>
            <a:bodyPr/>
            <a:lstStyle/>
            <a:p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833450" y="-628"/>
            <a:ext cx="168424" cy="1098536"/>
            <a:chOff x="0" y="0"/>
            <a:chExt cx="224566" cy="14647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4536" cy="1464691"/>
            </a:xfrm>
            <a:custGeom>
              <a:avLst/>
              <a:gdLst/>
              <a:ahLst/>
              <a:cxn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BA00"/>
            </a:solidFill>
          </p:spPr>
          <p:txBody>
            <a:bodyPr/>
            <a:lstStyle/>
            <a:p>
              <a:endParaRPr/>
            </a:p>
          </p:txBody>
        </p:sp>
      </p:grpSp>
      <p:sp>
        <p:nvSpPr>
          <p:cNvPr id="8" name="Freeform 8" descr="A blue and white background  Description automatically generated with medium confidence"/>
          <p:cNvSpPr/>
          <p:nvPr/>
        </p:nvSpPr>
        <p:spPr>
          <a:xfrm>
            <a:off x="0" y="-19050"/>
            <a:ext cx="14758988" cy="1085852"/>
          </a:xfrm>
          <a:custGeom>
            <a:avLst/>
            <a:gdLst/>
            <a:ahLst/>
            <a:cxnLst/>
            <a:rect l="l" t="t" r="r" b="b"/>
            <a:pathLst>
              <a:path w="14758988" h="1085852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6000"/>
            </a:blip>
            <a:srcRect/>
            <a:stretch>
              <a:fillRect t="-213488" r="-1645" b="-549997"/>
            </a:stretch>
          </a:blipFill>
        </p:spPr>
        <p:txBody>
          <a:bodyPr/>
          <a:lstStyle/>
          <a:p>
            <a:endParaRPr/>
          </a:p>
        </p:txBody>
      </p:sp>
      <p:grpSp>
        <p:nvGrpSpPr>
          <p:cNvPr id="9" name="Group 9"/>
          <p:cNvGrpSpPr/>
          <p:nvPr/>
        </p:nvGrpSpPr>
        <p:grpSpPr>
          <a:xfrm>
            <a:off x="17887950" y="-628"/>
            <a:ext cx="400050" cy="1098536"/>
            <a:chOff x="0" y="0"/>
            <a:chExt cx="533400" cy="14647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464691"/>
            </a:xfrm>
            <a:custGeom>
              <a:avLst/>
              <a:gdLst/>
              <a:ahLst/>
              <a:cxn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500"/>
            </a:solidFill>
          </p:spPr>
          <p:txBody>
            <a:bodyPr/>
            <a:lstStyle/>
            <a:p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15471" y="2177354"/>
            <a:ext cx="15653872" cy="6642354"/>
            <a:chOff x="0" y="0"/>
            <a:chExt cx="20871830" cy="885647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0871830" cy="8856472"/>
            </a:xfrm>
            <a:custGeom>
              <a:avLst/>
              <a:gdLst/>
              <a:ahLst/>
              <a:cxnLst/>
              <a:rect l="l" t="t" r="r" b="b"/>
              <a:pathLst>
                <a:path w="20871830" h="8856472">
                  <a:moveTo>
                    <a:pt x="0" y="0"/>
                  </a:moveTo>
                  <a:lnTo>
                    <a:pt x="20871830" y="0"/>
                  </a:lnTo>
                  <a:lnTo>
                    <a:pt x="20871830" y="8856472"/>
                  </a:lnTo>
                  <a:lnTo>
                    <a:pt x="0" y="8856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0871830" cy="891362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244316" lvl="1">
                <a:lnSpc>
                  <a:spcPts val="5700"/>
                </a:lnSpc>
              </a:pPr>
              <a:r>
                <a:rPr lang="en-US" sz="4400" dirty="0"/>
                <a:t>The increasing demand for sustainable energy requires efficient management of solar energy generation and consumption. This project aims to develop a </a:t>
              </a:r>
              <a:r>
                <a:rPr lang="en-US" sz="4400" b="1" dirty="0"/>
                <a:t>Machine Learning (ML) model</a:t>
              </a:r>
              <a:r>
                <a:rPr lang="en-US" sz="4400" dirty="0"/>
                <a:t> to predict </a:t>
              </a:r>
              <a:r>
                <a:rPr lang="en-US" sz="4400" b="1" dirty="0"/>
                <a:t>solar energy consumption</a:t>
              </a:r>
              <a:r>
                <a:rPr lang="en-US" sz="4400" dirty="0"/>
                <a:t> based on historical data. The model helps optimize energy distribution, minimize wastage, and enhance the efficiency of solar energy utilization in different Indian states. It supports decision-making for energy grid management and sustainability efforts.</a:t>
              </a:r>
            </a:p>
            <a:p>
              <a:pPr marL="244316" lvl="1" algn="l">
                <a:lnSpc>
                  <a:spcPts val="3240"/>
                </a:lnSpc>
              </a:pPr>
              <a:endParaRPr lang="en-US" sz="270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03106" y="1458806"/>
            <a:ext cx="8856136" cy="600165"/>
            <a:chOff x="0" y="0"/>
            <a:chExt cx="11808182" cy="80022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808182" cy="800220"/>
            </a:xfrm>
            <a:custGeom>
              <a:avLst/>
              <a:gdLst/>
              <a:ahLst/>
              <a:cxnLst/>
              <a:rect l="l" t="t" r="r" b="b"/>
              <a:pathLst>
                <a:path w="11808182" h="800220">
                  <a:moveTo>
                    <a:pt x="0" y="0"/>
                  </a:moveTo>
                  <a:lnTo>
                    <a:pt x="11808182" y="0"/>
                  </a:lnTo>
                  <a:lnTo>
                    <a:pt x="11808182" y="800220"/>
                  </a:lnTo>
                  <a:lnTo>
                    <a:pt x="0" y="800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66675"/>
              <a:ext cx="11808182" cy="86689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 b="1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Problem Statement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99714" y="9202994"/>
            <a:ext cx="1193806" cy="415499"/>
            <a:chOff x="0" y="0"/>
            <a:chExt cx="1591742" cy="55399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91742" cy="553998"/>
            </a:xfrm>
            <a:custGeom>
              <a:avLst/>
              <a:gdLst/>
              <a:ahLst/>
              <a:cxnLst/>
              <a:rect l="l" t="t" r="r" b="b"/>
              <a:pathLst>
                <a:path w="1591742" h="553998">
                  <a:moveTo>
                    <a:pt x="0" y="0"/>
                  </a:moveTo>
                  <a:lnTo>
                    <a:pt x="1591742" y="0"/>
                  </a:lnTo>
                  <a:lnTo>
                    <a:pt x="1591742" y="553998"/>
                  </a:lnTo>
                  <a:lnTo>
                    <a:pt x="0" y="553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591742" cy="59209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160"/>
                </a:lnSpc>
              </a:pPr>
              <a:endParaRPr lang="en-US" sz="18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  <p:sp>
        <p:nvSpPr>
          <p:cNvPr id="23" name="AutoShape 23"/>
          <p:cNvSpPr/>
          <p:nvPr/>
        </p:nvSpPr>
        <p:spPr>
          <a:xfrm rot="3577">
            <a:off x="-9530" y="9083040"/>
            <a:ext cx="18307060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close up of a sign  Description automatically generated"/>
          <p:cNvSpPr/>
          <p:nvPr/>
        </p:nvSpPr>
        <p:spPr>
          <a:xfrm>
            <a:off x="15109032" y="117003"/>
            <a:ext cx="2700338" cy="863271"/>
          </a:xfrm>
          <a:custGeom>
            <a:avLst/>
            <a:gdLst/>
            <a:ahLst/>
            <a:cxnLst/>
            <a:rect l="l" t="t" r="r" b="b"/>
            <a:pathLst>
              <a:path w="2700338" h="863271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/>
            <a:stretch>
              <a:fillRect b="-4568"/>
            </a:stretch>
          </a:blipFill>
        </p:spPr>
        <p:txBody>
          <a:bodyPr/>
          <a:lstStyle/>
          <a:p>
            <a:endParaRPr/>
          </a:p>
        </p:txBody>
      </p:sp>
      <p:grpSp>
        <p:nvGrpSpPr>
          <p:cNvPr id="3" name="Group 3"/>
          <p:cNvGrpSpPr/>
          <p:nvPr/>
        </p:nvGrpSpPr>
        <p:grpSpPr>
          <a:xfrm>
            <a:off x="-19048" y="-19050"/>
            <a:ext cx="14782800" cy="1114545"/>
            <a:chOff x="0" y="0"/>
            <a:chExt cx="19710400" cy="1486060"/>
          </a:xfrm>
        </p:grpSpPr>
        <p:sp>
          <p:nvSpPr>
            <p:cNvPr id="4" name="Freeform 4"/>
            <p:cNvSpPr/>
            <p:nvPr/>
          </p:nvSpPr>
          <p:spPr>
            <a:xfrm>
              <a:off x="25400" y="25400"/>
              <a:ext cx="19659600" cy="1435227"/>
            </a:xfrm>
            <a:custGeom>
              <a:avLst/>
              <a:gdLst/>
              <a:ahLst/>
              <a:cxn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264"/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9710400" cy="1486027"/>
            </a:xfrm>
            <a:custGeom>
              <a:avLst/>
              <a:gdLst/>
              <a:ahLst/>
              <a:cxn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  <p:txBody>
            <a:bodyPr/>
            <a:lstStyle/>
            <a:p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833450" y="-628"/>
            <a:ext cx="168424" cy="1098536"/>
            <a:chOff x="0" y="0"/>
            <a:chExt cx="224566" cy="14647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4536" cy="1464691"/>
            </a:xfrm>
            <a:custGeom>
              <a:avLst/>
              <a:gdLst/>
              <a:ahLst/>
              <a:cxn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BA00"/>
            </a:solidFill>
          </p:spPr>
          <p:txBody>
            <a:bodyPr/>
            <a:lstStyle/>
            <a:p>
              <a:endParaRPr/>
            </a:p>
          </p:txBody>
        </p:sp>
      </p:grpSp>
      <p:sp>
        <p:nvSpPr>
          <p:cNvPr id="8" name="Freeform 8" descr="A blue and white background  Description automatically generated with medium confidence"/>
          <p:cNvSpPr/>
          <p:nvPr/>
        </p:nvSpPr>
        <p:spPr>
          <a:xfrm>
            <a:off x="0" y="-19050"/>
            <a:ext cx="14758988" cy="1085852"/>
          </a:xfrm>
          <a:custGeom>
            <a:avLst/>
            <a:gdLst/>
            <a:ahLst/>
            <a:cxnLst/>
            <a:rect l="l" t="t" r="r" b="b"/>
            <a:pathLst>
              <a:path w="14758988" h="1085852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6000"/>
            </a:blip>
            <a:srcRect/>
            <a:stretch>
              <a:fillRect t="-213488" r="-1645" b="-549997"/>
            </a:stretch>
          </a:blipFill>
        </p:spPr>
        <p:txBody>
          <a:bodyPr/>
          <a:lstStyle/>
          <a:p>
            <a:endParaRPr/>
          </a:p>
        </p:txBody>
      </p:sp>
      <p:grpSp>
        <p:nvGrpSpPr>
          <p:cNvPr id="9" name="Group 9"/>
          <p:cNvGrpSpPr/>
          <p:nvPr/>
        </p:nvGrpSpPr>
        <p:grpSpPr>
          <a:xfrm>
            <a:off x="17887950" y="-628"/>
            <a:ext cx="400050" cy="1098536"/>
            <a:chOff x="0" y="0"/>
            <a:chExt cx="533400" cy="14647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464691"/>
            </a:xfrm>
            <a:custGeom>
              <a:avLst/>
              <a:gdLst/>
              <a:ahLst/>
              <a:cxn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500"/>
            </a:solidFill>
          </p:spPr>
          <p:txBody>
            <a:bodyPr/>
            <a:lstStyle/>
            <a:p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15471" y="2177354"/>
            <a:ext cx="15653872" cy="1538883"/>
            <a:chOff x="0" y="0"/>
            <a:chExt cx="20871830" cy="205184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0871830" cy="2051844"/>
            </a:xfrm>
            <a:custGeom>
              <a:avLst/>
              <a:gdLst/>
              <a:ahLst/>
              <a:cxnLst/>
              <a:rect l="l" t="t" r="r" b="b"/>
              <a:pathLst>
                <a:path w="20871830" h="2051844">
                  <a:moveTo>
                    <a:pt x="0" y="0"/>
                  </a:moveTo>
                  <a:lnTo>
                    <a:pt x="20871830" y="0"/>
                  </a:lnTo>
                  <a:lnTo>
                    <a:pt x="20871830" y="2051844"/>
                  </a:lnTo>
                  <a:lnTo>
                    <a:pt x="0" y="20518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0871830" cy="210899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r>
                <a:rPr lang="en-US" sz="3200" dirty="0"/>
                <a:t>The dataset used for this project is </a:t>
              </a:r>
              <a:r>
                <a:rPr lang="en-US" sz="3200" b="1" dirty="0"/>
                <a:t>solar_energy_usage_india.csv</a:t>
              </a:r>
              <a:r>
                <a:rPr lang="en-US" sz="3200" dirty="0"/>
                <a:t>,</a:t>
              </a:r>
            </a:p>
            <a:p>
              <a:r>
                <a:rPr lang="en-US" sz="3200" dirty="0"/>
                <a:t> which contains </a:t>
              </a:r>
              <a:r>
                <a:rPr lang="en-US" sz="3200" b="1" dirty="0"/>
                <a:t>500 records</a:t>
              </a:r>
              <a:r>
                <a:rPr lang="en-US" sz="3200" dirty="0"/>
                <a:t> of solar energy usage from various Indian states.</a:t>
              </a:r>
            </a:p>
            <a:p>
              <a:endParaRPr lang="en-US" sz="3200" dirty="0"/>
            </a:p>
            <a:p>
              <a:r>
                <a:rPr lang="en-US" sz="3200" dirty="0"/>
                <a:t>The key columns include: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3200" b="1" dirty="0"/>
                <a:t> Date</a:t>
              </a:r>
              <a:r>
                <a:rPr lang="en-US" sz="3200" dirty="0"/>
                <a:t>: The date of energy recording.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3200" b="1" dirty="0"/>
                <a:t> Day of Week</a:t>
              </a:r>
              <a:r>
                <a:rPr lang="en-US" sz="3200" dirty="0"/>
                <a:t>: Categorical variable representing the day.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3200" b="1" dirty="0"/>
                <a:t> State</a:t>
              </a:r>
              <a:r>
                <a:rPr lang="en-US" sz="3200" dirty="0"/>
                <a:t>: The Indian state where data was collected.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3200" b="1" dirty="0"/>
                <a:t> Holiday</a:t>
              </a:r>
              <a:r>
                <a:rPr lang="en-US" sz="3200" dirty="0"/>
                <a:t>: Indicates whether the day is a holiday (Yes/No).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3200" b="1" dirty="0"/>
                <a:t> Energy Generated (kWh)</a:t>
              </a:r>
              <a:r>
                <a:rPr lang="en-US" sz="3200" dirty="0"/>
                <a:t>: The amount of solar energy generated.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3200" b="1" dirty="0"/>
                <a:t> Energy Consumed (kWh)</a:t>
              </a:r>
              <a:r>
                <a:rPr lang="en-US" sz="3200" dirty="0"/>
                <a:t>: The amount of energy used.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3200" b="1" dirty="0"/>
                <a:t> Surplus Energy (kWh)</a:t>
              </a:r>
              <a:r>
                <a:rPr lang="en-US" sz="3200" dirty="0"/>
                <a:t>: The remaining energy after consumption.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3200" b="1" dirty="0"/>
                <a:t> Battery Storage (kWh)</a:t>
              </a:r>
              <a:r>
                <a:rPr lang="en-US" sz="3200" dirty="0"/>
                <a:t>: The energy stored in batteries.</a:t>
              </a:r>
            </a:p>
            <a:p>
              <a:pPr marL="244316" lvl="1" algn="l">
                <a:lnSpc>
                  <a:spcPts val="3240"/>
                </a:lnSpc>
              </a:pPr>
              <a:endParaRPr lang="en-US" sz="270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03106" y="1458806"/>
            <a:ext cx="8856136" cy="600165"/>
            <a:chOff x="0" y="0"/>
            <a:chExt cx="11808182" cy="80022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808182" cy="800220"/>
            </a:xfrm>
            <a:custGeom>
              <a:avLst/>
              <a:gdLst/>
              <a:ahLst/>
              <a:cxnLst/>
              <a:rect l="l" t="t" r="r" b="b"/>
              <a:pathLst>
                <a:path w="11808182" h="800220">
                  <a:moveTo>
                    <a:pt x="0" y="0"/>
                  </a:moveTo>
                  <a:lnTo>
                    <a:pt x="11808182" y="0"/>
                  </a:lnTo>
                  <a:lnTo>
                    <a:pt x="11808182" y="800220"/>
                  </a:lnTo>
                  <a:lnTo>
                    <a:pt x="0" y="800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66675"/>
              <a:ext cx="11808182" cy="86689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 b="1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Dataset Overview(Optional)</a:t>
              </a:r>
            </a:p>
          </p:txBody>
        </p:sp>
      </p:grpSp>
      <p:sp>
        <p:nvSpPr>
          <p:cNvPr id="23" name="AutoShape 23"/>
          <p:cNvSpPr/>
          <p:nvPr/>
        </p:nvSpPr>
        <p:spPr>
          <a:xfrm rot="3577">
            <a:off x="-9530" y="9083040"/>
            <a:ext cx="18307060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130F1-E9A5-15F3-631B-F33859685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close up of a sign  Description automatically generated">
            <a:extLst>
              <a:ext uri="{FF2B5EF4-FFF2-40B4-BE49-F238E27FC236}">
                <a16:creationId xmlns:a16="http://schemas.microsoft.com/office/drawing/2014/main" id="{B43B124F-4389-B73F-4115-10613551C1E1}"/>
              </a:ext>
            </a:extLst>
          </p:cNvPr>
          <p:cNvSpPr/>
          <p:nvPr/>
        </p:nvSpPr>
        <p:spPr>
          <a:xfrm>
            <a:off x="15109032" y="117003"/>
            <a:ext cx="2700338" cy="863271"/>
          </a:xfrm>
          <a:custGeom>
            <a:avLst/>
            <a:gdLst/>
            <a:ahLst/>
            <a:cxnLst/>
            <a:rect l="l" t="t" r="r" b="b"/>
            <a:pathLst>
              <a:path w="2700338" h="863271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/>
            <a:stretch>
              <a:fillRect b="-4568"/>
            </a:stretch>
          </a:blipFill>
        </p:spPr>
        <p:txBody>
          <a:bodyPr/>
          <a:lstStyle/>
          <a:p>
            <a:endParaRPr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310B3BA9-E518-0884-B1DE-BFEE1F086B71}"/>
              </a:ext>
            </a:extLst>
          </p:cNvPr>
          <p:cNvGrpSpPr/>
          <p:nvPr/>
        </p:nvGrpSpPr>
        <p:grpSpPr>
          <a:xfrm>
            <a:off x="-19048" y="-19050"/>
            <a:ext cx="14782800" cy="1114545"/>
            <a:chOff x="0" y="0"/>
            <a:chExt cx="19710400" cy="148606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E627E748-F9F5-100F-98A9-89E3FFB3DC15}"/>
                </a:ext>
              </a:extLst>
            </p:cNvPr>
            <p:cNvSpPr/>
            <p:nvPr/>
          </p:nvSpPr>
          <p:spPr>
            <a:xfrm>
              <a:off x="25400" y="25400"/>
              <a:ext cx="19659600" cy="1435227"/>
            </a:xfrm>
            <a:custGeom>
              <a:avLst/>
              <a:gdLst/>
              <a:ahLst/>
              <a:cxn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264"/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561AA17E-BAD2-6072-A383-6AE38256E19C}"/>
                </a:ext>
              </a:extLst>
            </p:cNvPr>
            <p:cNvSpPr/>
            <p:nvPr/>
          </p:nvSpPr>
          <p:spPr>
            <a:xfrm>
              <a:off x="0" y="0"/>
              <a:ext cx="19710400" cy="1486027"/>
            </a:xfrm>
            <a:custGeom>
              <a:avLst/>
              <a:gdLst/>
              <a:ahLst/>
              <a:cxn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  <p:txBody>
            <a:bodyPr/>
            <a:lstStyle/>
            <a:p>
              <a:endParaRPr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FE8BBF28-5A36-EA70-C540-A2AB304B65E1}"/>
              </a:ext>
            </a:extLst>
          </p:cNvPr>
          <p:cNvGrpSpPr/>
          <p:nvPr/>
        </p:nvGrpSpPr>
        <p:grpSpPr>
          <a:xfrm>
            <a:off x="14833450" y="-628"/>
            <a:ext cx="168424" cy="1098536"/>
            <a:chOff x="0" y="0"/>
            <a:chExt cx="224566" cy="1464714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5CD1763-2411-D8D6-E8B3-4B155C757EBF}"/>
                </a:ext>
              </a:extLst>
            </p:cNvPr>
            <p:cNvSpPr/>
            <p:nvPr/>
          </p:nvSpPr>
          <p:spPr>
            <a:xfrm>
              <a:off x="0" y="0"/>
              <a:ext cx="224536" cy="1464691"/>
            </a:xfrm>
            <a:custGeom>
              <a:avLst/>
              <a:gdLst/>
              <a:ahLst/>
              <a:cxn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BA00"/>
            </a:solidFill>
          </p:spPr>
          <p:txBody>
            <a:bodyPr/>
            <a:lstStyle/>
            <a:p>
              <a:endParaRPr/>
            </a:p>
          </p:txBody>
        </p:sp>
      </p:grpSp>
      <p:sp>
        <p:nvSpPr>
          <p:cNvPr id="8" name="Freeform 8" descr="A blue and white background  Description automatically generated with medium confidence">
            <a:extLst>
              <a:ext uri="{FF2B5EF4-FFF2-40B4-BE49-F238E27FC236}">
                <a16:creationId xmlns:a16="http://schemas.microsoft.com/office/drawing/2014/main" id="{BDAFD935-098B-BF74-68DA-9C30EA7B3E86}"/>
              </a:ext>
            </a:extLst>
          </p:cNvPr>
          <p:cNvSpPr/>
          <p:nvPr/>
        </p:nvSpPr>
        <p:spPr>
          <a:xfrm>
            <a:off x="0" y="-19050"/>
            <a:ext cx="14758988" cy="1085852"/>
          </a:xfrm>
          <a:custGeom>
            <a:avLst/>
            <a:gdLst/>
            <a:ahLst/>
            <a:cxnLst/>
            <a:rect l="l" t="t" r="r" b="b"/>
            <a:pathLst>
              <a:path w="14758988" h="1085852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6000"/>
            </a:blip>
            <a:srcRect/>
            <a:stretch>
              <a:fillRect t="-213488" r="-1645" b="-549997"/>
            </a:stretch>
          </a:blipFill>
        </p:spPr>
        <p:txBody>
          <a:bodyPr/>
          <a:lstStyle/>
          <a:p>
            <a:endParaRPr/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416C7069-7D8D-EB4A-EC32-7481D1367E9D}"/>
              </a:ext>
            </a:extLst>
          </p:cNvPr>
          <p:cNvGrpSpPr/>
          <p:nvPr/>
        </p:nvGrpSpPr>
        <p:grpSpPr>
          <a:xfrm>
            <a:off x="17887950" y="-628"/>
            <a:ext cx="400050" cy="1098536"/>
            <a:chOff x="0" y="0"/>
            <a:chExt cx="533400" cy="1464714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40E511D0-F54F-862C-9841-36C0A30F4EA6}"/>
                </a:ext>
              </a:extLst>
            </p:cNvPr>
            <p:cNvSpPr/>
            <p:nvPr/>
          </p:nvSpPr>
          <p:spPr>
            <a:xfrm>
              <a:off x="0" y="0"/>
              <a:ext cx="533400" cy="1464691"/>
            </a:xfrm>
            <a:custGeom>
              <a:avLst/>
              <a:gdLst/>
              <a:ahLst/>
              <a:cxn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500"/>
            </a:solidFill>
          </p:spPr>
          <p:txBody>
            <a:bodyPr/>
            <a:lstStyle/>
            <a:p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B9D30E58-CB21-ACA0-1B19-770FB2EC20C8}"/>
              </a:ext>
            </a:extLst>
          </p:cNvPr>
          <p:cNvGrpSpPr/>
          <p:nvPr/>
        </p:nvGrpSpPr>
        <p:grpSpPr>
          <a:xfrm>
            <a:off x="315471" y="2177354"/>
            <a:ext cx="15653872" cy="7051929"/>
            <a:chOff x="0" y="0"/>
            <a:chExt cx="20871830" cy="9402572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7373F9F5-D444-23D0-16FB-1905797B9D27}"/>
                </a:ext>
              </a:extLst>
            </p:cNvPr>
            <p:cNvSpPr/>
            <p:nvPr/>
          </p:nvSpPr>
          <p:spPr>
            <a:xfrm>
              <a:off x="0" y="0"/>
              <a:ext cx="20871830" cy="9402572"/>
            </a:xfrm>
            <a:custGeom>
              <a:avLst/>
              <a:gdLst/>
              <a:ahLst/>
              <a:cxnLst/>
              <a:rect l="l" t="t" r="r" b="b"/>
              <a:pathLst>
                <a:path w="20871830" h="9402572">
                  <a:moveTo>
                    <a:pt x="0" y="0"/>
                  </a:moveTo>
                  <a:lnTo>
                    <a:pt x="20871830" y="0"/>
                  </a:lnTo>
                  <a:lnTo>
                    <a:pt x="20871830" y="9402572"/>
                  </a:lnTo>
                  <a:lnTo>
                    <a:pt x="0" y="9402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E1AA45F6-8B04-46DE-1E71-E6AC4EC38AAB}"/>
                </a:ext>
              </a:extLst>
            </p:cNvPr>
            <p:cNvSpPr txBox="1"/>
            <p:nvPr/>
          </p:nvSpPr>
          <p:spPr>
            <a:xfrm>
              <a:off x="0" y="-57150"/>
              <a:ext cx="20871830" cy="945972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88632" lvl="1" indent="-244316" algn="l">
                <a:lnSpc>
                  <a:spcPts val="3240"/>
                </a:lnSpc>
              </a:pPr>
              <a:endParaRPr lang="en-US" sz="270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endParaRPr>
            </a:p>
            <a:p>
              <a:pPr marL="488632" lvl="1" indent="-244316" algn="l">
                <a:lnSpc>
                  <a:spcPts val="3240"/>
                </a:lnSpc>
              </a:pPr>
              <a:endParaRPr lang="en-US" sz="270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endParaRPr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8E6495E2-8A5F-0522-AA1F-AA41964904B8}"/>
              </a:ext>
            </a:extLst>
          </p:cNvPr>
          <p:cNvGrpSpPr/>
          <p:nvPr/>
        </p:nvGrpSpPr>
        <p:grpSpPr>
          <a:xfrm>
            <a:off x="303106" y="1458806"/>
            <a:ext cx="8856136" cy="600165"/>
            <a:chOff x="0" y="0"/>
            <a:chExt cx="11808182" cy="80022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88A1695-ACB6-5233-E3C8-CA8FA7D19AF5}"/>
                </a:ext>
              </a:extLst>
            </p:cNvPr>
            <p:cNvSpPr/>
            <p:nvPr/>
          </p:nvSpPr>
          <p:spPr>
            <a:xfrm>
              <a:off x="0" y="0"/>
              <a:ext cx="11808182" cy="800220"/>
            </a:xfrm>
            <a:custGeom>
              <a:avLst/>
              <a:gdLst/>
              <a:ahLst/>
              <a:cxnLst/>
              <a:rect l="l" t="t" r="r" b="b"/>
              <a:pathLst>
                <a:path w="11808182" h="800220">
                  <a:moveTo>
                    <a:pt x="0" y="0"/>
                  </a:moveTo>
                  <a:lnTo>
                    <a:pt x="11808182" y="0"/>
                  </a:lnTo>
                  <a:lnTo>
                    <a:pt x="11808182" y="800220"/>
                  </a:lnTo>
                  <a:lnTo>
                    <a:pt x="0" y="800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BF4A7344-8948-CEF7-FE6A-D02E477538D2}"/>
                </a:ext>
              </a:extLst>
            </p:cNvPr>
            <p:cNvSpPr txBox="1"/>
            <p:nvPr/>
          </p:nvSpPr>
          <p:spPr>
            <a:xfrm>
              <a:off x="0" y="-66675"/>
              <a:ext cx="11808182" cy="86689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 b="1" dirty="0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Methodology</a:t>
              </a:r>
            </a:p>
          </p:txBody>
        </p:sp>
      </p:grpSp>
      <p:sp>
        <p:nvSpPr>
          <p:cNvPr id="23" name="AutoShape 23">
            <a:extLst>
              <a:ext uri="{FF2B5EF4-FFF2-40B4-BE49-F238E27FC236}">
                <a16:creationId xmlns:a16="http://schemas.microsoft.com/office/drawing/2014/main" id="{31925AA8-17FE-4BBA-A24A-0516BC32F59E}"/>
              </a:ext>
            </a:extLst>
          </p:cNvPr>
          <p:cNvSpPr/>
          <p:nvPr/>
        </p:nvSpPr>
        <p:spPr>
          <a:xfrm rot="3577">
            <a:off x="-9530" y="9083040"/>
            <a:ext cx="18307060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dirty="0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E9BB097C-AAAC-7B59-1CCA-1A9C36AD4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951" y="1897656"/>
            <a:ext cx="13371674" cy="664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1.Data Preprocessing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Loaded the dataset and checked for missing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Handled missing values by filling numerical values with the mean.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Converted categorical variables (State, Day of the Week, Holiday) into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numerical values using</a:t>
            </a:r>
            <a:r>
              <a:rPr lang="en-US" altLang="en-US" sz="3200" dirty="0">
                <a:latin typeface="Arial" panose="020B060402020202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 Encoding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Dropped unnecessary columns like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3200" dirty="0"/>
          </a:p>
          <a:p>
            <a:r>
              <a:rPr lang="en-US" sz="3200" b="1" dirty="0"/>
              <a:t>2. Exploratory Data Analysis (EDA)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Visualized </a:t>
            </a:r>
            <a:r>
              <a:rPr lang="en-US" sz="3200" b="1" dirty="0"/>
              <a:t>energy consumption distribution</a:t>
            </a:r>
            <a:r>
              <a:rPr lang="en-US" sz="3200" dirty="0"/>
              <a:t> using histograms.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Analyzed trends in energy generation and consumption across different states </a:t>
            </a:r>
          </a:p>
          <a:p>
            <a:r>
              <a:rPr lang="en-US" sz="3200" dirty="0"/>
              <a:t>  and days of the week.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99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2FC19-B631-5F2C-4B90-3DAB2DB91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close up of a sign  Description automatically generated">
            <a:extLst>
              <a:ext uri="{FF2B5EF4-FFF2-40B4-BE49-F238E27FC236}">
                <a16:creationId xmlns:a16="http://schemas.microsoft.com/office/drawing/2014/main" id="{2C9D5A5C-395B-F7A3-032A-19F0B51FA8CB}"/>
              </a:ext>
            </a:extLst>
          </p:cNvPr>
          <p:cNvSpPr/>
          <p:nvPr/>
        </p:nvSpPr>
        <p:spPr>
          <a:xfrm>
            <a:off x="15109032" y="117003"/>
            <a:ext cx="2700338" cy="863271"/>
          </a:xfrm>
          <a:custGeom>
            <a:avLst/>
            <a:gdLst/>
            <a:ahLst/>
            <a:cxnLst/>
            <a:rect l="l" t="t" r="r" b="b"/>
            <a:pathLst>
              <a:path w="2700338" h="863271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/>
            <a:stretch>
              <a:fillRect b="-4568"/>
            </a:stretch>
          </a:blipFill>
        </p:spPr>
        <p:txBody>
          <a:bodyPr/>
          <a:lstStyle/>
          <a:p>
            <a:endParaRPr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680456AC-6C9C-D008-1117-6D257D2552BB}"/>
              </a:ext>
            </a:extLst>
          </p:cNvPr>
          <p:cNvGrpSpPr/>
          <p:nvPr/>
        </p:nvGrpSpPr>
        <p:grpSpPr>
          <a:xfrm>
            <a:off x="-19048" y="-19050"/>
            <a:ext cx="14782800" cy="1114545"/>
            <a:chOff x="0" y="0"/>
            <a:chExt cx="19710400" cy="148606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D4D3D229-FE97-7010-E978-5D1D7B00F779}"/>
                </a:ext>
              </a:extLst>
            </p:cNvPr>
            <p:cNvSpPr/>
            <p:nvPr/>
          </p:nvSpPr>
          <p:spPr>
            <a:xfrm>
              <a:off x="25400" y="25400"/>
              <a:ext cx="19659600" cy="1435227"/>
            </a:xfrm>
            <a:custGeom>
              <a:avLst/>
              <a:gdLst/>
              <a:ahLst/>
              <a:cxn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264"/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9670D45-BEF7-15E7-A6B2-296C4D57A71A}"/>
                </a:ext>
              </a:extLst>
            </p:cNvPr>
            <p:cNvSpPr/>
            <p:nvPr/>
          </p:nvSpPr>
          <p:spPr>
            <a:xfrm>
              <a:off x="0" y="0"/>
              <a:ext cx="19710400" cy="1486027"/>
            </a:xfrm>
            <a:custGeom>
              <a:avLst/>
              <a:gdLst/>
              <a:ahLst/>
              <a:cxn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  <p:txBody>
            <a:bodyPr/>
            <a:lstStyle/>
            <a:p>
              <a:endParaRPr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AD4B1DE4-4279-3375-A8B9-A7AF92700544}"/>
              </a:ext>
            </a:extLst>
          </p:cNvPr>
          <p:cNvGrpSpPr/>
          <p:nvPr/>
        </p:nvGrpSpPr>
        <p:grpSpPr>
          <a:xfrm>
            <a:off x="14833450" y="-628"/>
            <a:ext cx="168424" cy="1098536"/>
            <a:chOff x="0" y="0"/>
            <a:chExt cx="224566" cy="1464714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FC914CF-A345-9CEA-C8D5-10831028BE46}"/>
                </a:ext>
              </a:extLst>
            </p:cNvPr>
            <p:cNvSpPr/>
            <p:nvPr/>
          </p:nvSpPr>
          <p:spPr>
            <a:xfrm>
              <a:off x="0" y="0"/>
              <a:ext cx="224536" cy="1464691"/>
            </a:xfrm>
            <a:custGeom>
              <a:avLst/>
              <a:gdLst/>
              <a:ahLst/>
              <a:cxn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BA00"/>
            </a:solidFill>
          </p:spPr>
          <p:txBody>
            <a:bodyPr/>
            <a:lstStyle/>
            <a:p>
              <a:endParaRPr/>
            </a:p>
          </p:txBody>
        </p:sp>
      </p:grpSp>
      <p:sp>
        <p:nvSpPr>
          <p:cNvPr id="8" name="Freeform 8" descr="A blue and white background  Description automatically generated with medium confidence">
            <a:extLst>
              <a:ext uri="{FF2B5EF4-FFF2-40B4-BE49-F238E27FC236}">
                <a16:creationId xmlns:a16="http://schemas.microsoft.com/office/drawing/2014/main" id="{33460F48-5C3B-4008-EE2C-76E7C733B1D7}"/>
              </a:ext>
            </a:extLst>
          </p:cNvPr>
          <p:cNvSpPr/>
          <p:nvPr/>
        </p:nvSpPr>
        <p:spPr>
          <a:xfrm>
            <a:off x="0" y="-19050"/>
            <a:ext cx="14758988" cy="1085852"/>
          </a:xfrm>
          <a:custGeom>
            <a:avLst/>
            <a:gdLst/>
            <a:ahLst/>
            <a:cxnLst/>
            <a:rect l="l" t="t" r="r" b="b"/>
            <a:pathLst>
              <a:path w="14758988" h="1085852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6000"/>
            </a:blip>
            <a:srcRect/>
            <a:stretch>
              <a:fillRect t="-213488" r="-1645" b="-549997"/>
            </a:stretch>
          </a:blipFill>
        </p:spPr>
        <p:txBody>
          <a:bodyPr/>
          <a:lstStyle/>
          <a:p>
            <a:endParaRPr/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D81B213B-F17A-DF98-B085-6CEDE507EC34}"/>
              </a:ext>
            </a:extLst>
          </p:cNvPr>
          <p:cNvGrpSpPr/>
          <p:nvPr/>
        </p:nvGrpSpPr>
        <p:grpSpPr>
          <a:xfrm>
            <a:off x="17887950" y="-628"/>
            <a:ext cx="400050" cy="1098536"/>
            <a:chOff x="0" y="0"/>
            <a:chExt cx="533400" cy="1464714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6BF16ACD-88E9-8451-ADE5-9CAC9B46CED4}"/>
                </a:ext>
              </a:extLst>
            </p:cNvPr>
            <p:cNvSpPr/>
            <p:nvPr/>
          </p:nvSpPr>
          <p:spPr>
            <a:xfrm>
              <a:off x="0" y="0"/>
              <a:ext cx="533400" cy="1464691"/>
            </a:xfrm>
            <a:custGeom>
              <a:avLst/>
              <a:gdLst/>
              <a:ahLst/>
              <a:cxn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500"/>
            </a:solidFill>
          </p:spPr>
          <p:txBody>
            <a:bodyPr/>
            <a:lstStyle/>
            <a:p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A296B633-D379-C97A-C0AA-3EA4F7C82152}"/>
              </a:ext>
            </a:extLst>
          </p:cNvPr>
          <p:cNvGrpSpPr/>
          <p:nvPr/>
        </p:nvGrpSpPr>
        <p:grpSpPr>
          <a:xfrm>
            <a:off x="315471" y="2177354"/>
            <a:ext cx="15653872" cy="7051929"/>
            <a:chOff x="0" y="0"/>
            <a:chExt cx="20871830" cy="9402572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0D091212-3CBD-EC9A-B972-14DE2CE4662D}"/>
                </a:ext>
              </a:extLst>
            </p:cNvPr>
            <p:cNvSpPr/>
            <p:nvPr/>
          </p:nvSpPr>
          <p:spPr>
            <a:xfrm>
              <a:off x="0" y="0"/>
              <a:ext cx="20871830" cy="9402572"/>
            </a:xfrm>
            <a:custGeom>
              <a:avLst/>
              <a:gdLst/>
              <a:ahLst/>
              <a:cxnLst/>
              <a:rect l="l" t="t" r="r" b="b"/>
              <a:pathLst>
                <a:path w="20871830" h="9402572">
                  <a:moveTo>
                    <a:pt x="0" y="0"/>
                  </a:moveTo>
                  <a:lnTo>
                    <a:pt x="20871830" y="0"/>
                  </a:lnTo>
                  <a:lnTo>
                    <a:pt x="20871830" y="9402572"/>
                  </a:lnTo>
                  <a:lnTo>
                    <a:pt x="0" y="9402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dirty="0"/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4CEB0768-F0AF-8314-8E41-B9D83C11D55A}"/>
                </a:ext>
              </a:extLst>
            </p:cNvPr>
            <p:cNvSpPr txBox="1"/>
            <p:nvPr/>
          </p:nvSpPr>
          <p:spPr>
            <a:xfrm>
              <a:off x="0" y="-57150"/>
              <a:ext cx="20871830" cy="945972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88632" lvl="1" indent="-244316" algn="l">
                <a:lnSpc>
                  <a:spcPts val="3240"/>
                </a:lnSpc>
              </a:pPr>
              <a:endParaRPr lang="en-US" sz="270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endParaRPr>
            </a:p>
            <a:p>
              <a:pPr marL="488632" lvl="1" indent="-244316" algn="l">
                <a:lnSpc>
                  <a:spcPts val="3240"/>
                </a:lnSpc>
              </a:pPr>
              <a:endParaRPr lang="en-US" sz="270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endParaRPr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374B2194-DC4F-7B50-40B3-9B621BDF996A}"/>
              </a:ext>
            </a:extLst>
          </p:cNvPr>
          <p:cNvGrpSpPr/>
          <p:nvPr/>
        </p:nvGrpSpPr>
        <p:grpSpPr>
          <a:xfrm>
            <a:off x="303106" y="1458806"/>
            <a:ext cx="8856136" cy="600165"/>
            <a:chOff x="0" y="0"/>
            <a:chExt cx="11808182" cy="80022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CB918F9-A7BF-22AD-7F50-6098311DAD9F}"/>
                </a:ext>
              </a:extLst>
            </p:cNvPr>
            <p:cNvSpPr/>
            <p:nvPr/>
          </p:nvSpPr>
          <p:spPr>
            <a:xfrm>
              <a:off x="0" y="0"/>
              <a:ext cx="11808182" cy="800220"/>
            </a:xfrm>
            <a:custGeom>
              <a:avLst/>
              <a:gdLst/>
              <a:ahLst/>
              <a:cxnLst/>
              <a:rect l="l" t="t" r="r" b="b"/>
              <a:pathLst>
                <a:path w="11808182" h="800220">
                  <a:moveTo>
                    <a:pt x="0" y="0"/>
                  </a:moveTo>
                  <a:lnTo>
                    <a:pt x="11808182" y="0"/>
                  </a:lnTo>
                  <a:lnTo>
                    <a:pt x="11808182" y="800220"/>
                  </a:lnTo>
                  <a:lnTo>
                    <a:pt x="0" y="800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2C726A44-0C4B-8FA7-818D-1C63A0C4E022}"/>
                </a:ext>
              </a:extLst>
            </p:cNvPr>
            <p:cNvSpPr txBox="1"/>
            <p:nvPr/>
          </p:nvSpPr>
          <p:spPr>
            <a:xfrm>
              <a:off x="0" y="-66675"/>
              <a:ext cx="11808182" cy="86689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 b="1" dirty="0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Methodology</a:t>
              </a:r>
            </a:p>
          </p:txBody>
        </p:sp>
      </p:grpSp>
      <p:sp>
        <p:nvSpPr>
          <p:cNvPr id="23" name="AutoShape 23">
            <a:extLst>
              <a:ext uri="{FF2B5EF4-FFF2-40B4-BE49-F238E27FC236}">
                <a16:creationId xmlns:a16="http://schemas.microsoft.com/office/drawing/2014/main" id="{60A85196-56CA-C3FD-1813-84C3988EDC12}"/>
              </a:ext>
            </a:extLst>
          </p:cNvPr>
          <p:cNvSpPr/>
          <p:nvPr/>
        </p:nvSpPr>
        <p:spPr>
          <a:xfrm rot="3577">
            <a:off x="-9530" y="9083040"/>
            <a:ext cx="18307060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3C28832E-7FD0-FDC5-182A-7D55EAD74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71" y="1991524"/>
            <a:ext cx="14132049" cy="664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3200" b="1" dirty="0"/>
              <a:t>3. Model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Split the dataset into </a:t>
            </a:r>
            <a:r>
              <a:rPr lang="en-IN" sz="3200" b="1" dirty="0"/>
              <a:t>training (80%)</a:t>
            </a:r>
            <a:r>
              <a:rPr lang="en-IN" sz="3200" dirty="0"/>
              <a:t> and </a:t>
            </a:r>
            <a:r>
              <a:rPr lang="en-IN" sz="3200" b="1" dirty="0"/>
              <a:t>testing (20%)</a:t>
            </a:r>
            <a:r>
              <a:rPr lang="en-IN" sz="3200" dirty="0"/>
              <a:t> 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Standardized the numerical features for better model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Trained a </a:t>
            </a:r>
            <a:r>
              <a:rPr lang="en-IN" sz="3200" b="1" dirty="0"/>
              <a:t>Linear Regression Model</a:t>
            </a:r>
            <a:r>
              <a:rPr lang="en-IN" sz="3200" dirty="0"/>
              <a:t> to predict </a:t>
            </a:r>
            <a:r>
              <a:rPr lang="en-IN" sz="3200" b="1" dirty="0"/>
              <a:t>Energy Consumption (kWh)</a:t>
            </a:r>
            <a:r>
              <a:rPr lang="en-IN" sz="3200" dirty="0"/>
              <a:t>.</a:t>
            </a:r>
          </a:p>
          <a:p>
            <a:endParaRPr lang="en-IN" sz="3200" dirty="0"/>
          </a:p>
          <a:p>
            <a:r>
              <a:rPr lang="en-IN" sz="3200" b="1" dirty="0"/>
              <a:t>4. Model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Evaluated model performance using: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b="1" dirty="0"/>
              <a:t>Mean Absolute Error (MAE)</a:t>
            </a:r>
            <a:endParaRPr lang="en-IN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b="1" dirty="0"/>
              <a:t>Mean Squared Error (MSE)</a:t>
            </a:r>
            <a:endParaRPr lang="en-IN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b="1" dirty="0"/>
              <a:t>R-squared Score (R²)</a:t>
            </a: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Ensured that the model provides reasonable accuracy for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998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close up of a sign  Description automatically generated"/>
          <p:cNvSpPr/>
          <p:nvPr/>
        </p:nvSpPr>
        <p:spPr>
          <a:xfrm>
            <a:off x="15109032" y="117003"/>
            <a:ext cx="2700338" cy="863271"/>
          </a:xfrm>
          <a:custGeom>
            <a:avLst/>
            <a:gdLst/>
            <a:ahLst/>
            <a:cxnLst/>
            <a:rect l="l" t="t" r="r" b="b"/>
            <a:pathLst>
              <a:path w="2700338" h="863271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/>
            <a:stretch>
              <a:fillRect b="-4568"/>
            </a:stretch>
          </a:blipFill>
        </p:spPr>
        <p:txBody>
          <a:bodyPr/>
          <a:lstStyle/>
          <a:p>
            <a:endParaRPr/>
          </a:p>
        </p:txBody>
      </p:sp>
      <p:grpSp>
        <p:nvGrpSpPr>
          <p:cNvPr id="3" name="Group 3"/>
          <p:cNvGrpSpPr/>
          <p:nvPr/>
        </p:nvGrpSpPr>
        <p:grpSpPr>
          <a:xfrm>
            <a:off x="-19048" y="-19050"/>
            <a:ext cx="14782800" cy="1114545"/>
            <a:chOff x="0" y="0"/>
            <a:chExt cx="19710400" cy="1486060"/>
          </a:xfrm>
        </p:grpSpPr>
        <p:sp>
          <p:nvSpPr>
            <p:cNvPr id="4" name="Freeform 4"/>
            <p:cNvSpPr/>
            <p:nvPr/>
          </p:nvSpPr>
          <p:spPr>
            <a:xfrm>
              <a:off x="25400" y="25400"/>
              <a:ext cx="19659600" cy="1435227"/>
            </a:xfrm>
            <a:custGeom>
              <a:avLst/>
              <a:gdLst/>
              <a:ahLst/>
              <a:cxn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264"/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9710400" cy="1486027"/>
            </a:xfrm>
            <a:custGeom>
              <a:avLst/>
              <a:gdLst/>
              <a:ahLst/>
              <a:cxn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  <p:txBody>
            <a:bodyPr/>
            <a:lstStyle/>
            <a:p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833450" y="-628"/>
            <a:ext cx="168424" cy="1098536"/>
            <a:chOff x="0" y="0"/>
            <a:chExt cx="224566" cy="14647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4536" cy="1464691"/>
            </a:xfrm>
            <a:custGeom>
              <a:avLst/>
              <a:gdLst/>
              <a:ahLst/>
              <a:cxn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BA00"/>
            </a:solidFill>
          </p:spPr>
          <p:txBody>
            <a:bodyPr/>
            <a:lstStyle/>
            <a:p>
              <a:endParaRPr/>
            </a:p>
          </p:txBody>
        </p:sp>
      </p:grpSp>
      <p:sp>
        <p:nvSpPr>
          <p:cNvPr id="8" name="Freeform 8" descr="A blue and white background  Description automatically generated with medium confidence"/>
          <p:cNvSpPr/>
          <p:nvPr/>
        </p:nvSpPr>
        <p:spPr>
          <a:xfrm>
            <a:off x="0" y="-19050"/>
            <a:ext cx="14758988" cy="1085852"/>
          </a:xfrm>
          <a:custGeom>
            <a:avLst/>
            <a:gdLst/>
            <a:ahLst/>
            <a:cxnLst/>
            <a:rect l="l" t="t" r="r" b="b"/>
            <a:pathLst>
              <a:path w="14758988" h="1085852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6000"/>
            </a:blip>
            <a:srcRect/>
            <a:stretch>
              <a:fillRect t="-213488" r="-1645" b="-549997"/>
            </a:stretch>
          </a:blipFill>
        </p:spPr>
        <p:txBody>
          <a:bodyPr/>
          <a:lstStyle/>
          <a:p>
            <a:endParaRPr/>
          </a:p>
        </p:txBody>
      </p:sp>
      <p:grpSp>
        <p:nvGrpSpPr>
          <p:cNvPr id="9" name="Group 9"/>
          <p:cNvGrpSpPr/>
          <p:nvPr/>
        </p:nvGrpSpPr>
        <p:grpSpPr>
          <a:xfrm>
            <a:off x="17887950" y="-628"/>
            <a:ext cx="400050" cy="1098536"/>
            <a:chOff x="0" y="0"/>
            <a:chExt cx="533400" cy="14647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464691"/>
            </a:xfrm>
            <a:custGeom>
              <a:avLst/>
              <a:gdLst/>
              <a:ahLst/>
              <a:cxn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500"/>
            </a:solidFill>
          </p:spPr>
          <p:txBody>
            <a:bodyPr/>
            <a:lstStyle/>
            <a:p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18346" y="1443566"/>
            <a:ext cx="8856136" cy="600165"/>
            <a:chOff x="0" y="0"/>
            <a:chExt cx="11808182" cy="80022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808182" cy="800220"/>
            </a:xfrm>
            <a:custGeom>
              <a:avLst/>
              <a:gdLst/>
              <a:ahLst/>
              <a:cxnLst/>
              <a:rect l="l" t="t" r="r" b="b"/>
              <a:pathLst>
                <a:path w="11808182" h="800220">
                  <a:moveTo>
                    <a:pt x="0" y="0"/>
                  </a:moveTo>
                  <a:lnTo>
                    <a:pt x="11808182" y="0"/>
                  </a:lnTo>
                  <a:lnTo>
                    <a:pt x="11808182" y="800220"/>
                  </a:lnTo>
                  <a:lnTo>
                    <a:pt x="0" y="800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66675"/>
              <a:ext cx="11808182" cy="86689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 b="1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Conclusion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18346" y="1914838"/>
            <a:ext cx="11299976" cy="8690229"/>
            <a:chOff x="0" y="0"/>
            <a:chExt cx="15426693" cy="1186387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426694" cy="11863874"/>
            </a:xfrm>
            <a:custGeom>
              <a:avLst/>
              <a:gdLst/>
              <a:ahLst/>
              <a:cxnLst/>
              <a:rect l="l" t="t" r="r" b="b"/>
              <a:pathLst>
                <a:path w="15426694" h="11863874">
                  <a:moveTo>
                    <a:pt x="0" y="0"/>
                  </a:moveTo>
                  <a:lnTo>
                    <a:pt x="15426694" y="0"/>
                  </a:lnTo>
                  <a:lnTo>
                    <a:pt x="15426694" y="11863874"/>
                  </a:lnTo>
                  <a:lnTo>
                    <a:pt x="0" y="118638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15426693" cy="1192102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endParaRPr lang="en-US" sz="3200" dirty="0"/>
            </a:p>
            <a:p>
              <a:endParaRPr lang="en-US" sz="3200" dirty="0"/>
            </a:p>
            <a:p>
              <a:r>
                <a:rPr lang="en-US" sz="3200" dirty="0"/>
                <a:t>This project successfully develops a </a:t>
              </a:r>
              <a:r>
                <a:rPr lang="en-US" sz="3200" b="1" dirty="0"/>
                <a:t>Machine Learning model</a:t>
              </a:r>
              <a:r>
                <a:rPr lang="en-US" sz="3200" dirty="0"/>
                <a:t> to predict </a:t>
              </a:r>
              <a:r>
                <a:rPr lang="en-US" sz="3200" b="1" dirty="0"/>
                <a:t>solar energy consumption</a:t>
              </a:r>
              <a:r>
                <a:rPr lang="en-US" sz="3200" dirty="0"/>
                <a:t> using historical data. The trained</a:t>
              </a:r>
            </a:p>
            <a:p>
              <a:endParaRPr lang="en-US" sz="3200" dirty="0"/>
            </a:p>
            <a:p>
              <a:r>
                <a:rPr lang="en-US" sz="3200" dirty="0"/>
                <a:t>model offers insights into: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3200" dirty="0"/>
                <a:t> Energy usage patterns across different states and days.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3200" dirty="0"/>
                <a:t> Surplus energy and battery storage trends.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3200" dirty="0"/>
                <a:t> Efficient management of solar energy distribution for sustainability.</a:t>
              </a:r>
            </a:p>
            <a:p>
              <a:endParaRPr lang="en-US" sz="3200" dirty="0"/>
            </a:p>
            <a:p>
              <a:r>
                <a:rPr lang="en-US" sz="3200" dirty="0"/>
                <a:t>The model can be utilized to optimize solar power allocation, reduce energy waste, and support decision-making for energy grid improvements.</a:t>
              </a:r>
            </a:p>
          </p:txBody>
        </p:sp>
      </p:grpSp>
      <p:sp>
        <p:nvSpPr>
          <p:cNvPr id="17" name="AutoShape 17"/>
          <p:cNvSpPr/>
          <p:nvPr/>
        </p:nvSpPr>
        <p:spPr>
          <a:xfrm rot="3577">
            <a:off x="333580" y="9115424"/>
            <a:ext cx="18307060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  <p:sp>
        <p:nvSpPr>
          <p:cNvPr id="18" name="Freeform 18" descr="A light bulb with a black background  Description automatically generated"/>
          <p:cNvSpPr/>
          <p:nvPr/>
        </p:nvSpPr>
        <p:spPr>
          <a:xfrm>
            <a:off x="12012555" y="1914838"/>
            <a:ext cx="5502394" cy="5599629"/>
          </a:xfrm>
          <a:custGeom>
            <a:avLst/>
            <a:gdLst/>
            <a:ahLst/>
            <a:cxnLst/>
            <a:rect l="l" t="t" r="r" b="b"/>
            <a:pathLst>
              <a:path w="5502394" h="5599629">
                <a:moveTo>
                  <a:pt x="0" y="0"/>
                </a:moveTo>
                <a:lnTo>
                  <a:pt x="5502393" y="0"/>
                </a:lnTo>
                <a:lnTo>
                  <a:pt x="5502393" y="5599629"/>
                </a:lnTo>
                <a:lnTo>
                  <a:pt x="0" y="55996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rcRect/>
            <a:stretch>
              <a:fillRect l="-8315" t="-6230" r="-8525" b="-8581"/>
            </a:stretch>
          </a:blip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close up of a sign  Description automatically generated"/>
          <p:cNvSpPr/>
          <p:nvPr/>
        </p:nvSpPr>
        <p:spPr>
          <a:xfrm>
            <a:off x="15109032" y="117003"/>
            <a:ext cx="2700338" cy="863271"/>
          </a:xfrm>
          <a:custGeom>
            <a:avLst/>
            <a:gdLst/>
            <a:ahLst/>
            <a:cxnLst/>
            <a:rect l="l" t="t" r="r" b="b"/>
            <a:pathLst>
              <a:path w="2700338" h="863271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/>
            <a:stretch>
              <a:fillRect b="-4568"/>
            </a:stretch>
          </a:blipFill>
        </p:spPr>
        <p:txBody>
          <a:bodyPr/>
          <a:lstStyle/>
          <a:p>
            <a:endParaRPr/>
          </a:p>
        </p:txBody>
      </p:sp>
      <p:grpSp>
        <p:nvGrpSpPr>
          <p:cNvPr id="3" name="Group 3"/>
          <p:cNvGrpSpPr/>
          <p:nvPr/>
        </p:nvGrpSpPr>
        <p:grpSpPr>
          <a:xfrm>
            <a:off x="-19048" y="-19050"/>
            <a:ext cx="14782800" cy="1114545"/>
            <a:chOff x="0" y="0"/>
            <a:chExt cx="19710400" cy="1486060"/>
          </a:xfrm>
        </p:grpSpPr>
        <p:sp>
          <p:nvSpPr>
            <p:cNvPr id="4" name="Freeform 4"/>
            <p:cNvSpPr/>
            <p:nvPr/>
          </p:nvSpPr>
          <p:spPr>
            <a:xfrm>
              <a:off x="25400" y="25400"/>
              <a:ext cx="19659600" cy="1435227"/>
            </a:xfrm>
            <a:custGeom>
              <a:avLst/>
              <a:gdLst/>
              <a:ahLst/>
              <a:cxn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264"/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9710400" cy="1486027"/>
            </a:xfrm>
            <a:custGeom>
              <a:avLst/>
              <a:gdLst/>
              <a:ahLst/>
              <a:cxn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  <p:txBody>
            <a:bodyPr/>
            <a:lstStyle/>
            <a:p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833450" y="-628"/>
            <a:ext cx="168424" cy="1098536"/>
            <a:chOff x="0" y="0"/>
            <a:chExt cx="224566" cy="14647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4536" cy="1464691"/>
            </a:xfrm>
            <a:custGeom>
              <a:avLst/>
              <a:gdLst/>
              <a:ahLst/>
              <a:cxn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BA00"/>
            </a:solidFill>
          </p:spPr>
          <p:txBody>
            <a:bodyPr/>
            <a:lstStyle/>
            <a:p>
              <a:endParaRPr/>
            </a:p>
          </p:txBody>
        </p:sp>
      </p:grpSp>
      <p:sp>
        <p:nvSpPr>
          <p:cNvPr id="8" name="Freeform 8" descr="A blue and white background  Description automatically generated with medium confidence"/>
          <p:cNvSpPr/>
          <p:nvPr/>
        </p:nvSpPr>
        <p:spPr>
          <a:xfrm>
            <a:off x="0" y="-19050"/>
            <a:ext cx="14758988" cy="1085852"/>
          </a:xfrm>
          <a:custGeom>
            <a:avLst/>
            <a:gdLst/>
            <a:ahLst/>
            <a:cxnLst/>
            <a:rect l="l" t="t" r="r" b="b"/>
            <a:pathLst>
              <a:path w="14758988" h="1085852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6000"/>
            </a:blip>
            <a:srcRect/>
            <a:stretch>
              <a:fillRect t="-213488" r="-1645" b="-549997"/>
            </a:stretch>
          </a:blipFill>
        </p:spPr>
        <p:txBody>
          <a:bodyPr/>
          <a:lstStyle/>
          <a:p>
            <a:endParaRPr/>
          </a:p>
        </p:txBody>
      </p:sp>
      <p:grpSp>
        <p:nvGrpSpPr>
          <p:cNvPr id="9" name="Group 9"/>
          <p:cNvGrpSpPr/>
          <p:nvPr/>
        </p:nvGrpSpPr>
        <p:grpSpPr>
          <a:xfrm>
            <a:off x="17887950" y="-628"/>
            <a:ext cx="400050" cy="1098536"/>
            <a:chOff x="0" y="0"/>
            <a:chExt cx="533400" cy="14647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464691"/>
            </a:xfrm>
            <a:custGeom>
              <a:avLst/>
              <a:gdLst/>
              <a:ahLst/>
              <a:cxn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500"/>
            </a:solidFill>
          </p:spPr>
          <p:txBody>
            <a:bodyPr/>
            <a:lstStyle/>
            <a:p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18346" y="1443566"/>
            <a:ext cx="8856136" cy="600165"/>
            <a:chOff x="0" y="0"/>
            <a:chExt cx="11808182" cy="80022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808182" cy="800220"/>
            </a:xfrm>
            <a:custGeom>
              <a:avLst/>
              <a:gdLst/>
              <a:ahLst/>
              <a:cxnLst/>
              <a:rect l="l" t="t" r="r" b="b"/>
              <a:pathLst>
                <a:path w="11808182" h="800220">
                  <a:moveTo>
                    <a:pt x="0" y="0"/>
                  </a:moveTo>
                  <a:lnTo>
                    <a:pt x="11808182" y="0"/>
                  </a:lnTo>
                  <a:lnTo>
                    <a:pt x="11808182" y="800220"/>
                  </a:lnTo>
                  <a:lnTo>
                    <a:pt x="0" y="800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66675"/>
              <a:ext cx="11808182" cy="86689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 b="1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GitHub Repository Link of a project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2362200" y="2105654"/>
            <a:ext cx="17471232" cy="641191"/>
            <a:chOff x="-3570228" y="-116257"/>
            <a:chExt cx="23294976" cy="854921"/>
          </a:xfrm>
        </p:grpSpPr>
        <p:sp>
          <p:nvSpPr>
            <p:cNvPr id="15" name="Freeform 15"/>
            <p:cNvSpPr/>
            <p:nvPr/>
          </p:nvSpPr>
          <p:spPr>
            <a:xfrm>
              <a:off x="-3570228" y="-116257"/>
              <a:ext cx="19724748" cy="738664"/>
            </a:xfrm>
            <a:custGeom>
              <a:avLst/>
              <a:gdLst/>
              <a:ahLst/>
              <a:cxnLst/>
              <a:rect l="l" t="t" r="r" b="b"/>
              <a:pathLst>
                <a:path w="19724748" h="738664">
                  <a:moveTo>
                    <a:pt x="0" y="0"/>
                  </a:moveTo>
                  <a:lnTo>
                    <a:pt x="19724748" y="0"/>
                  </a:lnTo>
                  <a:lnTo>
                    <a:pt x="19724748" y="738664"/>
                  </a:lnTo>
                  <a:lnTo>
                    <a:pt x="0" y="7386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19724748" cy="79581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88632" lvl="1" indent="-244316" algn="l">
                <a:lnSpc>
                  <a:spcPts val="3240"/>
                </a:lnSpc>
                <a:buFont typeface="Arial" pitchFamily="34" charset="0"/>
                <a:buChar char="•"/>
              </a:pPr>
              <a:r>
                <a:rPr lang="en-US" sz="2700" dirty="0"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  <a:sym typeface="Arial" pitchFamily="34" charset="0"/>
                  <a:hlinkClick r:id="rId5"/>
                </a:rPr>
                <a:t>https://github.com/Balaji-Dhakare/GreenAiProject.git</a:t>
              </a:r>
              <a:endParaRPr lang="en-US" sz="270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close up of a sign  Description automatically generated"/>
          <p:cNvSpPr/>
          <p:nvPr/>
        </p:nvSpPr>
        <p:spPr>
          <a:xfrm>
            <a:off x="15109032" y="117003"/>
            <a:ext cx="2700338" cy="863271"/>
          </a:xfrm>
          <a:custGeom>
            <a:avLst/>
            <a:gdLst/>
            <a:ahLst/>
            <a:cxnLst/>
            <a:rect l="l" t="t" r="r" b="b"/>
            <a:pathLst>
              <a:path w="2700338" h="863271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/>
            <a:stretch>
              <a:fillRect b="-4568"/>
            </a:stretch>
          </a:blipFill>
        </p:spPr>
        <p:txBody>
          <a:bodyPr/>
          <a:lstStyle/>
          <a:p>
            <a:endParaRPr/>
          </a:p>
        </p:txBody>
      </p:sp>
      <p:grpSp>
        <p:nvGrpSpPr>
          <p:cNvPr id="3" name="Group 3"/>
          <p:cNvGrpSpPr/>
          <p:nvPr/>
        </p:nvGrpSpPr>
        <p:grpSpPr>
          <a:xfrm>
            <a:off x="-19048" y="-19050"/>
            <a:ext cx="14782800" cy="1114545"/>
            <a:chOff x="0" y="0"/>
            <a:chExt cx="19710400" cy="1486060"/>
          </a:xfrm>
        </p:grpSpPr>
        <p:sp>
          <p:nvSpPr>
            <p:cNvPr id="4" name="Freeform 4"/>
            <p:cNvSpPr/>
            <p:nvPr/>
          </p:nvSpPr>
          <p:spPr>
            <a:xfrm>
              <a:off x="25400" y="25400"/>
              <a:ext cx="19659600" cy="1435227"/>
            </a:xfrm>
            <a:custGeom>
              <a:avLst/>
              <a:gdLst/>
              <a:ahLst/>
              <a:cxn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264"/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9710400" cy="1486027"/>
            </a:xfrm>
            <a:custGeom>
              <a:avLst/>
              <a:gdLst/>
              <a:ahLst/>
              <a:cxn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  <p:txBody>
            <a:bodyPr/>
            <a:lstStyle/>
            <a:p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833450" y="-628"/>
            <a:ext cx="168424" cy="1098536"/>
            <a:chOff x="0" y="0"/>
            <a:chExt cx="224566" cy="14647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4536" cy="1464691"/>
            </a:xfrm>
            <a:custGeom>
              <a:avLst/>
              <a:gdLst/>
              <a:ahLst/>
              <a:cxn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BA00"/>
            </a:solidFill>
          </p:spPr>
          <p:txBody>
            <a:bodyPr/>
            <a:lstStyle/>
            <a:p>
              <a:endParaRPr/>
            </a:p>
          </p:txBody>
        </p:sp>
      </p:grpSp>
      <p:sp>
        <p:nvSpPr>
          <p:cNvPr id="8" name="Freeform 8" descr="A blue and white background  Description automatically generated with medium confidence"/>
          <p:cNvSpPr/>
          <p:nvPr/>
        </p:nvSpPr>
        <p:spPr>
          <a:xfrm>
            <a:off x="0" y="-19050"/>
            <a:ext cx="14758988" cy="1085852"/>
          </a:xfrm>
          <a:custGeom>
            <a:avLst/>
            <a:gdLst/>
            <a:ahLst/>
            <a:cxnLst/>
            <a:rect l="l" t="t" r="r" b="b"/>
            <a:pathLst>
              <a:path w="14758988" h="1085852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6000"/>
            </a:blip>
            <a:srcRect/>
            <a:stretch>
              <a:fillRect t="-213488" r="-1645" b="-549997"/>
            </a:stretch>
          </a:blipFill>
        </p:spPr>
        <p:txBody>
          <a:bodyPr/>
          <a:lstStyle/>
          <a:p>
            <a:endParaRPr/>
          </a:p>
        </p:txBody>
      </p:sp>
      <p:grpSp>
        <p:nvGrpSpPr>
          <p:cNvPr id="9" name="Group 9"/>
          <p:cNvGrpSpPr/>
          <p:nvPr/>
        </p:nvGrpSpPr>
        <p:grpSpPr>
          <a:xfrm>
            <a:off x="17887950" y="-628"/>
            <a:ext cx="400050" cy="1098536"/>
            <a:chOff x="0" y="0"/>
            <a:chExt cx="533400" cy="14647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464691"/>
            </a:xfrm>
            <a:custGeom>
              <a:avLst/>
              <a:gdLst/>
              <a:ahLst/>
              <a:cxn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500"/>
            </a:solidFill>
          </p:spPr>
          <p:txBody>
            <a:bodyPr/>
            <a:lstStyle/>
            <a:p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18346" y="1443566"/>
            <a:ext cx="8856136" cy="600165"/>
            <a:chOff x="0" y="0"/>
            <a:chExt cx="11808182" cy="80022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808182" cy="800220"/>
            </a:xfrm>
            <a:custGeom>
              <a:avLst/>
              <a:gdLst/>
              <a:ahLst/>
              <a:cxnLst/>
              <a:rect l="l" t="t" r="r" b="b"/>
              <a:pathLst>
                <a:path w="11808182" h="800220">
                  <a:moveTo>
                    <a:pt x="0" y="0"/>
                  </a:moveTo>
                  <a:lnTo>
                    <a:pt x="11808182" y="0"/>
                  </a:lnTo>
                  <a:lnTo>
                    <a:pt x="11808182" y="800220"/>
                  </a:lnTo>
                  <a:lnTo>
                    <a:pt x="0" y="800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66675"/>
              <a:ext cx="11808182" cy="86689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 b="1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References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15471" y="2192847"/>
            <a:ext cx="8890006" cy="2956179"/>
            <a:chOff x="0" y="0"/>
            <a:chExt cx="11853342" cy="394157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853342" cy="3941572"/>
            </a:xfrm>
            <a:custGeom>
              <a:avLst/>
              <a:gdLst/>
              <a:ahLst/>
              <a:cxnLst/>
              <a:rect l="l" t="t" r="r" b="b"/>
              <a:pathLst>
                <a:path w="11853342" h="3941572">
                  <a:moveTo>
                    <a:pt x="0" y="0"/>
                  </a:moveTo>
                  <a:lnTo>
                    <a:pt x="11853342" y="0"/>
                  </a:lnTo>
                  <a:lnTo>
                    <a:pt x="11853342" y="3941572"/>
                  </a:lnTo>
                  <a:lnTo>
                    <a:pt x="0" y="3941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11853342" cy="399872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88632" lvl="1" indent="-244316" algn="l">
                <a:lnSpc>
                  <a:spcPts val="3240"/>
                </a:lnSpc>
                <a:buFont typeface="Arial" pitchFamily="34" charset="0"/>
                <a:buChar char="•"/>
              </a:pPr>
              <a:r>
                <a:rPr lang="en-US" sz="2700" dirty="0"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  <a:sym typeface="Arial" pitchFamily="34" charset="0"/>
                </a:rPr>
                <a:t>https://www.kaggle.com</a:t>
              </a:r>
            </a:p>
            <a:p>
              <a:pPr marL="488632" lvl="1" indent="-244316" algn="l">
                <a:lnSpc>
                  <a:spcPts val="3240"/>
                </a:lnSpc>
                <a:buFont typeface="Arial" pitchFamily="34" charset="0"/>
                <a:buChar char="•"/>
              </a:pPr>
              <a:endParaRPr lang="en-US" sz="270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endParaRPr>
            </a:p>
            <a:p>
              <a:pPr marL="488632" lvl="1" indent="-244316" algn="l">
                <a:lnSpc>
                  <a:spcPts val="3240"/>
                </a:lnSpc>
                <a:buFont typeface="Arial" pitchFamily="34" charset="0"/>
                <a:buChar char="•"/>
              </a:pPr>
              <a:r>
                <a:rPr lang="en-US" sz="2700" dirty="0"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  <a:sym typeface="Arial" pitchFamily="34" charset="0"/>
                </a:rPr>
                <a:t>https://www.python.org</a:t>
              </a:r>
            </a:p>
            <a:p>
              <a:pPr marL="488632" lvl="1" indent="-244316" algn="l">
                <a:lnSpc>
                  <a:spcPts val="3240"/>
                </a:lnSpc>
                <a:buFont typeface="Arial" pitchFamily="34" charset="0"/>
                <a:buChar char="•"/>
              </a:pPr>
              <a:endParaRPr lang="en-US" sz="270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endParaRPr>
            </a:p>
            <a:p>
              <a:pPr marL="488632" lvl="1" indent="-244316" algn="l">
                <a:lnSpc>
                  <a:spcPts val="3240"/>
                </a:lnSpc>
                <a:buFont typeface="Arial" pitchFamily="34" charset="0"/>
                <a:buChar char="•"/>
              </a:pPr>
              <a:r>
                <a:rPr lang="en-US" sz="2700" dirty="0"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  <a:sym typeface="Arial" pitchFamily="34" charset="0"/>
                </a:rPr>
                <a:t>https://colab.research.google.com</a:t>
              </a:r>
            </a:p>
            <a:p>
              <a:pPr marL="488632" lvl="1" indent="-244316" algn="l">
                <a:lnSpc>
                  <a:spcPts val="3240"/>
                </a:lnSpc>
                <a:buFont typeface="Arial" pitchFamily="34" charset="0"/>
                <a:buChar char="•"/>
              </a:pPr>
              <a:endParaRPr lang="en-US" sz="270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endParaRPr>
            </a:p>
            <a:p>
              <a:pPr marL="488632" lvl="1" indent="-244316" algn="l">
                <a:lnSpc>
                  <a:spcPts val="3240"/>
                </a:lnSpc>
                <a:buFont typeface="Arial" pitchFamily="34" charset="0"/>
                <a:buChar char="•"/>
              </a:pPr>
              <a:r>
                <a:rPr lang="en-US" sz="2700" dirty="0"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  <a:sym typeface="Arial" pitchFamily="34" charset="0"/>
                </a:rPr>
                <a:t>https://chatgpt.com/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close up of a sign  Description automatically generated"/>
          <p:cNvSpPr/>
          <p:nvPr/>
        </p:nvSpPr>
        <p:spPr>
          <a:xfrm>
            <a:off x="15109032" y="117003"/>
            <a:ext cx="2700338" cy="863271"/>
          </a:xfrm>
          <a:custGeom>
            <a:avLst/>
            <a:gdLst/>
            <a:ahLst/>
            <a:cxnLst/>
            <a:rect l="l" t="t" r="r" b="b"/>
            <a:pathLst>
              <a:path w="2700338" h="863271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/>
            <a:stretch>
              <a:fillRect b="-4568"/>
            </a:stretch>
          </a:blipFill>
        </p:spPr>
        <p:txBody>
          <a:bodyPr/>
          <a:lstStyle/>
          <a:p>
            <a:endParaRPr/>
          </a:p>
        </p:txBody>
      </p:sp>
      <p:grpSp>
        <p:nvGrpSpPr>
          <p:cNvPr id="3" name="Group 3"/>
          <p:cNvGrpSpPr/>
          <p:nvPr/>
        </p:nvGrpSpPr>
        <p:grpSpPr>
          <a:xfrm>
            <a:off x="-19048" y="-19050"/>
            <a:ext cx="14782800" cy="1114545"/>
            <a:chOff x="0" y="0"/>
            <a:chExt cx="19710400" cy="1486060"/>
          </a:xfrm>
        </p:grpSpPr>
        <p:sp>
          <p:nvSpPr>
            <p:cNvPr id="4" name="Freeform 4"/>
            <p:cNvSpPr/>
            <p:nvPr/>
          </p:nvSpPr>
          <p:spPr>
            <a:xfrm>
              <a:off x="25400" y="25400"/>
              <a:ext cx="19659600" cy="1435227"/>
            </a:xfrm>
            <a:custGeom>
              <a:avLst/>
              <a:gdLst/>
              <a:ahLst/>
              <a:cxn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264"/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9710400" cy="1486027"/>
            </a:xfrm>
            <a:custGeom>
              <a:avLst/>
              <a:gdLst/>
              <a:ahLst/>
              <a:cxn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  <p:txBody>
            <a:bodyPr/>
            <a:lstStyle/>
            <a:p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833450" y="-628"/>
            <a:ext cx="168424" cy="1098536"/>
            <a:chOff x="0" y="0"/>
            <a:chExt cx="224566" cy="14647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4536" cy="1464691"/>
            </a:xfrm>
            <a:custGeom>
              <a:avLst/>
              <a:gdLst/>
              <a:ahLst/>
              <a:cxn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BA00"/>
            </a:solidFill>
          </p:spPr>
          <p:txBody>
            <a:bodyPr/>
            <a:lstStyle/>
            <a:p>
              <a:endParaRPr/>
            </a:p>
          </p:txBody>
        </p:sp>
      </p:grpSp>
      <p:sp>
        <p:nvSpPr>
          <p:cNvPr id="8" name="Freeform 8" descr="A blue and white background  Description automatically generated with medium confidence"/>
          <p:cNvSpPr/>
          <p:nvPr/>
        </p:nvSpPr>
        <p:spPr>
          <a:xfrm>
            <a:off x="0" y="-19050"/>
            <a:ext cx="14758988" cy="1085852"/>
          </a:xfrm>
          <a:custGeom>
            <a:avLst/>
            <a:gdLst/>
            <a:ahLst/>
            <a:cxnLst/>
            <a:rect l="l" t="t" r="r" b="b"/>
            <a:pathLst>
              <a:path w="14758988" h="1085852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6000"/>
            </a:blip>
            <a:srcRect/>
            <a:stretch>
              <a:fillRect t="-213488" r="-1645" b="-549997"/>
            </a:stretch>
          </a:blipFill>
        </p:spPr>
        <p:txBody>
          <a:bodyPr/>
          <a:lstStyle/>
          <a:p>
            <a:endParaRPr/>
          </a:p>
        </p:txBody>
      </p:sp>
      <p:grpSp>
        <p:nvGrpSpPr>
          <p:cNvPr id="9" name="Group 9"/>
          <p:cNvGrpSpPr/>
          <p:nvPr/>
        </p:nvGrpSpPr>
        <p:grpSpPr>
          <a:xfrm>
            <a:off x="17887950" y="-628"/>
            <a:ext cx="400050" cy="1098536"/>
            <a:chOff x="0" y="0"/>
            <a:chExt cx="533400" cy="14647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464691"/>
            </a:xfrm>
            <a:custGeom>
              <a:avLst/>
              <a:gdLst/>
              <a:ahLst/>
              <a:cxn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500"/>
            </a:solidFill>
          </p:spPr>
          <p:txBody>
            <a:bodyPr/>
            <a:lstStyle/>
            <a:p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472809" y="4821843"/>
            <a:ext cx="5342382" cy="1480572"/>
            <a:chOff x="0" y="0"/>
            <a:chExt cx="7123176" cy="197409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123176" cy="1974096"/>
            </a:xfrm>
            <a:custGeom>
              <a:avLst/>
              <a:gdLst/>
              <a:ahLst/>
              <a:cxnLst/>
              <a:rect l="l" t="t" r="r" b="b"/>
              <a:pathLst>
                <a:path w="7123176" h="1974096">
                  <a:moveTo>
                    <a:pt x="0" y="0"/>
                  </a:moveTo>
                  <a:lnTo>
                    <a:pt x="7123176" y="0"/>
                  </a:lnTo>
                  <a:lnTo>
                    <a:pt x="7123176" y="1974096"/>
                  </a:lnTo>
                  <a:lnTo>
                    <a:pt x="0" y="1974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52400"/>
              <a:ext cx="7123176" cy="212649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9000"/>
                </a:lnSpc>
              </a:pPr>
              <a:r>
                <a:rPr lang="en-US" sz="7500" b="1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Thank You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535</Words>
  <Application>Microsoft Office PowerPoint</Application>
  <PresentationFormat>Custom</PresentationFormat>
  <Paragraphs>86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Bold</vt:lpstr>
      <vt:lpstr>Arial Unicode MS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template 2.pptx</dc:title>
  <dc:creator>balaji dhakare</dc:creator>
  <cp:lastModifiedBy>balaji dhakare</cp:lastModifiedBy>
  <cp:revision>2</cp:revision>
  <dcterms:created xsi:type="dcterms:W3CDTF">2006-08-16T00:00:00Z</dcterms:created>
  <dcterms:modified xsi:type="dcterms:W3CDTF">2025-02-20T19:33:31Z</dcterms:modified>
  <dc:identifier>DAGe-VHBJac</dc:identifier>
</cp:coreProperties>
</file>