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3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Balaji-Dhakare/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Balaji Shivcharan Dhakare </a:t>
            </a:r>
          </a:p>
          <a:p>
            <a:r>
              <a:rPr lang="en-US" sz="2000" b="1" dirty="0">
                <a:solidFill>
                  <a:schemeClr val="accent1">
                    <a:lumMod val="75000"/>
                  </a:schemeClr>
                </a:solidFill>
                <a:latin typeface="Arial"/>
                <a:cs typeface="Arial"/>
              </a:rPr>
              <a:t>College Name &amp; Department : Sinhgad Institute of Technology</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E&amp;tc</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98F7F14F-8055-E322-735E-87ABA46F1140}"/>
              </a:ext>
            </a:extLst>
          </p:cNvPr>
          <p:cNvSpPr>
            <a:spLocks noGrp="1" noChangeArrowheads="1"/>
          </p:cNvSpPr>
          <p:nvPr>
            <p:ph idx="1"/>
          </p:nvPr>
        </p:nvSpPr>
        <p:spPr bwMode="auto">
          <a:xfrm>
            <a:off x="255463" y="2330937"/>
            <a:ext cx="1193653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Advanced Techniques:</a:t>
            </a:r>
            <a:r>
              <a:rPr kumimoji="0" lang="en-US" altLang="en-US" sz="2000" b="0" i="0" u="none" strike="noStrike" cap="none" normalizeH="0" baseline="0" dirty="0">
                <a:ln>
                  <a:noFill/>
                </a:ln>
                <a:solidFill>
                  <a:schemeClr val="tx1"/>
                </a:solidFill>
                <a:effectLst/>
                <a:latin typeface="Arial" panose="020B0604020202020204" pitchFamily="34" charset="0"/>
              </a:rPr>
              <a:t> Explore frequency domain embedding (DCT), adaptive algorithms,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combining methods, and deep learning for steganography.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Enhanced Security:</a:t>
            </a:r>
            <a:r>
              <a:rPr kumimoji="0" lang="en-US" altLang="en-US" sz="2000" b="0" i="0" u="none" strike="noStrike" cap="none" normalizeH="0" baseline="0" dirty="0">
                <a:ln>
                  <a:noFill/>
                </a:ln>
                <a:solidFill>
                  <a:schemeClr val="tx1"/>
                </a:solidFill>
                <a:effectLst/>
                <a:latin typeface="Arial" panose="020B0604020202020204" pitchFamily="34" charset="0"/>
              </a:rPr>
              <a:t> Implement stronger encryption (RSA, ECC), robust key management,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steganalysis countermeasures, and watermarking.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Expanded Functionality:</a:t>
            </a:r>
            <a:r>
              <a:rPr kumimoji="0" lang="en-US" altLang="en-US" sz="2000" b="0" i="0" u="none" strike="noStrike" cap="none" normalizeH="0" baseline="0" dirty="0">
                <a:ln>
                  <a:noFill/>
                </a:ln>
                <a:solidFill>
                  <a:schemeClr val="tx1"/>
                </a:solidFill>
                <a:effectLst/>
                <a:latin typeface="Arial" panose="020B0604020202020204" pitchFamily="34" charset="0"/>
              </a:rPr>
              <a:t> Support diverse file types, increase data capacity, create a GUI, develop</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 a mobile app, and integrate with communication systems.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Performance:</a:t>
            </a:r>
            <a:r>
              <a:rPr kumimoji="0" lang="en-US" altLang="en-US" sz="2000" b="0" i="0" u="none" strike="noStrike" cap="none" normalizeH="0" baseline="0" dirty="0">
                <a:ln>
                  <a:noFill/>
                </a:ln>
                <a:solidFill>
                  <a:schemeClr val="tx1"/>
                </a:solidFill>
                <a:effectLst/>
                <a:latin typeface="Arial" panose="020B0604020202020204" pitchFamily="34" charset="0"/>
              </a:rPr>
              <a:t> Analyze and optimize performance, conduct robustness testing against various attacks.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Research:</a:t>
            </a:r>
            <a:r>
              <a:rPr kumimoji="0" lang="en-US" altLang="en-US" sz="2000" b="0" i="0" u="none" strike="noStrike" cap="none" normalizeH="0" baseline="0" dirty="0">
                <a:ln>
                  <a:noFill/>
                </a:ln>
                <a:solidFill>
                  <a:schemeClr val="tx1"/>
                </a:solidFill>
                <a:effectLst/>
                <a:latin typeface="Arial" panose="020B0604020202020204" pitchFamily="34" charset="0"/>
              </a:rPr>
              <a:t> Perform theoretical analysis, comparative studies, and potentially publish findings.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32433" y="1232452"/>
            <a:ext cx="11029615" cy="4673324"/>
          </a:xfrm>
        </p:spPr>
        <p:txBody>
          <a:bodyPr>
            <a:normAutofit/>
          </a:bodyPr>
          <a:lstStyle/>
          <a:p>
            <a:pPr marL="0" indent="0">
              <a:buNone/>
            </a:pPr>
            <a:r>
              <a:rPr lang="en-US" sz="2000" dirty="0"/>
              <a:t>The increasing reliance on digital communication necessitates robust methods for secure data transfer. Traditional encryption methods, while effective, often reveal the very fact that a secret message is being transmitted. This can attract unwanted attention and potentially compromise sensitive information. Steganography, the art of hiding data within other seemingly innocuous data, offers a solution to this problem. Current steganographic techniques vary in their capacity, security, and undetectability. This project aims to develop a steganographic method that maximizes data hiding capacity while maintaining a high level of security and minimizing the perceptible changes to the carrier image. The challenge lies in balancing these three crucial factors.</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4" name="Rectangle 2">
            <a:extLst>
              <a:ext uri="{FF2B5EF4-FFF2-40B4-BE49-F238E27FC236}">
                <a16:creationId xmlns:a16="http://schemas.microsoft.com/office/drawing/2014/main" id="{C4277811-59D7-1766-9EF3-07946B1FE157}"/>
              </a:ext>
            </a:extLst>
          </p:cNvPr>
          <p:cNvSpPr>
            <a:spLocks noGrp="1" noChangeArrowheads="1"/>
          </p:cNvSpPr>
          <p:nvPr>
            <p:ph idx="1"/>
          </p:nvPr>
        </p:nvSpPr>
        <p:spPr bwMode="auto">
          <a:xfrm>
            <a:off x="441325" y="2900035"/>
            <a:ext cx="1094761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Programming Language:</a:t>
            </a:r>
            <a:r>
              <a:rPr kumimoji="0" lang="en-US" altLang="en-US" sz="2000" b="0" i="0" u="none" strike="noStrike" cap="none" normalizeH="0" baseline="0" dirty="0">
                <a:ln>
                  <a:noFill/>
                </a:ln>
                <a:solidFill>
                  <a:schemeClr val="tx1"/>
                </a:solidFill>
                <a:effectLst/>
                <a:latin typeface="Arial" panose="020B0604020202020204" pitchFamily="34" charset="0"/>
              </a:rPr>
              <a:t> Python, chosen for its versatility and extensive libraries.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Image Processing:</a:t>
            </a:r>
            <a:r>
              <a:rPr kumimoji="0" lang="en-US" altLang="en-US" sz="2000" b="0" i="0" u="none" strike="noStrike" cap="none" normalizeH="0" baseline="0" dirty="0">
                <a:ln>
                  <a:noFill/>
                </a:ln>
                <a:solidFill>
                  <a:schemeClr val="tx1"/>
                </a:solidFill>
                <a:effectLst/>
                <a:latin typeface="Arial" panose="020B0604020202020204" pitchFamily="34" charset="0"/>
              </a:rPr>
              <a:t> OpenCV (cv2) library, used for efficient image manipulation and analysis.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Encryption:</a:t>
            </a:r>
            <a:r>
              <a:rPr kumimoji="0" lang="en-US" altLang="en-US" sz="2000" b="0" i="0" u="none" strike="noStrike" cap="none" normalizeH="0" baseline="0" dirty="0">
                <a:ln>
                  <a:noFill/>
                </a:ln>
                <a:solidFill>
                  <a:schemeClr val="tx1"/>
                </a:solidFill>
                <a:effectLst/>
                <a:latin typeface="Arial" panose="020B0604020202020204" pitchFamily="34" charset="0"/>
              </a:rPr>
              <a:t> LBC encryption to secure the data before embedding.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Steganography Technique:</a:t>
            </a:r>
            <a:r>
              <a:rPr kumimoji="0" lang="en-US" altLang="en-US" sz="2000" b="0" i="0" u="none" strike="noStrike" cap="none" normalizeH="0" baseline="0" dirty="0">
                <a:ln>
                  <a:noFill/>
                </a:ln>
                <a:solidFill>
                  <a:schemeClr val="tx1"/>
                </a:solidFill>
                <a:effectLst/>
                <a:latin typeface="Arial" panose="020B0604020202020204" pitchFamily="34" charset="0"/>
              </a:rPr>
              <a:t> Least Significant Bit (LSB) modification,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selected for its balance of simplicity and data capacity.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Execution Environment:</a:t>
            </a:r>
            <a:r>
              <a:rPr kumimoji="0" lang="en-US" altLang="en-US" sz="2000" b="0" i="0" u="none" strike="noStrike" cap="none" normalizeH="0" baseline="0" dirty="0">
                <a:ln>
                  <a:noFill/>
                </a:ln>
                <a:solidFill>
                  <a:schemeClr val="tx1"/>
                </a:solidFill>
                <a:effectLst/>
                <a:latin typeface="Arial" panose="020B0604020202020204" pitchFamily="34" charset="0"/>
              </a:rPr>
              <a:t> Python interpreter, required to run the project code.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dirty="0">
                <a:solidFill>
                  <a:schemeClr val="tx1"/>
                </a:solidFill>
              </a:rPr>
              <a:t>The "wow" factor of this project lies in its ability to conceal significant amounts of data within an image without leaving any visually detectable traces. The </a:t>
            </a:r>
            <a:r>
              <a:rPr lang="en-US" sz="2000" dirty="0" err="1">
                <a:solidFill>
                  <a:schemeClr val="tx1"/>
                </a:solidFill>
              </a:rPr>
              <a:t>stego</a:t>
            </a:r>
            <a:r>
              <a:rPr lang="en-US" sz="2000" dirty="0">
                <a:solidFill>
                  <a:schemeClr val="tx1"/>
                </a:solidFill>
              </a:rPr>
              <a:t>-image, containing the hidden information, appears virtually identical to the original image, making it extremely difficult for an observer to suspect the presence of hidden data. Furthermore, the optional integration of encryption adds an extra layer of security, ensuring that even if the steganography is detected, the hidden data remains protected. simplifies the process of embedding and extracting data, making it accessible to users with varying levels of technical expertise. The potential applications of this technology in secure communication and data transfer are vast</a:t>
            </a:r>
            <a:r>
              <a:rPr lang="en-US" sz="2000" dirty="0"/>
              <a:t>.</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Rectangle 2">
            <a:extLst>
              <a:ext uri="{FF2B5EF4-FFF2-40B4-BE49-F238E27FC236}">
                <a16:creationId xmlns:a16="http://schemas.microsoft.com/office/drawing/2014/main" id="{947A1448-8DFD-5B1E-E107-54DFE7B18C3F}"/>
              </a:ext>
            </a:extLst>
          </p:cNvPr>
          <p:cNvSpPr>
            <a:spLocks noGrp="1" noChangeArrowheads="1"/>
          </p:cNvSpPr>
          <p:nvPr>
            <p:ph idx="1"/>
          </p:nvPr>
        </p:nvSpPr>
        <p:spPr bwMode="auto">
          <a:xfrm>
            <a:off x="0" y="1690062"/>
            <a:ext cx="11793613"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Military personnel</a:t>
            </a:r>
            <a:r>
              <a:rPr kumimoji="0" lang="en-US" altLang="en-US" sz="2000" b="0" i="0" u="none" strike="noStrike" cap="none" normalizeH="0" baseline="0" dirty="0">
                <a:ln>
                  <a:noFill/>
                </a:ln>
                <a:solidFill>
                  <a:schemeClr val="tx1"/>
                </a:solidFill>
                <a:effectLst/>
                <a:latin typeface="Arial" panose="020B0604020202020204" pitchFamily="34" charset="0"/>
              </a:rPr>
              <a:t> can use this for secure communication in the field, transmitting mission-critical</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 information without alerting the enemy. This could include tactical plans, or logistical details.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Journalists</a:t>
            </a:r>
            <a:r>
              <a:rPr kumimoji="0" lang="en-US" altLang="en-US" sz="2000" b="0" i="0" u="none" strike="noStrike" cap="none" normalizeH="0" baseline="0" dirty="0">
                <a:ln>
                  <a:noFill/>
                </a:ln>
                <a:solidFill>
                  <a:schemeClr val="tx1"/>
                </a:solidFill>
                <a:effectLst/>
                <a:latin typeface="Arial" panose="020B0604020202020204" pitchFamily="34" charset="0"/>
              </a:rPr>
              <a:t> and </a:t>
            </a:r>
            <a:r>
              <a:rPr kumimoji="0" lang="en-US" altLang="en-US" sz="2000" b="1" i="0" u="none" strike="noStrike" cap="none" normalizeH="0" baseline="0" dirty="0">
                <a:ln>
                  <a:noFill/>
                </a:ln>
                <a:solidFill>
                  <a:schemeClr val="tx1"/>
                </a:solidFill>
                <a:effectLst/>
                <a:latin typeface="Arial" panose="020B0604020202020204" pitchFamily="34" charset="0"/>
              </a:rPr>
              <a:t>whistleblowers</a:t>
            </a:r>
            <a:r>
              <a:rPr kumimoji="0" lang="en-US" altLang="en-US" sz="2000" b="0" i="0" u="none" strike="noStrike" cap="none" normalizeH="0" baseline="0" dirty="0">
                <a:ln>
                  <a:noFill/>
                </a:ln>
                <a:solidFill>
                  <a:schemeClr val="tx1"/>
                </a:solidFill>
                <a:effectLst/>
                <a:latin typeface="Arial" panose="020B0604020202020204" pitchFamily="34" charset="0"/>
              </a:rPr>
              <a:t> can securely communicate sensitive information, protecting sources</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 and preventing censorship or retaliation.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Businesses</a:t>
            </a:r>
            <a:r>
              <a:rPr kumimoji="0" lang="en-US" altLang="en-US" sz="2000" b="0" i="0" u="none" strike="noStrike" cap="none" normalizeH="0" baseline="0" dirty="0">
                <a:ln>
                  <a:noFill/>
                </a:ln>
                <a:solidFill>
                  <a:schemeClr val="tx1"/>
                </a:solidFill>
                <a:effectLst/>
                <a:latin typeface="Arial" panose="020B0604020202020204" pitchFamily="34" charset="0"/>
              </a:rPr>
              <a:t> can protect confidential data, such as trade secrets, financial records, or strategic plans,</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 during transmission and storage.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Individuals can discreetly share personal information when privacy is a primary concern.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Security agencies </a:t>
            </a:r>
            <a:r>
              <a:rPr kumimoji="0" lang="en-US" altLang="en-US" sz="2000" b="0" i="0" u="none" strike="noStrike" cap="none" normalizeH="0" baseline="0" dirty="0">
                <a:ln>
                  <a:noFill/>
                </a:ln>
                <a:solidFill>
                  <a:schemeClr val="tx1"/>
                </a:solidFill>
                <a:effectLst/>
                <a:latin typeface="Arial" panose="020B0604020202020204" pitchFamily="34" charset="0"/>
              </a:rPr>
              <a:t>and </a:t>
            </a:r>
            <a:r>
              <a:rPr kumimoji="0" lang="en-US" altLang="en-US" sz="2000" b="1" i="0" u="none" strike="noStrike" cap="none" normalizeH="0" baseline="0" dirty="0">
                <a:ln>
                  <a:noFill/>
                </a:ln>
                <a:solidFill>
                  <a:schemeClr val="tx1"/>
                </a:solidFill>
                <a:effectLst/>
                <a:latin typeface="Arial" panose="020B0604020202020204" pitchFamily="34" charset="0"/>
              </a:rPr>
              <a:t>law enforcement </a:t>
            </a:r>
            <a:r>
              <a:rPr kumimoji="0" lang="en-US" altLang="en-US" sz="2000" b="0" i="0" u="none" strike="noStrike" cap="none" normalizeH="0" baseline="0" dirty="0">
                <a:ln>
                  <a:noFill/>
                </a:ln>
                <a:solidFill>
                  <a:schemeClr val="tx1"/>
                </a:solidFill>
                <a:effectLst/>
                <a:latin typeface="Arial" panose="020B0604020202020204" pitchFamily="34" charset="0"/>
              </a:rPr>
              <a:t>can leverage steganography for covert communication,</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 intelligence gathering, and sensitive operations.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Researchers</a:t>
            </a:r>
            <a:r>
              <a:rPr kumimoji="0" lang="en-US" altLang="en-US" sz="2000" b="0" i="0" u="none" strike="noStrike" cap="none" normalizeH="0" baseline="0" dirty="0">
                <a:ln>
                  <a:noFill/>
                </a:ln>
                <a:solidFill>
                  <a:schemeClr val="tx1"/>
                </a:solidFill>
                <a:effectLst/>
                <a:latin typeface="Arial" panose="020B0604020202020204" pitchFamily="34" charset="0"/>
              </a:rPr>
              <a:t> in information security can use this project as a foundation for developing more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advanced steganographic techniques.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E4970681-0C00-7FDB-A792-C891E28C4250}"/>
              </a:ext>
            </a:extLst>
          </p:cNvPr>
          <p:cNvPicPr>
            <a:picLocks noGrp="1" noChangeAspect="1"/>
          </p:cNvPicPr>
          <p:nvPr>
            <p:ph idx="1"/>
          </p:nvPr>
        </p:nvPicPr>
        <p:blipFill>
          <a:blip r:embed="rId2"/>
          <a:stretch>
            <a:fillRect/>
          </a:stretch>
        </p:blipFill>
        <p:spPr>
          <a:xfrm>
            <a:off x="216915" y="1120085"/>
            <a:ext cx="5696205" cy="2308915"/>
          </a:xfrm>
        </p:spPr>
      </p:pic>
      <p:pic>
        <p:nvPicPr>
          <p:cNvPr id="7" name="Picture 6">
            <a:extLst>
              <a:ext uri="{FF2B5EF4-FFF2-40B4-BE49-F238E27FC236}">
                <a16:creationId xmlns:a16="http://schemas.microsoft.com/office/drawing/2014/main" id="{57012569-A9B8-A127-7554-EF36B8F924E0}"/>
              </a:ext>
            </a:extLst>
          </p:cNvPr>
          <p:cNvPicPr>
            <a:picLocks noChangeAspect="1"/>
          </p:cNvPicPr>
          <p:nvPr/>
        </p:nvPicPr>
        <p:blipFill>
          <a:blip r:embed="rId3"/>
          <a:stretch>
            <a:fillRect/>
          </a:stretch>
        </p:blipFill>
        <p:spPr>
          <a:xfrm>
            <a:off x="442507" y="3541367"/>
            <a:ext cx="4342854" cy="3234040"/>
          </a:xfrm>
          <a:prstGeom prst="rect">
            <a:avLst/>
          </a:prstGeom>
        </p:spPr>
      </p:pic>
      <p:pic>
        <p:nvPicPr>
          <p:cNvPr id="9" name="Picture 8">
            <a:extLst>
              <a:ext uri="{FF2B5EF4-FFF2-40B4-BE49-F238E27FC236}">
                <a16:creationId xmlns:a16="http://schemas.microsoft.com/office/drawing/2014/main" id="{3A60923D-09BB-4C6F-C304-777324E2468E}"/>
              </a:ext>
            </a:extLst>
          </p:cNvPr>
          <p:cNvPicPr>
            <a:picLocks noChangeAspect="1"/>
          </p:cNvPicPr>
          <p:nvPr/>
        </p:nvPicPr>
        <p:blipFill>
          <a:blip r:embed="rId4"/>
          <a:stretch>
            <a:fillRect/>
          </a:stretch>
        </p:blipFill>
        <p:spPr>
          <a:xfrm>
            <a:off x="6723273" y="702156"/>
            <a:ext cx="4792540" cy="532384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ABC14F4B-6C9A-0669-B917-E8D641DF8FC3}"/>
              </a:ext>
            </a:extLst>
          </p:cNvPr>
          <p:cNvSpPr>
            <a:spLocks noGrp="1" noChangeArrowheads="1"/>
          </p:cNvSpPr>
          <p:nvPr>
            <p:ph idx="1"/>
          </p:nvPr>
        </p:nvSpPr>
        <p:spPr bwMode="auto">
          <a:xfrm>
            <a:off x="0" y="1397674"/>
            <a:ext cx="12522980"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This project contributes to the field of information security by providing a practical and effective method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latin typeface="Arial" panose="020B0604020202020204" pitchFamily="34" charset="0"/>
              </a:rPr>
              <a:t> f</a:t>
            </a:r>
            <a:r>
              <a:rPr kumimoji="0" lang="en-US" altLang="en-US" sz="2000" b="0" i="0" u="none" strike="noStrike" cap="none" normalizeH="0" baseline="0" dirty="0">
                <a:ln>
                  <a:noFill/>
                </a:ln>
                <a:solidFill>
                  <a:schemeClr val="tx1"/>
                </a:solidFill>
                <a:effectLst/>
                <a:latin typeface="Arial" panose="020B0604020202020204" pitchFamily="34" charset="0"/>
              </a:rPr>
              <a:t>or secure data hiding, addressing a critical need.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developed steganographic technique offers a compelling balance between data capacity, security,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and imperceptibility, making it suitable for real-world applications.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While LSB-based steganography has limitations, the modifications implemented in this project mitigate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some of these weaknesses and enhance its practicality.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Future work could explore more advanced steganographic methods, such as frequency domain techniques,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to further enhance security, capacity, and resistance to detection.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project serves as a valuable resource for anyone interested in learning about and implementing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steganography for secure communication, offering a clear and well-documented example.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It highlights the ongoing potential of steganography as a crucial tool for protecting sensitive information in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an increasingly interconnected and potentially hostile world.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https://github.com/Balaji-Dhakare/Steganography.git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77</TotalTime>
  <Words>780</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balaji dhakare</cp:lastModifiedBy>
  <cp:revision>26</cp:revision>
  <dcterms:created xsi:type="dcterms:W3CDTF">2021-05-26T16:50:10Z</dcterms:created>
  <dcterms:modified xsi:type="dcterms:W3CDTF">2025-02-21T20:33:50Z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