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163"/>
    <a:srgbClr val="16D4A2"/>
    <a:srgbClr val="0C7619"/>
    <a:srgbClr val="20E838"/>
    <a:srgbClr val="1651D4"/>
    <a:srgbClr val="C2FAF3"/>
    <a:srgbClr val="E1FEBE"/>
    <a:srgbClr val="D5BFFD"/>
    <a:srgbClr val="7E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178C-D301-8A6D-2693-9FBA53B4C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DC1F30-4A2F-2136-9B35-AE617AD4A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5866DA-2748-52A0-137D-4BE6FA702398}"/>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1C11CB88-9B14-E957-17E4-8B2E2C56B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CBFF-D304-BB89-FD6E-3C5FDE058E24}"/>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165979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2FCD-649D-E2DD-B7F1-B6EB0068B4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432018-C6B2-2465-D525-D32C7BAECB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21440-814F-BC92-8526-83238ACCBD5D}"/>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9234B073-84CA-579E-DBC0-48F820824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F2C7D-0A82-4635-C74C-12F6DB289E20}"/>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348947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04A03-953E-29F7-4ABB-60E8859A5E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A108B9-FABD-C03F-A7C9-4582BA9A1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E491D-E76E-0153-FBE3-3D995C18F5BD}"/>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6B5A0EF8-7441-4764-D730-DA5E38E06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2875C-457E-40A6-5CAE-B92392BAB7A6}"/>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189924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B39A-CFCA-4DE4-1A27-E0BE7A956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EBC03-8DB9-33E0-B662-1EBA1998E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781CE-D187-824E-AE29-B40BE0320A94}"/>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59B8CDFA-C698-2282-8AC5-4838FE2B1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30B6C-1F8F-24E5-1055-C472D18014B8}"/>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18385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96D0-081B-7992-C7A1-8B7C4922A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69C62-8910-F5B9-527B-72BB3F60E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6F83C-76F6-C4BB-DEFA-AF493E259556}"/>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46FAC5D0-95C5-4F14-339D-A0BA44C28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349BA-1442-8D3F-81EC-5526FDC9FE6B}"/>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273927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9952-3436-8741-A8E9-09D29DAC66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47F0A-A0BA-C50C-4968-B16D9B27A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93F70D-980F-16E6-BDC7-AB90C79AD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90B2EA-2173-7CD5-93AC-8653F1251596}"/>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6" name="Footer Placeholder 5">
            <a:extLst>
              <a:ext uri="{FF2B5EF4-FFF2-40B4-BE49-F238E27FC236}">
                <a16:creationId xmlns:a16="http://schemas.microsoft.com/office/drawing/2014/main" id="{A2AE0B5F-90E7-66EC-0EE5-DDE25E073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80CF1-98A0-ABD8-43B5-380FAADB561B}"/>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58643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F3E8-192B-E16F-F93A-5F1E04AAE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D74FAE-080B-67DF-A94E-7D1F09AB1C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726AF-42A4-2DFF-FFC2-EE62F0F5A6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778F76-FD15-8145-07D8-075AB494D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92916-CFA8-8586-A02B-FEB9FFECE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26AF4E-8D79-943D-54E5-52DDFA063FE8}"/>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8" name="Footer Placeholder 7">
            <a:extLst>
              <a:ext uri="{FF2B5EF4-FFF2-40B4-BE49-F238E27FC236}">
                <a16:creationId xmlns:a16="http://schemas.microsoft.com/office/drawing/2014/main" id="{1F3C080B-BA3B-4665-854E-D131BAE0E7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96A29E-CE42-0812-1B87-ECE061FFE1DC}"/>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231925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B7A-E417-20B2-1C34-80EC464AF6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DC707-98F7-A44D-B42B-CADD14D9334E}"/>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4" name="Footer Placeholder 3">
            <a:extLst>
              <a:ext uri="{FF2B5EF4-FFF2-40B4-BE49-F238E27FC236}">
                <a16:creationId xmlns:a16="http://schemas.microsoft.com/office/drawing/2014/main" id="{7CA1D386-FC61-B739-34AC-D66B8E7710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C1A947-2050-3B5F-CD6C-022018ECC77C}"/>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427856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8CE80-6A3E-DC09-2F4E-8E9A6DE3C98E}"/>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3" name="Footer Placeholder 2">
            <a:extLst>
              <a:ext uri="{FF2B5EF4-FFF2-40B4-BE49-F238E27FC236}">
                <a16:creationId xmlns:a16="http://schemas.microsoft.com/office/drawing/2014/main" id="{5808D456-05FC-191F-EC9A-5AF3A3B935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2F278F-06D3-F005-D111-95AA08FBB4DE}"/>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191431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D83-B1C6-7B24-A25A-5B86BBB13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1D0164-CD7A-3C9F-35FB-DA788C395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E67A3-1BAD-EA0C-7C9A-52D3568A7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245C4-8B55-E24A-330E-F64FC0749ECD}"/>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6" name="Footer Placeholder 5">
            <a:extLst>
              <a:ext uri="{FF2B5EF4-FFF2-40B4-BE49-F238E27FC236}">
                <a16:creationId xmlns:a16="http://schemas.microsoft.com/office/drawing/2014/main" id="{5BFF65DB-9EF8-A392-6D38-E69EC6739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7588B-D57F-9479-23C5-52EA0CE008A1}"/>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151036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501D-CBF8-4588-AD88-88686B417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9E66BE-6AEF-245E-EE0F-1753853E5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896194-B799-BB7B-8590-BBBFFE211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2941C-9AC1-EE31-04B6-7FA695B6D0B0}"/>
              </a:ext>
            </a:extLst>
          </p:cNvPr>
          <p:cNvSpPr>
            <a:spLocks noGrp="1"/>
          </p:cNvSpPr>
          <p:nvPr>
            <p:ph type="dt" sz="half" idx="10"/>
          </p:nvPr>
        </p:nvSpPr>
        <p:spPr/>
        <p:txBody>
          <a:bodyPr/>
          <a:lstStyle/>
          <a:p>
            <a:fld id="{C1E28661-88FE-4451-8A3A-1A6E5296EC85}" type="datetimeFigureOut">
              <a:rPr lang="en-IN" smtClean="0"/>
              <a:t>05-04-2024</a:t>
            </a:fld>
            <a:endParaRPr lang="en-IN"/>
          </a:p>
        </p:txBody>
      </p:sp>
      <p:sp>
        <p:nvSpPr>
          <p:cNvPr id="6" name="Footer Placeholder 5">
            <a:extLst>
              <a:ext uri="{FF2B5EF4-FFF2-40B4-BE49-F238E27FC236}">
                <a16:creationId xmlns:a16="http://schemas.microsoft.com/office/drawing/2014/main" id="{028E4ECF-B2A7-9180-4E85-990F75FA5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C607D-9B56-AE34-946F-DE209763B69A}"/>
              </a:ext>
            </a:extLst>
          </p:cNvPr>
          <p:cNvSpPr>
            <a:spLocks noGrp="1"/>
          </p:cNvSpPr>
          <p:nvPr>
            <p:ph type="sldNum" sz="quarter" idx="12"/>
          </p:nvPr>
        </p:nvSpPr>
        <p:spPr/>
        <p:txBody>
          <a:bodyPr/>
          <a:lstStyle/>
          <a:p>
            <a:fld id="{FE6DC4E0-27BF-4151-9364-050C7DDDACE9}" type="slidenum">
              <a:rPr lang="en-IN" smtClean="0"/>
              <a:t>‹#›</a:t>
            </a:fld>
            <a:endParaRPr lang="en-IN"/>
          </a:p>
        </p:txBody>
      </p:sp>
    </p:spTree>
    <p:extLst>
      <p:ext uri="{BB962C8B-B14F-4D97-AF65-F5344CB8AC3E}">
        <p14:creationId xmlns:p14="http://schemas.microsoft.com/office/powerpoint/2010/main" val="276797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5CA39-C88B-0017-B3E0-BEB8857A7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1B2B1-29F8-0DF2-6AFA-1107C41DF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F7302-6E28-19A9-6E16-47467F267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28661-88FE-4451-8A3A-1A6E5296EC85}" type="datetimeFigureOut">
              <a:rPr lang="en-IN" smtClean="0"/>
              <a:t>05-04-2024</a:t>
            </a:fld>
            <a:endParaRPr lang="en-IN"/>
          </a:p>
        </p:txBody>
      </p:sp>
      <p:sp>
        <p:nvSpPr>
          <p:cNvPr id="5" name="Footer Placeholder 4">
            <a:extLst>
              <a:ext uri="{FF2B5EF4-FFF2-40B4-BE49-F238E27FC236}">
                <a16:creationId xmlns:a16="http://schemas.microsoft.com/office/drawing/2014/main" id="{C7313A36-E3F1-BFE6-B1AC-BB56B7A7D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8A9EC6-3611-A74C-D542-CDB933D06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DC4E0-27BF-4151-9364-050C7DDDACE9}" type="slidenum">
              <a:rPr lang="en-IN" smtClean="0"/>
              <a:t>‹#›</a:t>
            </a:fld>
            <a:endParaRPr lang="en-IN"/>
          </a:p>
        </p:txBody>
      </p:sp>
    </p:spTree>
    <p:extLst>
      <p:ext uri="{BB962C8B-B14F-4D97-AF65-F5344CB8AC3E}">
        <p14:creationId xmlns:p14="http://schemas.microsoft.com/office/powerpoint/2010/main" val="3028140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lajielangovan05@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keras.io/" TargetMode="External"/><Relationship Id="rId1" Type="http://schemas.openxmlformats.org/officeDocument/2006/relationships/slideLayout" Target="../slideLayouts/slideLayout1.xml"/><Relationship Id="rId5" Type="http://schemas.openxmlformats.org/officeDocument/2006/relationships/hyperlink" Target="https://www.researchgate.net/publication/372132271_ChatGPT_in_Practice_Increasing_Event_Planning_Efficiency_Through_Artificial_Intelligence" TargetMode="External"/><Relationship Id="rId4" Type="http://schemas.openxmlformats.org/officeDocument/2006/relationships/hyperlink" Target="https://www.tensorflow.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54AB70D-D79D-4F5E-E961-6486956730B3}"/>
              </a:ext>
            </a:extLst>
          </p:cNvPr>
          <p:cNvSpPr txBox="1"/>
          <p:nvPr/>
        </p:nvSpPr>
        <p:spPr>
          <a:xfrm>
            <a:off x="847910" y="848729"/>
            <a:ext cx="10819048" cy="1569660"/>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EVENT PLANNING CHATBOT USING DEEP LEARNING (LSTM)</a:t>
            </a:r>
            <a:endParaRPr lang="en-IN" sz="4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152AD4-6311-F8B2-B765-5CFFD8080A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052" y="2631526"/>
            <a:ext cx="3091262" cy="3091262"/>
          </a:xfrm>
          <a:prstGeom prst="rect">
            <a:avLst/>
          </a:prstGeom>
        </p:spPr>
      </p:pic>
      <p:sp>
        <p:nvSpPr>
          <p:cNvPr id="7" name="TextBox 6">
            <a:extLst>
              <a:ext uri="{FF2B5EF4-FFF2-40B4-BE49-F238E27FC236}">
                <a16:creationId xmlns:a16="http://schemas.microsoft.com/office/drawing/2014/main" id="{85D94893-51AD-2D71-BBFD-38E02CC5A044}"/>
              </a:ext>
            </a:extLst>
          </p:cNvPr>
          <p:cNvSpPr txBox="1"/>
          <p:nvPr/>
        </p:nvSpPr>
        <p:spPr>
          <a:xfrm>
            <a:off x="5593213" y="3022995"/>
            <a:ext cx="5684386"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p>
          <a:p>
            <a:pPr lvl="1"/>
            <a:r>
              <a:rPr lang="en-US" sz="2400" dirty="0" smtClean="0">
                <a:latin typeface="Times New Roman" panose="02020603050405020304" pitchFamily="18" charset="0"/>
                <a:cs typeface="Times New Roman" panose="02020603050405020304" pitchFamily="18" charset="0"/>
              </a:rPr>
              <a:t>Name: BALAJI E</a:t>
            </a:r>
          </a:p>
          <a:p>
            <a:pPr lvl="1"/>
            <a:r>
              <a:rPr lang="en-US" sz="2400" dirty="0" smtClean="0">
                <a:latin typeface="Times New Roman" panose="02020603050405020304" pitchFamily="18" charset="0"/>
                <a:cs typeface="Times New Roman" panose="02020603050405020304" pitchFamily="18" charset="0"/>
              </a:rPr>
              <a:t>Email: </a:t>
            </a:r>
            <a:r>
              <a:rPr lang="en-US" sz="2400" dirty="0" smtClean="0">
                <a:latin typeface="Times New Roman" panose="02020603050405020304" pitchFamily="18" charset="0"/>
                <a:cs typeface="Times New Roman" panose="02020603050405020304" pitchFamily="18" charset="0"/>
                <a:hlinkClick r:id="rId3"/>
              </a:rPr>
              <a:t>balajielangovan05@gmail.com</a:t>
            </a:r>
            <a:endParaRPr lang="en-US" sz="2400"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Reg. no.: </a:t>
            </a:r>
            <a:r>
              <a:rPr lang="en-US" sz="2400" dirty="0">
                <a:latin typeface="Times New Roman" panose="02020603050405020304" pitchFamily="18" charset="0"/>
                <a:cs typeface="Times New Roman" panose="02020603050405020304" pitchFamily="18" charset="0"/>
              </a:rPr>
              <a:t>422521104006</a:t>
            </a:r>
          </a:p>
          <a:p>
            <a:pPr lvl="1"/>
            <a:r>
              <a:rPr lang="en-US" sz="2400" dirty="0" smtClean="0">
                <a:latin typeface="Times New Roman" panose="02020603050405020304" pitchFamily="18" charset="0"/>
                <a:cs typeface="Times New Roman" panose="02020603050405020304" pitchFamily="18" charset="0"/>
              </a:rPr>
              <a:t>College: University </a:t>
            </a:r>
            <a:r>
              <a:rPr lang="en-US" sz="2400" dirty="0">
                <a:latin typeface="Times New Roman" panose="02020603050405020304" pitchFamily="18" charset="0"/>
                <a:cs typeface="Times New Roman" panose="02020603050405020304" pitchFamily="18" charset="0"/>
              </a:rPr>
              <a:t>College Of Engineering Villupuram.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9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RESULT</a:t>
            </a:r>
            <a:endParaRPr lang="en-IN" sz="4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6F5E340-C78D-DC77-87C2-E9B2C31C1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1" y="1598780"/>
            <a:ext cx="5557520" cy="4790101"/>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245AD315-47C5-0148-50A2-FDF318B7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4566431"/>
            <a:ext cx="5699760" cy="182245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83227DC7-7ACC-F38B-FFA2-1B4A7291C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 y="1600867"/>
            <a:ext cx="5699760" cy="2759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14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978309" y="1927153"/>
            <a:ext cx="10633588"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conclusion, the development of the Event Planning Chatbot utilizing machine learning and natural language processing techniques has been a significant endeavor. Through extensive data preprocessing, training data preparation, and model training, we have successfully created a chatbot capable of understanding and responding to user queries regarding event planning. The integration of LSTM networks, word lemmatization, and deep learning architectures has resulted in a highly accurate and responsive system. Moving forward, continuous refinement and expansion of the chatbot's capabilities will enhance its usability and effectiveness in assisting users with event planning tasks.</a:t>
            </a:r>
          </a:p>
        </p:txBody>
      </p:sp>
    </p:spTree>
    <p:extLst>
      <p:ext uri="{BB962C8B-B14F-4D97-AF65-F5344CB8AC3E}">
        <p14:creationId xmlns:p14="http://schemas.microsoft.com/office/powerpoint/2010/main" val="379286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725129" y="1822539"/>
            <a:ext cx="1074174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Documentation. (</a:t>
            </a:r>
            <a:r>
              <a:rPr lang="en-US" sz="2400" dirty="0">
                <a:latin typeface="Times New Roman" panose="02020603050405020304" pitchFamily="18" charset="0"/>
                <a:cs typeface="Times New Roman" panose="02020603050405020304" pitchFamily="18" charset="0"/>
                <a:hlinkClick r:id="rId2"/>
              </a:rPr>
              <a:t>https://keras.io</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NLTK Documentation. (</a:t>
            </a:r>
            <a:r>
              <a:rPr lang="en-US" sz="2400" dirty="0">
                <a:latin typeface="Times New Roman" panose="02020603050405020304" pitchFamily="18" charset="0"/>
                <a:cs typeface="Times New Roman" panose="02020603050405020304" pitchFamily="18" charset="0"/>
                <a:hlinkClick r:id="rId3"/>
              </a:rPr>
              <a:t>https://www.nltk.org</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TensorFlow Documentation. (</a:t>
            </a:r>
            <a:r>
              <a:rPr lang="en-US" sz="2400" dirty="0">
                <a:latin typeface="Times New Roman" panose="02020603050405020304" pitchFamily="18" charset="0"/>
                <a:cs typeface="Times New Roman" panose="02020603050405020304" pitchFamily="18" charset="0"/>
                <a:hlinkClick r:id="rId4"/>
              </a:rPr>
              <a:t>https://www.tensorflow.org</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 paper. (</a:t>
            </a:r>
            <a:r>
              <a:rPr lang="en-US" sz="2400" dirty="0">
                <a:latin typeface="Times New Roman" panose="02020603050405020304" pitchFamily="18" charset="0"/>
                <a:cs typeface="Times New Roman" panose="02020603050405020304" pitchFamily="18" charset="0"/>
                <a:hlinkClick r:id="rId5"/>
              </a:rPr>
              <a:t>https://www.researchgate.net/publication/372132271_ChatGPT_in_Practice_Increasing_Event_Planning_Efficiency_Through_Artificial_Intelligence</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7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1658598" y="3281370"/>
            <a:ext cx="24409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AGENDA</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6096000" y="1923454"/>
            <a:ext cx="5521960" cy="3539430"/>
          </a:xfrm>
          <a:prstGeom prst="rect">
            <a:avLst/>
          </a:prstGeom>
          <a:noFill/>
        </p:spPr>
        <p:txBody>
          <a:bodyPr wrap="square" rtlCol="0">
            <a:spAutoFit/>
          </a:bodyPr>
          <a:lstStyle/>
          <a:p>
            <a:pPr marL="285750" indent="-285750">
              <a:buClr>
                <a:srgbClr val="2FBB9A"/>
              </a:buCl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Problem Statement</a:t>
            </a:r>
          </a:p>
          <a:p>
            <a:pPr marL="285750" indent="-285750">
              <a:buClr>
                <a:srgbClr val="2FBB9A"/>
              </a:buCl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Project Overview</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Proposed solution</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System Requirements</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Model</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Result</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Conclusion</a:t>
            </a:r>
          </a:p>
          <a:p>
            <a:pPr marL="285750" indent="-285750">
              <a:buClr>
                <a:srgbClr val="2FBB9A"/>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484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1143000" y="2376537"/>
            <a:ext cx="9949180" cy="304698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the event planning industry, professionals often face challenges in efficiently organizing and managing various aspects of events. The time-consuming nature of manual coordination processes can lead to inefficiencies, errors, and delays in event planning. Therefore, there is a need for an Event Planning Chatbot that can automate tasks, provide personalized recommendations and enhance overall event management processes.  By leveraging advanced technologies such as Natural Language Processing (NLP) and machine learning algorithms.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6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PROJECT OVERVIEW</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1332271" y="1923164"/>
            <a:ext cx="9949180"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Our </a:t>
            </a:r>
            <a:r>
              <a:rPr lang="en-US" sz="2400" dirty="0">
                <a:latin typeface="Times New Roman" panose="02020603050405020304" pitchFamily="18" charset="0"/>
                <a:cs typeface="Times New Roman" panose="02020603050405020304" pitchFamily="18" charset="0"/>
              </a:rPr>
              <a:t>project involves creating an Event Planning Chatbot using advanced NLP and machine learning techniques to automate event organization tasks. The chatbot understands user inputs like event details, participant information, and budget constraints, generating intelligent responses and recommendations. By leveraging LSTM networks, it retains context during conversations, ensuring coherent interactions and personalized assistance. Integrating with event systems, the chatbot facilitates real-time collaboration and enhances efficiency in event planning processes. Our goal is to provide a seamless and efficient solution that revolutionizes the event planning experience for both organizers and participants.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97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PROPOSED SOLUTION</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762000" y="1775919"/>
            <a:ext cx="1110488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Natural Language Processing (NLP): </a:t>
            </a:r>
            <a:r>
              <a:rPr lang="en-US" sz="2400" dirty="0">
                <a:latin typeface="Times New Roman" panose="02020603050405020304" pitchFamily="18" charset="0"/>
                <a:cs typeface="Times New Roman" panose="02020603050405020304" pitchFamily="18" charset="0"/>
              </a:rPr>
              <a:t>The idea here is to employ NLP techniques such as tokenization and lemmatization to process and understand natural language inputs.</a:t>
            </a: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Tokenization: </a:t>
            </a:r>
            <a:r>
              <a:rPr lang="en-US" sz="2400" dirty="0">
                <a:latin typeface="Times New Roman" panose="02020603050405020304" pitchFamily="18" charset="0"/>
                <a:cs typeface="Times New Roman" panose="02020603050405020304" pitchFamily="18" charset="0"/>
              </a:rPr>
              <a:t>The code uses tokenization to break down sentences or phrases into individual words or tokens. </a:t>
            </a: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Lemmatization: </a:t>
            </a:r>
            <a:r>
              <a:rPr lang="en-US" sz="2400" dirty="0">
                <a:latin typeface="Times New Roman" panose="02020603050405020304" pitchFamily="18" charset="0"/>
                <a:cs typeface="Times New Roman" panose="02020603050405020304" pitchFamily="18" charset="0"/>
              </a:rPr>
              <a:t>Lemmatization is employed to reduce words to their base or root form.</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Neural Network Architecture: </a:t>
            </a:r>
            <a:r>
              <a:rPr lang="en-US" sz="2400" dirty="0">
                <a:latin typeface="Times New Roman" panose="02020603050405020304" pitchFamily="18" charset="0"/>
                <a:cs typeface="Times New Roman" panose="02020603050405020304" pitchFamily="18" charset="0"/>
              </a:rPr>
              <a:t>We defines a neural network architecture using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with layers such as Embedding, LSTM, Dense, and Dropout, to create a model capable of learning patterns and generating responses.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50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762000" y="1727098"/>
            <a:ext cx="11104880"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 Requirements:</a:t>
            </a:r>
          </a:p>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Processor: </a:t>
            </a:r>
            <a:r>
              <a:rPr lang="en-US" sz="2400" dirty="0">
                <a:latin typeface="Times New Roman" panose="02020603050405020304" pitchFamily="18" charset="0"/>
                <a:cs typeface="Times New Roman" panose="02020603050405020304" pitchFamily="18" charset="0"/>
              </a:rPr>
              <a:t>Any modern processor (e.g., Intel Core i5 or AMD Ryzen 5) capable of handling computational tasks efficiently.</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Memory (RAM): </a:t>
            </a:r>
            <a:r>
              <a:rPr lang="en-US" sz="2400" dirty="0">
                <a:latin typeface="Times New Roman" panose="02020603050405020304" pitchFamily="18" charset="0"/>
                <a:cs typeface="Times New Roman" panose="02020603050405020304" pitchFamily="18" charset="0"/>
              </a:rPr>
              <a:t>Minimum 8GB RAM is recommended for smooth execution, especially during model training.</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Storage: </a:t>
            </a:r>
            <a:r>
              <a:rPr lang="en-US" sz="2400" dirty="0">
                <a:latin typeface="Times New Roman" panose="02020603050405020304" pitchFamily="18" charset="0"/>
                <a:cs typeface="Times New Roman" panose="02020603050405020304" pitchFamily="18" charset="0"/>
              </a:rPr>
              <a:t>Adequate storage space to store the code files, datasets, and libraries (at least 10GB free space).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Graphics Processing Unit (GPU) (Optional):</a:t>
            </a:r>
            <a:r>
              <a:rPr lang="en-US" sz="2400" dirty="0">
                <a:latin typeface="Times New Roman" panose="02020603050405020304" pitchFamily="18" charset="0"/>
                <a:cs typeface="Times New Roman" panose="02020603050405020304" pitchFamily="18" charset="0"/>
              </a:rPr>
              <a:t>A dedicated GPU, such as NVIDIA GeForce GTX or AMD Radeon, can significantly accelerate the training process for deep learning models like LSTM networks. However, it is not strictly required for running the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37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88290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SYSTEM REQUIREMENTS – CONT.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396240" y="1542788"/>
            <a:ext cx="11704320" cy="489364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The project is implemented using Python 3.x (e.g., Python 3.6, 3.7, 3.8) is required.</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JSON Data File: </a:t>
            </a:r>
            <a:r>
              <a:rPr lang="en-US" sz="2400" dirty="0">
                <a:latin typeface="Times New Roman" panose="02020603050405020304" pitchFamily="18" charset="0"/>
                <a:cs typeface="Times New Roman" panose="02020603050405020304" pitchFamily="18" charset="0"/>
              </a:rPr>
              <a:t>Ensure you have a JSON file named 'dataset1.json' containing intents, patterns, and responses for the chatbot.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NumPy: </a:t>
            </a:r>
            <a:r>
              <a:rPr lang="en-US" sz="2400" dirty="0">
                <a:latin typeface="Times New Roman" panose="02020603050405020304" pitchFamily="18" charset="0"/>
                <a:cs typeface="Times New Roman" panose="02020603050405020304" pitchFamily="18" charset="0"/>
              </a:rPr>
              <a:t>NumPy is used for numerical computations and array operations in Python. More than NumPy version 1.21.4 is required.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NLTK (Natural Language Toolkit): </a:t>
            </a:r>
            <a:r>
              <a:rPr lang="en-US" sz="2400" dirty="0">
                <a:latin typeface="Times New Roman" panose="02020603050405020304" pitchFamily="18" charset="0"/>
                <a:cs typeface="Times New Roman" panose="02020603050405020304" pitchFamily="18" charset="0"/>
              </a:rPr>
              <a:t>NLTK is a library for natural language processing tasks such as tokenization, lemmatization, stemming, and more. More than NLTK version 3.6.5 is required. </a:t>
            </a:r>
          </a:p>
          <a:p>
            <a:pPr marL="342900" indent="-34290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Keras</a:t>
            </a:r>
            <a:r>
              <a:rPr lang="en-US" sz="2400" b="1" dirty="0">
                <a:latin typeface="Times New Roman" panose="02020603050405020304" pitchFamily="18" charset="0"/>
                <a:cs typeface="Times New Roman" panose="02020603050405020304" pitchFamily="18" charset="0"/>
              </a:rPr>
              <a:t> and TensorFlow: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is a high-level neural networks API, and TensorFlow is a deep learning framework used as </a:t>
            </a:r>
            <a:r>
              <a:rPr lang="en-US" sz="2400" dirty="0" err="1">
                <a:latin typeface="Times New Roman" panose="02020603050405020304" pitchFamily="18" charset="0"/>
                <a:cs typeface="Times New Roman" panose="02020603050405020304" pitchFamily="18" charset="0"/>
              </a:rPr>
              <a:t>Keras’s</a:t>
            </a:r>
            <a:r>
              <a:rPr lang="en-US" sz="2400" dirty="0">
                <a:latin typeface="Times New Roman" panose="02020603050405020304" pitchFamily="18" charset="0"/>
                <a:cs typeface="Times New Roman" panose="02020603050405020304" pitchFamily="18" charset="0"/>
              </a:rPr>
              <a:t> backend. More than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version 2.6.0 is required. </a:t>
            </a:r>
          </a:p>
        </p:txBody>
      </p:sp>
    </p:spTree>
    <p:extLst>
      <p:ext uri="{BB962C8B-B14F-4D97-AF65-F5344CB8AC3E}">
        <p14:creationId xmlns:p14="http://schemas.microsoft.com/office/powerpoint/2010/main" val="45474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MODEL</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762000" y="1532353"/>
            <a:ext cx="11104880"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Tokenization: </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nltk.word_tokenize</a:t>
            </a:r>
            <a:r>
              <a:rPr lang="en-US" sz="2000" dirty="0">
                <a:latin typeface="Times New Roman" panose="02020603050405020304" pitchFamily="18" charset="0"/>
                <a:cs typeface="Times New Roman" panose="02020603050405020304" pitchFamily="18" charset="0"/>
              </a:rPr>
              <a:t>() function from the NLTK library is used to tokenize (split into words) the text data. This step breaks down sentences or phrases into individual words, which are then processed further.</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Lemmatization: </a:t>
            </a:r>
            <a:r>
              <a:rPr lang="en-US" sz="2000" dirty="0">
                <a:latin typeface="Times New Roman" panose="02020603050405020304" pitchFamily="18" charset="0"/>
                <a:cs typeface="Times New Roman" panose="02020603050405020304" pitchFamily="18" charset="0"/>
              </a:rPr>
              <a:t>Lemmatization is the process of reducing words to their base or root form. The code initializes a WordNet </a:t>
            </a:r>
            <a:r>
              <a:rPr lang="en-US" sz="2000" dirty="0" err="1">
                <a:latin typeface="Times New Roman" panose="02020603050405020304" pitchFamily="18" charset="0"/>
                <a:cs typeface="Times New Roman" panose="02020603050405020304" pitchFamily="18" charset="0"/>
              </a:rPr>
              <a:t>Lemmatizer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WordNetLemmatizer</a:t>
            </a:r>
            <a:r>
              <a:rPr lang="en-US" sz="2000" dirty="0">
                <a:latin typeface="Times New Roman" panose="02020603050405020304" pitchFamily="18" charset="0"/>
                <a:cs typeface="Times New Roman" panose="02020603050405020304" pitchFamily="18" charset="0"/>
              </a:rPr>
              <a:t>() from NLTK) and applies it to each word in the tokenized text using list comprehension. For example, words like "running," "ran," and "runs" would all be lemmatized to their base form "run." </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Bag of Words Representation: </a:t>
            </a:r>
            <a:r>
              <a:rPr lang="en-US" sz="2000" dirty="0">
                <a:latin typeface="Times New Roman" panose="02020603050405020304" pitchFamily="18" charset="0"/>
                <a:cs typeface="Times New Roman" panose="02020603050405020304" pitchFamily="18" charset="0"/>
              </a:rPr>
              <a:t>The processed words are then used to create a "bag of words" representation for each document (pattern). This representation counts the frequency of each word in the document and converts it into a numerical vector.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0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E4FB7C-2DCB-1C26-7388-1B3B607023CE}"/>
              </a:ext>
            </a:extLst>
          </p:cNvPr>
          <p:cNvSpPr/>
          <p:nvPr/>
        </p:nvSpPr>
        <p:spPr>
          <a:xfrm>
            <a:off x="0" y="0"/>
            <a:ext cx="12192000" cy="751839"/>
          </a:xfrm>
          <a:prstGeom prst="rect">
            <a:avLst/>
          </a:prstGeom>
          <a:solidFill>
            <a:srgbClr val="C2FA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6B41A5-5C48-571F-4372-D52905B74D3F}"/>
              </a:ext>
            </a:extLst>
          </p:cNvPr>
          <p:cNvSpPr/>
          <p:nvPr/>
        </p:nvSpPr>
        <p:spPr>
          <a:xfrm rot="10800000">
            <a:off x="7413523" y="425247"/>
            <a:ext cx="4778477" cy="486695"/>
          </a:xfrm>
          <a:custGeom>
            <a:avLst/>
            <a:gdLst>
              <a:gd name="connsiteX0" fmla="*/ 0 w 3677265"/>
              <a:gd name="connsiteY0" fmla="*/ 0 h 540774"/>
              <a:gd name="connsiteX1" fmla="*/ 3677265 w 3677265"/>
              <a:gd name="connsiteY1" fmla="*/ 0 h 540774"/>
              <a:gd name="connsiteX2" fmla="*/ 3677265 w 3677265"/>
              <a:gd name="connsiteY2" fmla="*/ 540774 h 540774"/>
              <a:gd name="connsiteX3" fmla="*/ 0 w 3677265"/>
              <a:gd name="connsiteY3" fmla="*/ 540774 h 540774"/>
              <a:gd name="connsiteX4" fmla="*/ 0 w 3677265"/>
              <a:gd name="connsiteY4" fmla="*/ 0 h 540774"/>
              <a:gd name="connsiteX0" fmla="*/ 0 w 3677265"/>
              <a:gd name="connsiteY0" fmla="*/ 0 h 540774"/>
              <a:gd name="connsiteX1" fmla="*/ 3677265 w 3677265"/>
              <a:gd name="connsiteY1" fmla="*/ 0 h 540774"/>
              <a:gd name="connsiteX2" fmla="*/ 3254477 w 3677265"/>
              <a:gd name="connsiteY2" fmla="*/ 521109 h 540774"/>
              <a:gd name="connsiteX3" fmla="*/ 0 w 3677265"/>
              <a:gd name="connsiteY3" fmla="*/ 540774 h 540774"/>
              <a:gd name="connsiteX4" fmla="*/ 0 w 3677265"/>
              <a:gd name="connsiteY4" fmla="*/ 0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265" h="540774">
                <a:moveTo>
                  <a:pt x="0" y="0"/>
                </a:moveTo>
                <a:lnTo>
                  <a:pt x="3677265" y="0"/>
                </a:lnTo>
                <a:lnTo>
                  <a:pt x="3254477" y="521109"/>
                </a:lnTo>
                <a:lnTo>
                  <a:pt x="0" y="540774"/>
                </a:lnTo>
                <a:lnTo>
                  <a:pt x="0" y="0"/>
                </a:lnTo>
                <a:close/>
              </a:path>
            </a:pathLst>
          </a:custGeom>
          <a:solidFill>
            <a:srgbClr val="16D4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E82B86B9-9051-0BA1-3769-C00760591D59}"/>
              </a:ext>
            </a:extLst>
          </p:cNvPr>
          <p:cNvSpPr/>
          <p:nvPr/>
        </p:nvSpPr>
        <p:spPr>
          <a:xfrm>
            <a:off x="182880" y="4733456"/>
            <a:ext cx="1920240" cy="1950720"/>
          </a:xfrm>
          <a:prstGeom prst="corner">
            <a:avLst>
              <a:gd name="adj1" fmla="val 8389"/>
              <a:gd name="adj2" fmla="val 8313"/>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3D8764-737F-A083-D494-9DC1D31663A0}"/>
              </a:ext>
            </a:extLst>
          </p:cNvPr>
          <p:cNvSpPr/>
          <p:nvPr/>
        </p:nvSpPr>
        <p:spPr>
          <a:xfrm>
            <a:off x="2310335" y="6518787"/>
            <a:ext cx="9556545" cy="165389"/>
          </a:xfrm>
          <a:prstGeom prst="rect">
            <a:avLst/>
          </a:prstGeom>
          <a:solidFill>
            <a:srgbClr val="0D8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4668828-17E0-30CD-885B-9539FC170CBD}"/>
              </a:ext>
            </a:extLst>
          </p:cNvPr>
          <p:cNvSpPr txBox="1"/>
          <p:nvPr/>
        </p:nvSpPr>
        <p:spPr>
          <a:xfrm>
            <a:off x="396240" y="788153"/>
            <a:ext cx="68478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MODEL – CONT.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CFFBD-6024-4A9E-9950-7B608A77C07D}"/>
              </a:ext>
            </a:extLst>
          </p:cNvPr>
          <p:cNvSpPr txBox="1"/>
          <p:nvPr/>
        </p:nvSpPr>
        <p:spPr>
          <a:xfrm>
            <a:off x="762000" y="1532353"/>
            <a:ext cx="11104880"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Building: </a:t>
            </a:r>
            <a:r>
              <a:rPr lang="en-US" sz="2000" dirty="0">
                <a:latin typeface="Times New Roman" panose="02020603050405020304" pitchFamily="18" charset="0"/>
                <a:cs typeface="Times New Roman" panose="02020603050405020304" pitchFamily="18" charset="0"/>
              </a:rPr>
              <a:t>The code defines a sequential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The model consists of an Embedding layer, two LSTM (Long Short-Term Memory) layers, and two Dense layers. The Embedding layer converts words into dense vectors, which are then fed into the LSTM layers for learning sequential patterns in the data. The Dense layers are used for classification, with the final layer using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activation for multi-class classification.</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a:t>
            </a:r>
            <a:r>
              <a:rPr lang="en-US" sz="2000" dirty="0">
                <a:latin typeface="Times New Roman" panose="02020603050405020304" pitchFamily="18" charset="0"/>
                <a:cs typeface="Times New Roman" panose="02020603050405020304" pitchFamily="18" charset="0"/>
              </a:rPr>
              <a:t>The model is compiled with the Adam optimizer and categorical cross-entropy loss function. It is then trained on the prepared training data for a specified number of epochs and batch size.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Evaluation: </a:t>
            </a:r>
            <a:r>
              <a:rPr lang="en-US" sz="2000" dirty="0">
                <a:latin typeface="Times New Roman" panose="02020603050405020304" pitchFamily="18" charset="0"/>
                <a:cs typeface="Times New Roman" panose="02020603050405020304" pitchFamily="18" charset="0"/>
              </a:rPr>
              <a:t>After training, the model's performance is evaluated on the training data to check accuracy.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Chatbot Interaction: </a:t>
            </a:r>
            <a:r>
              <a:rPr lang="en-US" sz="2000" dirty="0">
                <a:latin typeface="Times New Roman" panose="02020603050405020304" pitchFamily="18" charset="0"/>
                <a:cs typeface="Times New Roman" panose="02020603050405020304" pitchFamily="18" charset="0"/>
              </a:rPr>
              <a:t>Finally, the code allows interaction with the chatbot. It takes user input, processes it similar to how training data was preprocessed, predicts the intent using the trained model, and generates a response based on the predicted intent.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651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824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E</dc:creator>
  <cp:lastModifiedBy>Students</cp:lastModifiedBy>
  <cp:revision>7</cp:revision>
  <dcterms:created xsi:type="dcterms:W3CDTF">2024-04-03T14:06:40Z</dcterms:created>
  <dcterms:modified xsi:type="dcterms:W3CDTF">2024-04-05T06:17:43Z</dcterms:modified>
</cp:coreProperties>
</file>