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70" r:id="rId5"/>
    <p:sldId id="271" r:id="rId6"/>
    <p:sldId id="272" r:id="rId7"/>
    <p:sldId id="273" r:id="rId8"/>
    <p:sldId id="274" r:id="rId9"/>
    <p:sldId id="262" r:id="rId10"/>
    <p:sldId id="275" r:id="rId11"/>
    <p:sldId id="276" r:id="rId12"/>
    <p:sldId id="282" r:id="rId13"/>
    <p:sldId id="281" r:id="rId14"/>
    <p:sldId id="283" r:id="rId15"/>
    <p:sldId id="267" r:id="rId16"/>
    <p:sldId id="264" r:id="rId17"/>
    <p:sldId id="265" r:id="rId18"/>
    <p:sldId id="284"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7" d="100"/>
          <a:sy n="67" d="100"/>
        </p:scale>
        <p:origin x="10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A97F-7ABF-4DFE-AD00-7DA20C513357}"/>
              </a:ext>
            </a:extLst>
          </p:cNvPr>
          <p:cNvSpPr>
            <a:spLocks noGrp="1"/>
          </p:cNvSpPr>
          <p:nvPr>
            <p:ph type="ctrTitle"/>
          </p:nvPr>
        </p:nvSpPr>
        <p:spPr>
          <a:xfrm>
            <a:off x="1507067" y="2428874"/>
            <a:ext cx="7766936" cy="1621961"/>
          </a:xfrm>
        </p:spPr>
        <p:txBody>
          <a:bodyPr/>
          <a:lstStyle/>
          <a:p>
            <a:pPr algn="ctr"/>
            <a:r>
              <a:rPr lang="en-US" b="1" dirty="0"/>
              <a:t>Digital Marketing</a:t>
            </a:r>
            <a:br>
              <a:rPr lang="en-US" b="1" dirty="0"/>
            </a:br>
            <a:r>
              <a:rPr lang="en-US" b="1" dirty="0"/>
              <a:t>Project</a:t>
            </a:r>
            <a:br>
              <a:rPr lang="en-US" b="1" dirty="0"/>
            </a:br>
            <a:r>
              <a:rPr lang="en-US" b="1" dirty="0"/>
              <a:t>Crafting Compelling Web Presences </a:t>
            </a:r>
          </a:p>
        </p:txBody>
      </p:sp>
      <p:sp>
        <p:nvSpPr>
          <p:cNvPr id="3" name="Subtitle 2">
            <a:extLst>
              <a:ext uri="{FF2B5EF4-FFF2-40B4-BE49-F238E27FC236}">
                <a16:creationId xmlns:a16="http://schemas.microsoft.com/office/drawing/2014/main" id="{3F815F4D-CFF9-4CA4-AB96-3CD4D8AAAFC6}"/>
              </a:ext>
            </a:extLst>
          </p:cNvPr>
          <p:cNvSpPr>
            <a:spLocks noGrp="1"/>
          </p:cNvSpPr>
          <p:nvPr>
            <p:ph type="subTitle" idx="1"/>
          </p:nvPr>
        </p:nvSpPr>
        <p:spPr/>
        <p:txBody>
          <a:bodyPr>
            <a:normAutofit fontScale="92500" lnSpcReduction="10000"/>
          </a:bodyPr>
          <a:lstStyle/>
          <a:p>
            <a:endParaRPr lang="en-US" sz="2000" dirty="0"/>
          </a:p>
          <a:p>
            <a:pPr algn="ctr"/>
            <a:r>
              <a:rPr lang="en-US" sz="4800" b="1" dirty="0"/>
              <a:t>Balaji</a:t>
            </a:r>
            <a:r>
              <a:rPr lang="en-US" sz="4800" dirty="0"/>
              <a:t> G </a:t>
            </a:r>
          </a:p>
        </p:txBody>
      </p:sp>
    </p:spTree>
    <p:extLst>
      <p:ext uri="{BB962C8B-B14F-4D97-AF65-F5344CB8AC3E}">
        <p14:creationId xmlns:p14="http://schemas.microsoft.com/office/powerpoint/2010/main" val="405099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6500-EDD2-4350-A788-19631A6078C6}"/>
              </a:ext>
            </a:extLst>
          </p:cNvPr>
          <p:cNvSpPr>
            <a:spLocks noGrp="1"/>
          </p:cNvSpPr>
          <p:nvPr>
            <p:ph type="title"/>
          </p:nvPr>
        </p:nvSpPr>
        <p:spPr/>
        <p:txBody>
          <a:bodyPr>
            <a:noAutofit/>
          </a:bodyPr>
          <a:lstStyle/>
          <a:p>
            <a:pPr algn="ctr"/>
            <a:r>
              <a:rPr lang="en-US" sz="4800" dirty="0"/>
              <a:t>Tools used for website Design and Mobile Optimization</a:t>
            </a:r>
          </a:p>
        </p:txBody>
      </p:sp>
      <p:sp>
        <p:nvSpPr>
          <p:cNvPr id="3" name="Content Placeholder 2">
            <a:extLst>
              <a:ext uri="{FF2B5EF4-FFF2-40B4-BE49-F238E27FC236}">
                <a16:creationId xmlns:a16="http://schemas.microsoft.com/office/drawing/2014/main" id="{54F523DF-35BB-4FA5-BA51-4434FE476101}"/>
              </a:ext>
            </a:extLst>
          </p:cNvPr>
          <p:cNvSpPr>
            <a:spLocks noGrp="1"/>
          </p:cNvSpPr>
          <p:nvPr>
            <p:ph idx="1"/>
          </p:nvPr>
        </p:nvSpPr>
        <p:spPr>
          <a:xfrm>
            <a:off x="677334" y="2828925"/>
            <a:ext cx="8596668" cy="3212437"/>
          </a:xfrm>
        </p:spPr>
        <p:txBody>
          <a:bodyPr/>
          <a:lstStyle/>
          <a:p>
            <a:r>
              <a:rPr lang="en-US" sz="4000" b="1" dirty="0"/>
              <a:t> Website</a:t>
            </a:r>
            <a:r>
              <a:rPr lang="en-US" sz="4000" dirty="0"/>
              <a:t> </a:t>
            </a:r>
            <a:r>
              <a:rPr lang="en-US" sz="4000" b="1" dirty="0"/>
              <a:t>Design</a:t>
            </a:r>
            <a:r>
              <a:rPr lang="en-US" sz="4000" dirty="0"/>
              <a:t> : Wappalyzer</a:t>
            </a:r>
          </a:p>
          <a:p>
            <a:r>
              <a:rPr lang="en-US" sz="4000" b="1" dirty="0"/>
              <a:t> Mobile optimization</a:t>
            </a:r>
            <a:r>
              <a:rPr lang="en-US" sz="4000" dirty="0"/>
              <a:t> : Window        Resizer, Inspect Mode</a:t>
            </a:r>
          </a:p>
          <a:p>
            <a:endParaRPr lang="en-US" dirty="0"/>
          </a:p>
        </p:txBody>
      </p:sp>
    </p:spTree>
    <p:extLst>
      <p:ext uri="{BB962C8B-B14F-4D97-AF65-F5344CB8AC3E}">
        <p14:creationId xmlns:p14="http://schemas.microsoft.com/office/powerpoint/2010/main" val="255830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040B-AEA0-4D43-897A-DAD470FCBB9D}"/>
              </a:ext>
            </a:extLst>
          </p:cNvPr>
          <p:cNvSpPr>
            <a:spLocks noGrp="1"/>
          </p:cNvSpPr>
          <p:nvPr>
            <p:ph type="title"/>
          </p:nvPr>
        </p:nvSpPr>
        <p:spPr>
          <a:xfrm>
            <a:off x="677334" y="0"/>
            <a:ext cx="8596668" cy="600075"/>
          </a:xfrm>
        </p:spPr>
        <p:txBody>
          <a:bodyPr>
            <a:normAutofit fontScale="90000"/>
          </a:bodyPr>
          <a:lstStyle/>
          <a:p>
            <a:pPr algn="ctr"/>
            <a:r>
              <a:rPr lang="en-US" dirty="0"/>
              <a:t>Test Result</a:t>
            </a:r>
          </a:p>
        </p:txBody>
      </p:sp>
      <p:sp>
        <p:nvSpPr>
          <p:cNvPr id="3" name="Content Placeholder 2">
            <a:extLst>
              <a:ext uri="{FF2B5EF4-FFF2-40B4-BE49-F238E27FC236}">
                <a16:creationId xmlns:a16="http://schemas.microsoft.com/office/drawing/2014/main" id="{3D2A38A8-CEE7-41DF-8DF1-C82FA6D5FD7A}"/>
              </a:ext>
            </a:extLst>
          </p:cNvPr>
          <p:cNvSpPr>
            <a:spLocks noGrp="1"/>
          </p:cNvSpPr>
          <p:nvPr>
            <p:ph idx="1"/>
          </p:nvPr>
        </p:nvSpPr>
        <p:spPr>
          <a:xfrm>
            <a:off x="677334" y="631826"/>
            <a:ext cx="8596668" cy="6011862"/>
          </a:xfrm>
        </p:spPr>
        <p:txBody>
          <a:bodyPr/>
          <a:lstStyle/>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Miscellaneous</a:t>
            </a:r>
            <a:r>
              <a:rPr lang="en-US" altLang="en-US" dirty="0">
                <a:solidFill>
                  <a:srgbClr val="000000"/>
                </a:solidFill>
                <a:latin typeface="Söhne"/>
              </a:rPr>
              <a:t>: Webpack, Module Federation</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Analytics</a:t>
            </a:r>
            <a:r>
              <a:rPr lang="en-US" altLang="en-US" dirty="0">
                <a:solidFill>
                  <a:srgbClr val="000000"/>
                </a:solidFill>
                <a:latin typeface="Söhne"/>
              </a:rPr>
              <a:t>: Adobe Analytics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Security</a:t>
            </a:r>
            <a:r>
              <a:rPr lang="en-US" altLang="en-US" dirty="0">
                <a:solidFill>
                  <a:srgbClr val="000000"/>
                </a:solidFill>
                <a:latin typeface="Söhne"/>
              </a:rPr>
              <a:t>: Akamai Bot Manager, Akamai</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CDN</a:t>
            </a:r>
            <a:r>
              <a:rPr lang="en-US" altLang="en-US" dirty="0">
                <a:solidFill>
                  <a:srgbClr val="000000"/>
                </a:solidFill>
                <a:latin typeface="Söhne"/>
              </a:rPr>
              <a:t>: Akamai</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Marketing automation</a:t>
            </a:r>
            <a:r>
              <a:rPr lang="en-US" altLang="en-US" dirty="0">
                <a:solidFill>
                  <a:srgbClr val="000000"/>
                </a:solidFill>
                <a:latin typeface="Söhne"/>
              </a:rPr>
              <a:t>: Eloqua</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Tag managers</a:t>
            </a:r>
            <a:r>
              <a:rPr lang="en-US" altLang="en-US" dirty="0">
                <a:solidFill>
                  <a:srgbClr val="000000"/>
                </a:solidFill>
                <a:latin typeface="Söhne"/>
              </a:rPr>
              <a:t>: Tealium</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JavaScript libraries</a:t>
            </a:r>
            <a:r>
              <a:rPr lang="en-US" altLang="en-US" dirty="0">
                <a:solidFill>
                  <a:srgbClr val="000000"/>
                </a:solidFill>
                <a:latin typeface="Söhne"/>
              </a:rPr>
              <a:t>: jQuery, core-</a:t>
            </a:r>
            <a:r>
              <a:rPr lang="en-US" altLang="en-US" dirty="0" err="1">
                <a:solidFill>
                  <a:srgbClr val="000000"/>
                </a:solidFill>
                <a:latin typeface="Söhne"/>
              </a:rPr>
              <a:t>js</a:t>
            </a:r>
            <a:r>
              <a:rPr lang="en-US" altLang="en-US" dirty="0">
                <a:solidFill>
                  <a:srgbClr val="000000"/>
                </a:solidFill>
                <a:latin typeface="Söhne"/>
              </a:rPr>
              <a:t>, Boomerang</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Cookie compliance</a:t>
            </a:r>
            <a:r>
              <a:rPr lang="en-US" altLang="en-US" dirty="0">
                <a:solidFill>
                  <a:srgbClr val="000000"/>
                </a:solidFill>
                <a:latin typeface="Söhne"/>
              </a:rPr>
              <a:t>: TrustArc</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A/B testing</a:t>
            </a:r>
            <a:r>
              <a:rPr lang="en-US" altLang="en-US" dirty="0">
                <a:solidFill>
                  <a:srgbClr val="000000"/>
                </a:solidFill>
                <a:latin typeface="Söhne"/>
              </a:rPr>
              <a:t>: Boomerang, Akamai mPulse</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Real User Monitoring (RUM)</a:t>
            </a:r>
            <a:r>
              <a:rPr lang="en-US" altLang="en-US" dirty="0">
                <a:solidFill>
                  <a:srgbClr val="000000"/>
                </a:solidFill>
                <a:latin typeface="Söhne"/>
              </a:rPr>
              <a:t>: Tealium</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Feature management</a:t>
            </a:r>
            <a:r>
              <a:rPr lang="en-US" altLang="en-US" dirty="0">
                <a:solidFill>
                  <a:srgbClr val="000000"/>
                </a:solidFill>
                <a:latin typeface="Söhne"/>
              </a:rPr>
              <a:t>: React, Next.js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Segmentation</a:t>
            </a:r>
            <a:r>
              <a:rPr lang="en-US" altLang="en-US" dirty="0">
                <a:solidFill>
                  <a:srgbClr val="000000"/>
                </a:solidFill>
                <a:latin typeface="Söhne"/>
              </a:rPr>
              <a:t>: Next.js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Hosting</a:t>
            </a:r>
            <a:r>
              <a:rPr lang="en-US" altLang="en-US" dirty="0">
                <a:solidFill>
                  <a:srgbClr val="000000"/>
                </a:solidFill>
                <a:latin typeface="Söhne"/>
              </a:rPr>
              <a:t>: Node.js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Performance</a:t>
            </a:r>
            <a:r>
              <a:rPr lang="en-US" altLang="en-US" dirty="0">
                <a:solidFill>
                  <a:srgbClr val="000000"/>
                </a:solidFill>
                <a:latin typeface="Söhne"/>
              </a:rPr>
              <a:t>: Next.js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JavaScript frameworks</a:t>
            </a:r>
            <a:r>
              <a:rPr lang="en-US" altLang="en-US" dirty="0">
                <a:solidFill>
                  <a:srgbClr val="000000"/>
                </a:solidFill>
                <a:latin typeface="Söhne"/>
              </a:rPr>
              <a:t>: React, Next.js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Web servers</a:t>
            </a:r>
            <a:r>
              <a:rPr lang="en-US" altLang="en-US" dirty="0">
                <a:solidFill>
                  <a:srgbClr val="000000"/>
                </a:solidFill>
                <a:latin typeface="Söhne"/>
              </a:rPr>
              <a:t>: Node.js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Video players</a:t>
            </a:r>
            <a:r>
              <a:rPr lang="en-US" altLang="en-US" dirty="0">
                <a:solidFill>
                  <a:srgbClr val="000000"/>
                </a:solidFill>
                <a:latin typeface="Söhne"/>
              </a:rPr>
              <a:t>: VideoJS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Web frameworks</a:t>
            </a:r>
            <a:r>
              <a:rPr lang="en-US" altLang="en-US" dirty="0">
                <a:solidFill>
                  <a:srgbClr val="000000"/>
                </a:solidFill>
                <a:latin typeface="Söhne"/>
              </a:rPr>
              <a:t>: React, Next.js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Caching</a:t>
            </a:r>
            <a:r>
              <a:rPr lang="en-US" altLang="en-US" dirty="0">
                <a:solidFill>
                  <a:srgbClr val="000000"/>
                </a:solidFill>
                <a:latin typeface="Söhne"/>
              </a:rPr>
              <a:t>: Next.js</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UI frameworks</a:t>
            </a:r>
            <a:r>
              <a:rPr lang="en-US" altLang="en-US" dirty="0">
                <a:solidFill>
                  <a:srgbClr val="000000"/>
                </a:solidFill>
                <a:latin typeface="Söhne"/>
              </a:rPr>
              <a:t>: React</a:t>
            </a:r>
          </a:p>
          <a:p>
            <a:pPr marL="0" lvl="0" indent="0" defTabSz="914400" eaLnBrk="0" fontAlgn="base" hangingPunct="0">
              <a:spcBef>
                <a:spcPct val="0"/>
              </a:spcBef>
              <a:spcAft>
                <a:spcPct val="0"/>
              </a:spcAft>
              <a:buClrTx/>
              <a:buSzTx/>
              <a:buFontTx/>
              <a:buChar char="•"/>
            </a:pPr>
            <a:r>
              <a:rPr lang="en-US" altLang="en-US" b="1" dirty="0">
                <a:solidFill>
                  <a:srgbClr val="000000"/>
                </a:solidFill>
                <a:latin typeface="Söhne"/>
              </a:rPr>
              <a:t>Programming languages</a:t>
            </a:r>
            <a:r>
              <a:rPr lang="en-US" altLang="en-US" dirty="0">
                <a:solidFill>
                  <a:srgbClr val="000000"/>
                </a:solidFill>
                <a:latin typeface="Söhne"/>
              </a:rPr>
              <a:t>: JavaScript</a:t>
            </a:r>
          </a:p>
          <a:p>
            <a:endParaRPr lang="en-US" dirty="0"/>
          </a:p>
        </p:txBody>
      </p:sp>
    </p:spTree>
    <p:extLst>
      <p:ext uri="{BB962C8B-B14F-4D97-AF65-F5344CB8AC3E}">
        <p14:creationId xmlns:p14="http://schemas.microsoft.com/office/powerpoint/2010/main" val="392702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0F4A-1B02-488D-A485-81FF4E3192A5}"/>
              </a:ext>
            </a:extLst>
          </p:cNvPr>
          <p:cNvSpPr>
            <a:spLocks noGrp="1"/>
          </p:cNvSpPr>
          <p:nvPr>
            <p:ph type="title"/>
          </p:nvPr>
        </p:nvSpPr>
        <p:spPr/>
        <p:txBody>
          <a:bodyPr>
            <a:normAutofit/>
          </a:bodyPr>
          <a:lstStyle/>
          <a:p>
            <a:pPr algn="ctr"/>
            <a:r>
              <a:rPr lang="en-US" sz="5400" dirty="0"/>
              <a:t>Test Results </a:t>
            </a:r>
          </a:p>
        </p:txBody>
      </p:sp>
      <p:sp>
        <p:nvSpPr>
          <p:cNvPr id="3" name="Content Placeholder 2">
            <a:extLst>
              <a:ext uri="{FF2B5EF4-FFF2-40B4-BE49-F238E27FC236}">
                <a16:creationId xmlns:a16="http://schemas.microsoft.com/office/drawing/2014/main" id="{5F9B3A10-113F-4D22-8541-21E1EC6279F7}"/>
              </a:ext>
            </a:extLst>
          </p:cNvPr>
          <p:cNvSpPr>
            <a:spLocks noGrp="1"/>
          </p:cNvSpPr>
          <p:nvPr>
            <p:ph idx="1"/>
          </p:nvPr>
        </p:nvSpPr>
        <p:spPr>
          <a:xfrm>
            <a:off x="677334" y="1930400"/>
            <a:ext cx="8596668" cy="4110962"/>
          </a:xfrm>
        </p:spPr>
        <p:txBody>
          <a:bodyPr>
            <a:normAutofit fontScale="55000" lnSpcReduction="20000"/>
          </a:bodyPr>
          <a:lstStyle/>
          <a:p>
            <a:pPr marL="0" indent="0">
              <a:buNone/>
            </a:pPr>
            <a:r>
              <a:rPr lang="en-US" sz="5100" dirty="0"/>
              <a:t>Yes, the website is mobile optimized Below slides are Attached with the Below Slide</a:t>
            </a:r>
          </a:p>
          <a:p>
            <a:pPr marL="0" indent="0">
              <a:buNone/>
            </a:pPr>
            <a:endParaRPr lang="en-US" sz="4200" dirty="0"/>
          </a:p>
          <a:p>
            <a:r>
              <a:rPr lang="en-US" sz="5100" b="1" dirty="0"/>
              <a:t>Home Page</a:t>
            </a:r>
          </a:p>
          <a:p>
            <a:r>
              <a:rPr lang="en-US" sz="5100" b="1" dirty="0"/>
              <a:t>Oracle Database</a:t>
            </a:r>
          </a:p>
          <a:p>
            <a:r>
              <a:rPr lang="en-US" sz="5100" b="1" dirty="0"/>
              <a:t>Oracle Cloud Infrastructure (OCI)</a:t>
            </a:r>
          </a:p>
          <a:p>
            <a:r>
              <a:rPr lang="en-US" sz="5100" b="1" dirty="0"/>
              <a:t>Oracle Fusion Applications</a:t>
            </a:r>
          </a:p>
          <a:p>
            <a:pPr marL="0" indent="0">
              <a:buNone/>
            </a:pPr>
            <a:r>
              <a:rPr lang="en-US" sz="3200" dirty="0"/>
              <a:t> </a:t>
            </a:r>
          </a:p>
          <a:p>
            <a:pPr marL="0" indent="0">
              <a:buNone/>
            </a:pPr>
            <a:r>
              <a:rPr lang="en-US" sz="3200" dirty="0"/>
              <a:t> </a:t>
            </a:r>
          </a:p>
          <a:p>
            <a:pPr marL="0" indent="0">
              <a:buNone/>
            </a:pPr>
            <a:endParaRPr lang="en-US" dirty="0"/>
          </a:p>
        </p:txBody>
      </p:sp>
    </p:spTree>
    <p:extLst>
      <p:ext uri="{BB962C8B-B14F-4D97-AF65-F5344CB8AC3E}">
        <p14:creationId xmlns:p14="http://schemas.microsoft.com/office/powerpoint/2010/main" val="35677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8272C7-C30E-4882-B38A-3A32E3A3BD42}"/>
              </a:ext>
            </a:extLst>
          </p:cNvPr>
          <p:cNvPicPr>
            <a:picLocks noGrp="1" noChangeAspect="1"/>
          </p:cNvPicPr>
          <p:nvPr>
            <p:ph idx="1"/>
          </p:nvPr>
        </p:nvPicPr>
        <p:blipFill>
          <a:blip r:embed="rId2"/>
          <a:stretch>
            <a:fillRect/>
          </a:stretch>
        </p:blipFill>
        <p:spPr>
          <a:xfrm>
            <a:off x="4206059" y="749165"/>
            <a:ext cx="1786988" cy="2163342"/>
          </a:xfrm>
        </p:spPr>
      </p:pic>
      <p:pic>
        <p:nvPicPr>
          <p:cNvPr id="6" name="Content Placeholder 13">
            <a:extLst>
              <a:ext uri="{FF2B5EF4-FFF2-40B4-BE49-F238E27FC236}">
                <a16:creationId xmlns:a16="http://schemas.microsoft.com/office/drawing/2014/main" id="{D400343C-9B9E-4FF3-A395-BDEC66D96410}"/>
              </a:ext>
            </a:extLst>
          </p:cNvPr>
          <p:cNvPicPr>
            <a:picLocks noChangeAspect="1"/>
          </p:cNvPicPr>
          <p:nvPr/>
        </p:nvPicPr>
        <p:blipFill>
          <a:blip r:embed="rId3"/>
          <a:stretch>
            <a:fillRect/>
          </a:stretch>
        </p:blipFill>
        <p:spPr>
          <a:xfrm>
            <a:off x="4229345" y="4388993"/>
            <a:ext cx="1786988" cy="2149053"/>
          </a:xfrm>
          <a:prstGeom prst="rect">
            <a:avLst/>
          </a:prstGeom>
        </p:spPr>
      </p:pic>
      <p:pic>
        <p:nvPicPr>
          <p:cNvPr id="7" name="Content Placeholder 4">
            <a:extLst>
              <a:ext uri="{FF2B5EF4-FFF2-40B4-BE49-F238E27FC236}">
                <a16:creationId xmlns:a16="http://schemas.microsoft.com/office/drawing/2014/main" id="{C822A93F-C924-4D17-8208-0B38DBA9B619}"/>
              </a:ext>
            </a:extLst>
          </p:cNvPr>
          <p:cNvPicPr>
            <a:picLocks noChangeAspect="1"/>
          </p:cNvPicPr>
          <p:nvPr/>
        </p:nvPicPr>
        <p:blipFill>
          <a:blip r:embed="rId4"/>
          <a:stretch>
            <a:fillRect/>
          </a:stretch>
        </p:blipFill>
        <p:spPr>
          <a:xfrm>
            <a:off x="8058522" y="2712482"/>
            <a:ext cx="1786988" cy="2149053"/>
          </a:xfrm>
          <a:prstGeom prst="rect">
            <a:avLst/>
          </a:prstGeom>
        </p:spPr>
      </p:pic>
      <p:pic>
        <p:nvPicPr>
          <p:cNvPr id="8" name="Content Placeholder 4">
            <a:extLst>
              <a:ext uri="{FF2B5EF4-FFF2-40B4-BE49-F238E27FC236}">
                <a16:creationId xmlns:a16="http://schemas.microsoft.com/office/drawing/2014/main" id="{A35F29FB-4980-4BC9-B262-C152E213D7C4}"/>
              </a:ext>
            </a:extLst>
          </p:cNvPr>
          <p:cNvPicPr>
            <a:picLocks noChangeAspect="1"/>
          </p:cNvPicPr>
          <p:nvPr/>
        </p:nvPicPr>
        <p:blipFill>
          <a:blip r:embed="rId5"/>
          <a:stretch>
            <a:fillRect/>
          </a:stretch>
        </p:blipFill>
        <p:spPr>
          <a:xfrm>
            <a:off x="690514" y="2912507"/>
            <a:ext cx="2094202" cy="2163342"/>
          </a:xfrm>
          <a:prstGeom prst="rect">
            <a:avLst/>
          </a:prstGeom>
        </p:spPr>
      </p:pic>
      <p:sp>
        <p:nvSpPr>
          <p:cNvPr id="10" name="TextBox 9">
            <a:extLst>
              <a:ext uri="{FF2B5EF4-FFF2-40B4-BE49-F238E27FC236}">
                <a16:creationId xmlns:a16="http://schemas.microsoft.com/office/drawing/2014/main" id="{C7EFF1A8-D872-4891-9F95-3D5CF14996C5}"/>
              </a:ext>
            </a:extLst>
          </p:cNvPr>
          <p:cNvSpPr txBox="1"/>
          <p:nvPr/>
        </p:nvSpPr>
        <p:spPr>
          <a:xfrm>
            <a:off x="3457575" y="2343150"/>
            <a:ext cx="1814513" cy="369332"/>
          </a:xfrm>
          <a:prstGeom prst="rect">
            <a:avLst/>
          </a:prstGeom>
          <a:noFill/>
        </p:spPr>
        <p:txBody>
          <a:bodyPr wrap="square" rtlCol="0">
            <a:spAutoFit/>
          </a:bodyPr>
          <a:lstStyle/>
          <a:p>
            <a:pPr algn="ctr"/>
            <a:r>
              <a:rPr lang="en-US" b="1" dirty="0"/>
              <a:t>OCI</a:t>
            </a:r>
          </a:p>
        </p:txBody>
      </p:sp>
      <p:sp>
        <p:nvSpPr>
          <p:cNvPr id="14" name="TextBox 13">
            <a:extLst>
              <a:ext uri="{FF2B5EF4-FFF2-40B4-BE49-F238E27FC236}">
                <a16:creationId xmlns:a16="http://schemas.microsoft.com/office/drawing/2014/main" id="{62605281-3FFC-4D8A-852B-4B6831A62A83}"/>
              </a:ext>
            </a:extLst>
          </p:cNvPr>
          <p:cNvSpPr txBox="1"/>
          <p:nvPr/>
        </p:nvSpPr>
        <p:spPr>
          <a:xfrm>
            <a:off x="985838" y="2228850"/>
            <a:ext cx="1500187" cy="369332"/>
          </a:xfrm>
          <a:prstGeom prst="rect">
            <a:avLst/>
          </a:prstGeom>
          <a:noFill/>
        </p:spPr>
        <p:txBody>
          <a:bodyPr wrap="square" rtlCol="0">
            <a:spAutoFit/>
          </a:bodyPr>
          <a:lstStyle/>
          <a:p>
            <a:pPr algn="ctr"/>
            <a:r>
              <a:rPr lang="en-US" b="1" u="sng" dirty="0"/>
              <a:t>OCI</a:t>
            </a:r>
          </a:p>
        </p:txBody>
      </p:sp>
      <p:sp>
        <p:nvSpPr>
          <p:cNvPr id="16" name="TextBox 15">
            <a:extLst>
              <a:ext uri="{FF2B5EF4-FFF2-40B4-BE49-F238E27FC236}">
                <a16:creationId xmlns:a16="http://schemas.microsoft.com/office/drawing/2014/main" id="{D05AE4B9-AD45-46C9-8657-03039AA707ED}"/>
              </a:ext>
            </a:extLst>
          </p:cNvPr>
          <p:cNvSpPr txBox="1"/>
          <p:nvPr/>
        </p:nvSpPr>
        <p:spPr>
          <a:xfrm>
            <a:off x="4471988" y="271463"/>
            <a:ext cx="1271587" cy="369332"/>
          </a:xfrm>
          <a:prstGeom prst="rect">
            <a:avLst/>
          </a:prstGeom>
          <a:noFill/>
        </p:spPr>
        <p:txBody>
          <a:bodyPr wrap="square" rtlCol="0">
            <a:spAutoFit/>
          </a:bodyPr>
          <a:lstStyle/>
          <a:p>
            <a:pPr algn="ctr"/>
            <a:r>
              <a:rPr lang="en-US" b="1" u="sng" dirty="0"/>
              <a:t>HOME</a:t>
            </a:r>
          </a:p>
        </p:txBody>
      </p:sp>
      <p:sp>
        <p:nvSpPr>
          <p:cNvPr id="17" name="TextBox 16">
            <a:extLst>
              <a:ext uri="{FF2B5EF4-FFF2-40B4-BE49-F238E27FC236}">
                <a16:creationId xmlns:a16="http://schemas.microsoft.com/office/drawing/2014/main" id="{93B35DB6-4DB8-41AB-86CC-963B1E1A2F50}"/>
              </a:ext>
            </a:extLst>
          </p:cNvPr>
          <p:cNvSpPr txBox="1"/>
          <p:nvPr/>
        </p:nvSpPr>
        <p:spPr>
          <a:xfrm>
            <a:off x="8286750" y="2117281"/>
            <a:ext cx="1457325" cy="369332"/>
          </a:xfrm>
          <a:prstGeom prst="rect">
            <a:avLst/>
          </a:prstGeom>
          <a:noFill/>
        </p:spPr>
        <p:txBody>
          <a:bodyPr wrap="square" rtlCol="0">
            <a:spAutoFit/>
          </a:bodyPr>
          <a:lstStyle/>
          <a:p>
            <a:pPr algn="ctr"/>
            <a:r>
              <a:rPr lang="en-US" b="1" u="sng" dirty="0"/>
              <a:t>Database</a:t>
            </a:r>
          </a:p>
        </p:txBody>
      </p:sp>
      <p:sp>
        <p:nvSpPr>
          <p:cNvPr id="18" name="TextBox 17">
            <a:extLst>
              <a:ext uri="{FF2B5EF4-FFF2-40B4-BE49-F238E27FC236}">
                <a16:creationId xmlns:a16="http://schemas.microsoft.com/office/drawing/2014/main" id="{97AEB896-D309-4AC3-8DBB-EB278CFDDD8B}"/>
              </a:ext>
            </a:extLst>
          </p:cNvPr>
          <p:cNvSpPr txBox="1"/>
          <p:nvPr/>
        </p:nvSpPr>
        <p:spPr>
          <a:xfrm>
            <a:off x="4471988" y="3800475"/>
            <a:ext cx="1400175" cy="369332"/>
          </a:xfrm>
          <a:prstGeom prst="rect">
            <a:avLst/>
          </a:prstGeom>
          <a:noFill/>
        </p:spPr>
        <p:txBody>
          <a:bodyPr wrap="square" rtlCol="0">
            <a:spAutoFit/>
          </a:bodyPr>
          <a:lstStyle/>
          <a:p>
            <a:pPr algn="ctr"/>
            <a:r>
              <a:rPr lang="en-US" b="1" u="sng" dirty="0"/>
              <a:t>OCA</a:t>
            </a:r>
          </a:p>
        </p:txBody>
      </p:sp>
    </p:spTree>
    <p:extLst>
      <p:ext uri="{BB962C8B-B14F-4D97-AF65-F5344CB8AC3E}">
        <p14:creationId xmlns:p14="http://schemas.microsoft.com/office/powerpoint/2010/main" val="204265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D052-A5B0-478F-B836-1D743E321FCB}"/>
              </a:ext>
            </a:extLst>
          </p:cNvPr>
          <p:cNvSpPr>
            <a:spLocks noGrp="1"/>
          </p:cNvSpPr>
          <p:nvPr>
            <p:ph type="title"/>
          </p:nvPr>
        </p:nvSpPr>
        <p:spPr>
          <a:xfrm>
            <a:off x="677334" y="0"/>
            <a:ext cx="8596668" cy="928688"/>
          </a:xfrm>
        </p:spPr>
        <p:txBody>
          <a:bodyPr/>
          <a:lstStyle/>
          <a:p>
            <a:pPr algn="ctr"/>
            <a:r>
              <a:rPr lang="en-US" b="1" u="sng" dirty="0"/>
              <a:t>Suggestions</a:t>
            </a:r>
            <a:r>
              <a:rPr lang="en-US" dirty="0"/>
              <a:t> </a:t>
            </a:r>
          </a:p>
        </p:txBody>
      </p:sp>
      <p:pic>
        <p:nvPicPr>
          <p:cNvPr id="5" name="Content Placeholder 4">
            <a:extLst>
              <a:ext uri="{FF2B5EF4-FFF2-40B4-BE49-F238E27FC236}">
                <a16:creationId xmlns:a16="http://schemas.microsoft.com/office/drawing/2014/main" id="{844E6F58-6823-49D6-8711-EF01B8C60AC9}"/>
              </a:ext>
            </a:extLst>
          </p:cNvPr>
          <p:cNvPicPr>
            <a:picLocks noGrp="1" noChangeAspect="1"/>
          </p:cNvPicPr>
          <p:nvPr>
            <p:ph idx="1"/>
          </p:nvPr>
        </p:nvPicPr>
        <p:blipFill>
          <a:blip r:embed="rId2"/>
          <a:stretch>
            <a:fillRect/>
          </a:stretch>
        </p:blipFill>
        <p:spPr>
          <a:xfrm>
            <a:off x="3119630" y="1763927"/>
            <a:ext cx="3485766" cy="2327611"/>
          </a:xfrm>
        </p:spPr>
      </p:pic>
      <p:sp>
        <p:nvSpPr>
          <p:cNvPr id="6" name="TextBox 5">
            <a:extLst>
              <a:ext uri="{FF2B5EF4-FFF2-40B4-BE49-F238E27FC236}">
                <a16:creationId xmlns:a16="http://schemas.microsoft.com/office/drawing/2014/main" id="{C6AC9F67-A926-4F4E-9213-75ABDE1958BA}"/>
              </a:ext>
            </a:extLst>
          </p:cNvPr>
          <p:cNvSpPr txBox="1"/>
          <p:nvPr/>
        </p:nvSpPr>
        <p:spPr>
          <a:xfrm>
            <a:off x="677334" y="1300163"/>
            <a:ext cx="1922991"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The website needs more colorful backgrounds it is very simple – Not much Attractive</a:t>
            </a:r>
          </a:p>
        </p:txBody>
      </p:sp>
      <p:sp>
        <p:nvSpPr>
          <p:cNvPr id="7" name="TextBox 6">
            <a:extLst>
              <a:ext uri="{FF2B5EF4-FFF2-40B4-BE49-F238E27FC236}">
                <a16:creationId xmlns:a16="http://schemas.microsoft.com/office/drawing/2014/main" id="{0FAE4BAB-514E-43DA-9D61-0DDF226D8631}"/>
              </a:ext>
            </a:extLst>
          </p:cNvPr>
          <p:cNvSpPr txBox="1"/>
          <p:nvPr/>
        </p:nvSpPr>
        <p:spPr>
          <a:xfrm>
            <a:off x="677334" y="4500563"/>
            <a:ext cx="192299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The page doesn't load too fast </a:t>
            </a:r>
          </a:p>
        </p:txBody>
      </p:sp>
      <p:sp>
        <p:nvSpPr>
          <p:cNvPr id="8" name="TextBox 7">
            <a:extLst>
              <a:ext uri="{FF2B5EF4-FFF2-40B4-BE49-F238E27FC236}">
                <a16:creationId xmlns:a16="http://schemas.microsoft.com/office/drawing/2014/main" id="{75F92D3B-ED50-44E0-947E-E5F2D2282865}"/>
              </a:ext>
            </a:extLst>
          </p:cNvPr>
          <p:cNvSpPr txBox="1"/>
          <p:nvPr/>
        </p:nvSpPr>
        <p:spPr>
          <a:xfrm>
            <a:off x="7329488" y="1557338"/>
            <a:ext cx="227171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n w="0"/>
                <a:effectLst>
                  <a:outerShdw blurRad="38100" dist="19050" dir="2700000" algn="tl" rotWithShape="0">
                    <a:schemeClr val="dk1">
                      <a:alpha val="40000"/>
                    </a:schemeClr>
                  </a:outerShdw>
                </a:effectLst>
              </a:rPr>
              <a:t>It is not user friendly in mobile </a:t>
            </a:r>
          </a:p>
        </p:txBody>
      </p:sp>
      <p:sp>
        <p:nvSpPr>
          <p:cNvPr id="9" name="TextBox 8">
            <a:extLst>
              <a:ext uri="{FF2B5EF4-FFF2-40B4-BE49-F238E27FC236}">
                <a16:creationId xmlns:a16="http://schemas.microsoft.com/office/drawing/2014/main" id="{51CD1F6C-2108-4A2A-A68A-44F70C634963}"/>
              </a:ext>
            </a:extLst>
          </p:cNvPr>
          <p:cNvSpPr txBox="1"/>
          <p:nvPr/>
        </p:nvSpPr>
        <p:spPr>
          <a:xfrm>
            <a:off x="6493476" y="4790778"/>
            <a:ext cx="260032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Cookies pop-ups are disappointing while opening the website </a:t>
            </a:r>
          </a:p>
        </p:txBody>
      </p:sp>
      <p:sp>
        <p:nvSpPr>
          <p:cNvPr id="10" name="TextBox 9">
            <a:extLst>
              <a:ext uri="{FF2B5EF4-FFF2-40B4-BE49-F238E27FC236}">
                <a16:creationId xmlns:a16="http://schemas.microsoft.com/office/drawing/2014/main" id="{3E11D2B0-0170-4369-9A48-1FB25ED0E997}"/>
              </a:ext>
            </a:extLst>
          </p:cNvPr>
          <p:cNvSpPr txBox="1"/>
          <p:nvPr/>
        </p:nvSpPr>
        <p:spPr>
          <a:xfrm>
            <a:off x="3614738" y="5423893"/>
            <a:ext cx="22717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The website seems to not much attractive can add much more innovative images </a:t>
            </a:r>
          </a:p>
        </p:txBody>
      </p:sp>
      <p:cxnSp>
        <p:nvCxnSpPr>
          <p:cNvPr id="16" name="Straight Arrow Connector 15">
            <a:extLst>
              <a:ext uri="{FF2B5EF4-FFF2-40B4-BE49-F238E27FC236}">
                <a16:creationId xmlns:a16="http://schemas.microsoft.com/office/drawing/2014/main" id="{6D7BBB64-29FF-477C-9CC5-C228FB17025C}"/>
              </a:ext>
            </a:extLst>
          </p:cNvPr>
          <p:cNvCxnSpPr>
            <a:stCxn id="5" idx="2"/>
            <a:endCxn id="10" idx="0"/>
          </p:cNvCxnSpPr>
          <p:nvPr/>
        </p:nvCxnSpPr>
        <p:spPr>
          <a:xfrm flipH="1">
            <a:off x="4750594" y="4091538"/>
            <a:ext cx="111919" cy="1332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FCD299-7A5C-4C07-B315-30303F6B017E}"/>
              </a:ext>
            </a:extLst>
          </p:cNvPr>
          <p:cNvCxnSpPr>
            <a:cxnSpLocks/>
          </p:cNvCxnSpPr>
          <p:nvPr/>
        </p:nvCxnSpPr>
        <p:spPr>
          <a:xfrm>
            <a:off x="6529388" y="1763927"/>
            <a:ext cx="671897" cy="116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00AA254-F193-4AF6-A227-A8D8BFBD66D4}"/>
              </a:ext>
            </a:extLst>
          </p:cNvPr>
          <p:cNvCxnSpPr>
            <a:stCxn id="5" idx="1"/>
            <a:endCxn id="6" idx="3"/>
          </p:cNvCxnSpPr>
          <p:nvPr/>
        </p:nvCxnSpPr>
        <p:spPr>
          <a:xfrm flipH="1" flipV="1">
            <a:off x="2600325" y="2315826"/>
            <a:ext cx="519305" cy="611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2939396-1B97-474A-9A98-76E4E754102B}"/>
              </a:ext>
            </a:extLst>
          </p:cNvPr>
          <p:cNvCxnSpPr>
            <a:endCxn id="9" idx="0"/>
          </p:cNvCxnSpPr>
          <p:nvPr/>
        </p:nvCxnSpPr>
        <p:spPr>
          <a:xfrm>
            <a:off x="6569484" y="4024566"/>
            <a:ext cx="1224155" cy="766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A81CFA0-D943-4092-A4F6-361FAD32E353}"/>
              </a:ext>
            </a:extLst>
          </p:cNvPr>
          <p:cNvCxnSpPr>
            <a:endCxn id="7" idx="3"/>
          </p:cNvCxnSpPr>
          <p:nvPr/>
        </p:nvCxnSpPr>
        <p:spPr>
          <a:xfrm flipH="1">
            <a:off x="2600325" y="4091538"/>
            <a:ext cx="519306" cy="870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785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A83D-2A46-4E41-A0B7-A56232020942}"/>
              </a:ext>
            </a:extLst>
          </p:cNvPr>
          <p:cNvSpPr>
            <a:spLocks noGrp="1"/>
          </p:cNvSpPr>
          <p:nvPr>
            <p:ph type="ctrTitle"/>
          </p:nvPr>
        </p:nvSpPr>
        <p:spPr>
          <a:xfrm>
            <a:off x="1507066" y="185737"/>
            <a:ext cx="9008533" cy="6672263"/>
          </a:xfrm>
        </p:spPr>
        <p:txBody>
          <a:bodyPr/>
          <a:lstStyle/>
          <a:p>
            <a:pPr algn="ctr"/>
            <a:r>
              <a:rPr lang="en-US" dirty="0"/>
              <a:t>List of Best Practices </a:t>
            </a:r>
            <a:br>
              <a:rPr lang="en-US" dirty="0"/>
            </a:br>
            <a:r>
              <a:rPr lang="en-US" dirty="0"/>
              <a:t>For</a:t>
            </a:r>
            <a:br>
              <a:rPr lang="en-US" dirty="0"/>
            </a:br>
            <a:r>
              <a:rPr lang="en-US" dirty="0"/>
              <a:t> Creating Visually Appealing </a:t>
            </a:r>
            <a:br>
              <a:rPr lang="en-US" dirty="0"/>
            </a:br>
            <a:r>
              <a:rPr lang="en-US" dirty="0"/>
              <a:t>and </a:t>
            </a:r>
            <a:br>
              <a:rPr lang="en-US" dirty="0"/>
            </a:br>
            <a:r>
              <a:rPr lang="en-US" dirty="0"/>
              <a:t>User-friendly Website Designs</a:t>
            </a:r>
            <a:br>
              <a:rPr lang="en-US" dirty="0"/>
            </a:br>
            <a:endParaRPr lang="en-US" sz="4400" dirty="0"/>
          </a:p>
        </p:txBody>
      </p:sp>
    </p:spTree>
    <p:extLst>
      <p:ext uri="{BB962C8B-B14F-4D97-AF65-F5344CB8AC3E}">
        <p14:creationId xmlns:p14="http://schemas.microsoft.com/office/powerpoint/2010/main" val="267640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9898C-83B4-4C5F-A038-B5CBCC1E635F}"/>
              </a:ext>
            </a:extLst>
          </p:cNvPr>
          <p:cNvSpPr>
            <a:spLocks noGrp="1"/>
          </p:cNvSpPr>
          <p:nvPr>
            <p:ph idx="1"/>
          </p:nvPr>
        </p:nvSpPr>
        <p:spPr>
          <a:xfrm>
            <a:off x="677334" y="185738"/>
            <a:ext cx="8596668" cy="6500811"/>
          </a:xfrm>
        </p:spPr>
        <p:txBody>
          <a:bodyPr>
            <a:normAutofit lnSpcReduction="10000"/>
          </a:bodyPr>
          <a:lstStyle/>
          <a:p>
            <a:r>
              <a:rPr lang="en-US" b="1" dirty="0"/>
              <a:t>Responsive Design</a:t>
            </a:r>
            <a:r>
              <a:rPr lang="en-US" dirty="0"/>
              <a:t>: Ensure your website is responsive and adapts well to various screen sizes and devices, including desktops, tablets, and smartphones.</a:t>
            </a:r>
          </a:p>
          <a:p>
            <a:r>
              <a:rPr lang="en-US" b="1" dirty="0"/>
              <a:t>Simple and Clean Layout</a:t>
            </a:r>
            <a:r>
              <a:rPr lang="en-US" dirty="0"/>
              <a:t>: Use a clean and organized layout with plenty of whitespace to avoid clutter and make content easy to digest.</a:t>
            </a:r>
          </a:p>
          <a:p>
            <a:r>
              <a:rPr lang="en-US" b="1" dirty="0"/>
              <a:t>Clear Navigation</a:t>
            </a:r>
            <a:r>
              <a:rPr lang="en-US" dirty="0"/>
              <a:t>: Design intuitive and easy-to-use navigation menus that help users find what they're looking for quickly and easily.</a:t>
            </a:r>
          </a:p>
          <a:p>
            <a:r>
              <a:rPr lang="en-US" b="1" dirty="0"/>
              <a:t>Consistent Branding</a:t>
            </a:r>
            <a:r>
              <a:rPr lang="en-US" dirty="0"/>
              <a:t>: Maintain consistency in branding elements such as colors, fonts, and imagery across all pages to reinforce your brand identity.</a:t>
            </a:r>
          </a:p>
          <a:p>
            <a:r>
              <a:rPr lang="en-US" b="1" dirty="0"/>
              <a:t>Readable Typography</a:t>
            </a:r>
            <a:r>
              <a:rPr lang="en-US" dirty="0"/>
              <a:t>: Choose legible fonts and ensure adequate contrast between text and background colors to improve readability.</a:t>
            </a:r>
          </a:p>
          <a:p>
            <a:r>
              <a:rPr lang="en-US" b="1" dirty="0"/>
              <a:t>High-Quality Imagery</a:t>
            </a:r>
            <a:r>
              <a:rPr lang="en-US" dirty="0"/>
              <a:t>: Use high-quality images and graphics that are relevant to your content and enhance visual appeal.</a:t>
            </a:r>
          </a:p>
          <a:p>
            <a:r>
              <a:rPr lang="en-US" b="1" dirty="0"/>
              <a:t>Visual Hierarchy</a:t>
            </a:r>
            <a:r>
              <a:rPr lang="en-US" dirty="0"/>
              <a:t>: Arrange content elements in a way that guides users' attention and communicates the importance of different information on the page.</a:t>
            </a:r>
          </a:p>
          <a:p>
            <a:r>
              <a:rPr lang="en-US" b="1" dirty="0"/>
              <a:t>Fast Loading Speed</a:t>
            </a:r>
            <a:r>
              <a:rPr lang="en-US" dirty="0"/>
              <a:t>: Optimize website performance to ensure fast loading times, which can improve user experience and reduce bounce rates.</a:t>
            </a:r>
          </a:p>
          <a:p>
            <a:r>
              <a:rPr lang="en-US" b="1" dirty="0"/>
              <a:t>Accessible Design</a:t>
            </a:r>
            <a:r>
              <a:rPr lang="en-US" dirty="0"/>
              <a:t>: Design your website with accessibility in mind, making sure it's usable by people with disabilities and complies with accessibility standards.</a:t>
            </a:r>
          </a:p>
          <a:p>
            <a:endParaRPr lang="en-US" dirty="0"/>
          </a:p>
          <a:p>
            <a:endParaRPr lang="en-US" dirty="0"/>
          </a:p>
        </p:txBody>
      </p:sp>
    </p:spTree>
    <p:extLst>
      <p:ext uri="{BB962C8B-B14F-4D97-AF65-F5344CB8AC3E}">
        <p14:creationId xmlns:p14="http://schemas.microsoft.com/office/powerpoint/2010/main" val="223760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8418D-5917-4C10-9949-E85F466E5B43}"/>
              </a:ext>
            </a:extLst>
          </p:cNvPr>
          <p:cNvSpPr>
            <a:spLocks noGrp="1"/>
          </p:cNvSpPr>
          <p:nvPr>
            <p:ph idx="1"/>
          </p:nvPr>
        </p:nvSpPr>
        <p:spPr>
          <a:xfrm>
            <a:off x="677334" y="300039"/>
            <a:ext cx="8596668" cy="5329236"/>
          </a:xfrm>
        </p:spPr>
        <p:txBody>
          <a:bodyPr/>
          <a:lstStyle/>
          <a:p>
            <a:r>
              <a:rPr lang="en-US" b="1" dirty="0"/>
              <a:t>Mobile-Friendly Features</a:t>
            </a:r>
            <a:r>
              <a:rPr lang="en-US" dirty="0"/>
              <a:t>: Implement mobile-friendly features such as touch-friendly buttons, simplified navigation, and mobile-specific optimizations to enhance the experience for mobile users.</a:t>
            </a:r>
          </a:p>
          <a:p>
            <a:r>
              <a:rPr lang="en-US" b="1" dirty="0"/>
              <a:t>Interactive Elements</a:t>
            </a:r>
            <a:r>
              <a:rPr lang="en-US" dirty="0"/>
              <a:t>: Incorporate interactive elements like buttons, forms, and animations to engage users and make the website more dynamic.</a:t>
            </a:r>
          </a:p>
          <a:p>
            <a:r>
              <a:rPr lang="en-US" b="1" dirty="0"/>
              <a:t>Whitespace and Padding</a:t>
            </a:r>
            <a:r>
              <a:rPr lang="en-US" dirty="0"/>
              <a:t>: Use ample whitespace and padding around elements to improve visual clarity and make the content easier to read and interact with.</a:t>
            </a:r>
          </a:p>
          <a:p>
            <a:r>
              <a:rPr lang="en-US" b="1" dirty="0"/>
              <a:t>Call to Action (CTA) Buttons</a:t>
            </a:r>
            <a:r>
              <a:rPr lang="en-US" dirty="0"/>
              <a:t>: Design clear and compelling CTAs that stand out and encourage users to take desired actions such as making a purchase or signing up for a newsletter.</a:t>
            </a:r>
          </a:p>
          <a:p>
            <a:r>
              <a:rPr lang="en-US" b="1" dirty="0"/>
              <a:t>User Testing</a:t>
            </a:r>
            <a:r>
              <a:rPr lang="en-US" dirty="0"/>
              <a:t>: Conduct usability testing with real users to identify pain points, gather feedback, and make iterative improvements to the design.</a:t>
            </a:r>
          </a:p>
          <a:p>
            <a:r>
              <a:rPr lang="en-US" b="1" dirty="0"/>
              <a:t>Stay Updated</a:t>
            </a:r>
            <a:r>
              <a:rPr lang="en-US" dirty="0"/>
              <a:t>: Stay informed about current design trends, best practices, and emerging technologies to keep your website design fresh and relevant.</a:t>
            </a:r>
          </a:p>
          <a:p>
            <a:endParaRPr lang="en-US" dirty="0"/>
          </a:p>
        </p:txBody>
      </p:sp>
    </p:spTree>
    <p:extLst>
      <p:ext uri="{BB962C8B-B14F-4D97-AF65-F5344CB8AC3E}">
        <p14:creationId xmlns:p14="http://schemas.microsoft.com/office/powerpoint/2010/main" val="65269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D917-FED2-4D93-89B6-C82A4EA64362}"/>
              </a:ext>
            </a:extLst>
          </p:cNvPr>
          <p:cNvSpPr>
            <a:spLocks noGrp="1"/>
          </p:cNvSpPr>
          <p:nvPr>
            <p:ph type="title"/>
          </p:nvPr>
        </p:nvSpPr>
        <p:spPr>
          <a:xfrm>
            <a:off x="677334" y="157164"/>
            <a:ext cx="8596668" cy="771524"/>
          </a:xfrm>
        </p:spPr>
        <p:txBody>
          <a:bodyPr/>
          <a:lstStyle/>
          <a:p>
            <a:pPr algn="ctr"/>
            <a:r>
              <a:rPr lang="en-US" b="1" u="sng" dirty="0"/>
              <a:t>Landing Page Link</a:t>
            </a:r>
          </a:p>
        </p:txBody>
      </p:sp>
      <p:sp>
        <p:nvSpPr>
          <p:cNvPr id="3" name="Content Placeholder 2">
            <a:extLst>
              <a:ext uri="{FF2B5EF4-FFF2-40B4-BE49-F238E27FC236}">
                <a16:creationId xmlns:a16="http://schemas.microsoft.com/office/drawing/2014/main" id="{F02270F9-9BFF-4FA8-B5F4-89BD76EE54E1}"/>
              </a:ext>
            </a:extLst>
          </p:cNvPr>
          <p:cNvSpPr>
            <a:spLocks noGrp="1"/>
          </p:cNvSpPr>
          <p:nvPr>
            <p:ph idx="1"/>
          </p:nvPr>
        </p:nvSpPr>
        <p:spPr>
          <a:xfrm>
            <a:off x="677334" y="828675"/>
            <a:ext cx="8596668" cy="5212687"/>
          </a:xfrm>
        </p:spPr>
        <p:txBody>
          <a:bodyPr/>
          <a:lstStyle/>
          <a:p>
            <a:endParaRPr lang="en-US" dirty="0"/>
          </a:p>
          <a:p>
            <a:endParaRPr lang="en-US" dirty="0"/>
          </a:p>
          <a:p>
            <a:endParaRPr lang="en-US" dirty="0"/>
          </a:p>
          <a:p>
            <a:endParaRPr lang="en-US" dirty="0"/>
          </a:p>
          <a:p>
            <a:pPr marL="0" indent="0">
              <a:buNone/>
            </a:pPr>
            <a:r>
              <a:rPr lang="en-US" sz="3600" u="sng" dirty="0"/>
              <a:t>https://www.figma.com/proto/wmA2lonnhFiA3R7uFNwQ60/Untitled?type=design&amp;node-id=2-29&amp;t=EmqOETMaeeZqiICt-1&amp;scaling=min-zoom&amp;page-id=0%3A1&amp;mode=design</a:t>
            </a:r>
          </a:p>
        </p:txBody>
      </p:sp>
    </p:spTree>
    <p:extLst>
      <p:ext uri="{BB962C8B-B14F-4D97-AF65-F5344CB8AC3E}">
        <p14:creationId xmlns:p14="http://schemas.microsoft.com/office/powerpoint/2010/main" val="119382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1A99-423D-473F-B435-3CA5D6A99583}"/>
              </a:ext>
            </a:extLst>
          </p:cNvPr>
          <p:cNvSpPr>
            <a:spLocks noGrp="1"/>
          </p:cNvSpPr>
          <p:nvPr>
            <p:ph type="title"/>
          </p:nvPr>
        </p:nvSpPr>
        <p:spPr>
          <a:xfrm>
            <a:off x="677335" y="3186113"/>
            <a:ext cx="8596668" cy="242887"/>
          </a:xfrm>
        </p:spPr>
        <p:txBody>
          <a:bodyPr>
            <a:noAutofit/>
          </a:bodyPr>
          <a:lstStyle/>
          <a:p>
            <a:pPr algn="ctr"/>
            <a:r>
              <a:rPr lang="en-US" sz="9600" dirty="0"/>
              <a:t>Thank You</a:t>
            </a:r>
          </a:p>
        </p:txBody>
      </p:sp>
    </p:spTree>
    <p:extLst>
      <p:ext uri="{BB962C8B-B14F-4D97-AF65-F5344CB8AC3E}">
        <p14:creationId xmlns:p14="http://schemas.microsoft.com/office/powerpoint/2010/main" val="165327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98B3-D6CC-472A-9BEA-FCC02BCD3040}"/>
              </a:ext>
            </a:extLst>
          </p:cNvPr>
          <p:cNvSpPr>
            <a:spLocks noGrp="1"/>
          </p:cNvSpPr>
          <p:nvPr>
            <p:ph type="title"/>
          </p:nvPr>
        </p:nvSpPr>
        <p:spPr/>
        <p:txBody>
          <a:bodyPr>
            <a:noAutofit/>
          </a:bodyPr>
          <a:lstStyle/>
          <a:p>
            <a:pPr algn="ctr"/>
            <a:r>
              <a:rPr lang="en-US" sz="5400" dirty="0"/>
              <a:t>Website and products selected</a:t>
            </a:r>
          </a:p>
        </p:txBody>
      </p:sp>
      <p:sp>
        <p:nvSpPr>
          <p:cNvPr id="3" name="Content Placeholder 2">
            <a:extLst>
              <a:ext uri="{FF2B5EF4-FFF2-40B4-BE49-F238E27FC236}">
                <a16:creationId xmlns:a16="http://schemas.microsoft.com/office/drawing/2014/main" id="{E47CFB2E-D78E-46D5-82B0-86B6089B2D45}"/>
              </a:ext>
            </a:extLst>
          </p:cNvPr>
          <p:cNvSpPr>
            <a:spLocks noGrp="1"/>
          </p:cNvSpPr>
          <p:nvPr>
            <p:ph idx="1"/>
          </p:nvPr>
        </p:nvSpPr>
        <p:spPr>
          <a:xfrm>
            <a:off x="677334" y="2428875"/>
            <a:ext cx="8596668" cy="3612487"/>
          </a:xfrm>
        </p:spPr>
        <p:txBody>
          <a:bodyPr/>
          <a:lstStyle/>
          <a:p>
            <a:pPr marL="0" indent="0">
              <a:buNone/>
            </a:pPr>
            <a:endParaRPr lang="en-US" sz="3200" b="1" dirty="0"/>
          </a:p>
          <a:p>
            <a:pPr marL="0" indent="0">
              <a:buNone/>
            </a:pPr>
            <a:r>
              <a:rPr lang="en-US" sz="3200" b="1" dirty="0"/>
              <a:t>Website</a:t>
            </a:r>
            <a:r>
              <a:rPr lang="en-US" sz="3200" dirty="0"/>
              <a:t> </a:t>
            </a:r>
            <a:r>
              <a:rPr lang="en-US" sz="3200" b="1" dirty="0"/>
              <a:t>Link</a:t>
            </a:r>
            <a:r>
              <a:rPr lang="en-US" sz="3200" dirty="0"/>
              <a:t> : </a:t>
            </a:r>
            <a:r>
              <a:rPr lang="en-US" sz="3200" dirty="0">
                <a:hlinkClick r:id="rId2"/>
              </a:rPr>
              <a:t>https://www.oracle.com/</a:t>
            </a:r>
            <a:endParaRPr lang="en-US" sz="3200" dirty="0"/>
          </a:p>
          <a:p>
            <a:pPr marL="0" indent="0">
              <a:buNone/>
            </a:pPr>
            <a:endParaRPr lang="en-US" sz="3200" dirty="0"/>
          </a:p>
          <a:p>
            <a:r>
              <a:rPr lang="en-US" sz="2800" b="1" dirty="0"/>
              <a:t>Oracle Database</a:t>
            </a:r>
          </a:p>
          <a:p>
            <a:r>
              <a:rPr lang="en-US" sz="2800" b="1" dirty="0"/>
              <a:t>Oracle Cloud Infrastructure (OCI)</a:t>
            </a:r>
          </a:p>
          <a:p>
            <a:r>
              <a:rPr lang="en-US" sz="2800" b="1" dirty="0"/>
              <a:t>Oracle Fusion Applications</a:t>
            </a:r>
          </a:p>
          <a:p>
            <a:endParaRPr lang="en-US" b="1" dirty="0"/>
          </a:p>
          <a:p>
            <a:endParaRPr lang="en-US" dirty="0"/>
          </a:p>
          <a:p>
            <a:endParaRPr lang="en-US" dirty="0"/>
          </a:p>
        </p:txBody>
      </p:sp>
    </p:spTree>
    <p:extLst>
      <p:ext uri="{BB962C8B-B14F-4D97-AF65-F5344CB8AC3E}">
        <p14:creationId xmlns:p14="http://schemas.microsoft.com/office/powerpoint/2010/main" val="365288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FF63-2DDE-46EB-9194-41AABBD10EAD}"/>
              </a:ext>
            </a:extLst>
          </p:cNvPr>
          <p:cNvSpPr>
            <a:spLocks noGrp="1"/>
          </p:cNvSpPr>
          <p:nvPr>
            <p:ph type="title"/>
          </p:nvPr>
        </p:nvSpPr>
        <p:spPr>
          <a:xfrm>
            <a:off x="677334" y="609600"/>
            <a:ext cx="8596668" cy="990600"/>
          </a:xfrm>
        </p:spPr>
        <p:txBody>
          <a:bodyPr>
            <a:normAutofit fontScale="90000"/>
          </a:bodyPr>
          <a:lstStyle/>
          <a:p>
            <a:pPr algn="ctr"/>
            <a:r>
              <a:rPr lang="en-US" sz="5400" b="1" dirty="0">
                <a:solidFill>
                  <a:schemeClr val="tx1"/>
                </a:solidFill>
                <a:highlight>
                  <a:srgbClr val="FF0000"/>
                </a:highlight>
              </a:rPr>
              <a:t>Oracle Database</a:t>
            </a:r>
            <a:br>
              <a:rPr lang="en-US" b="1" dirty="0">
                <a:highlight>
                  <a:srgbClr val="000000"/>
                </a:highlight>
              </a:rPr>
            </a:br>
            <a:endParaRPr lang="en-US" dirty="0">
              <a:highlight>
                <a:srgbClr val="000000"/>
              </a:highlight>
            </a:endParaRPr>
          </a:p>
        </p:txBody>
      </p:sp>
      <p:sp>
        <p:nvSpPr>
          <p:cNvPr id="3" name="Content Placeholder 2">
            <a:extLst>
              <a:ext uri="{FF2B5EF4-FFF2-40B4-BE49-F238E27FC236}">
                <a16:creationId xmlns:a16="http://schemas.microsoft.com/office/drawing/2014/main" id="{6E7F3654-12E5-4DE2-8792-64955BC62879}"/>
              </a:ext>
            </a:extLst>
          </p:cNvPr>
          <p:cNvSpPr>
            <a:spLocks noGrp="1"/>
          </p:cNvSpPr>
          <p:nvPr>
            <p:ph idx="1"/>
          </p:nvPr>
        </p:nvSpPr>
        <p:spPr>
          <a:xfrm>
            <a:off x="677334" y="1600201"/>
            <a:ext cx="8596668" cy="4441162"/>
          </a:xfrm>
        </p:spPr>
        <p:txBody>
          <a:bodyPr>
            <a:normAutofit fontScale="92500" lnSpcReduction="20000"/>
          </a:bodyPr>
          <a:lstStyle/>
          <a:p>
            <a:pPr marL="0" indent="0">
              <a:buNone/>
            </a:pPr>
            <a:r>
              <a:rPr lang="en-US" dirty="0"/>
              <a:t>Oracle Database, often referred to simply as Oracle, is a relational database management system (RDBMS) developed and marketed by Oracle Corporation. It's one of the most widely used database systems in the world, known for its robustness, scalability, and comprehensive feature set. Here are some key points about Oracle Database:</a:t>
            </a:r>
          </a:p>
          <a:p>
            <a:r>
              <a:rPr lang="en-US" b="1" dirty="0"/>
              <a:t>Architecture</a:t>
            </a:r>
            <a:r>
              <a:rPr lang="en-US" dirty="0"/>
              <a:t>: Oracle Database follows a client-server architecture, where the database server manages and stores data, and clients interact with the database through SQL queries and transactions.</a:t>
            </a:r>
          </a:p>
          <a:p>
            <a:r>
              <a:rPr lang="en-US" b="1" dirty="0"/>
              <a:t>Data Model</a:t>
            </a:r>
            <a:r>
              <a:rPr lang="en-US" dirty="0"/>
              <a:t>: Oracle Database supports a relational data model, allowing data to be organized into tables with rows and columns. It also supports complex data types, such as objects, arrays, and XML, providing flexibility in data storage.</a:t>
            </a:r>
          </a:p>
          <a:p>
            <a:r>
              <a:rPr lang="en-US" b="1" dirty="0"/>
              <a:t>Scalability</a:t>
            </a:r>
            <a:r>
              <a:rPr lang="en-US" dirty="0"/>
              <a:t>: Oracle Database is highly scalable, capable of handling large volumes of data and supporting thousands of concurrent users. It offers features like partitioning, clustering, and parallel processing to improve performance and scalability.</a:t>
            </a:r>
          </a:p>
          <a:p>
            <a:r>
              <a:rPr lang="en-US" b="1" dirty="0"/>
              <a:t>Security</a:t>
            </a:r>
            <a:r>
              <a:rPr lang="en-US" dirty="0"/>
              <a:t>: Security is a priority in Oracle Database. It provides robust mechanisms for authentication, authorization, and encryption to protect sensitive data from unauthorized access and ensure data integrity.</a:t>
            </a:r>
          </a:p>
          <a:p>
            <a:pPr marL="0" indent="0">
              <a:buNone/>
            </a:pPr>
            <a:endParaRPr lang="en-US" dirty="0"/>
          </a:p>
          <a:p>
            <a:endParaRPr lang="en-US" dirty="0"/>
          </a:p>
        </p:txBody>
      </p:sp>
    </p:spTree>
    <p:extLst>
      <p:ext uri="{BB962C8B-B14F-4D97-AF65-F5344CB8AC3E}">
        <p14:creationId xmlns:p14="http://schemas.microsoft.com/office/powerpoint/2010/main" val="149957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1567D-2945-4B21-A8E0-8B0F2D25D440}"/>
              </a:ext>
            </a:extLst>
          </p:cNvPr>
          <p:cNvSpPr>
            <a:spLocks noGrp="1"/>
          </p:cNvSpPr>
          <p:nvPr>
            <p:ph idx="1"/>
          </p:nvPr>
        </p:nvSpPr>
        <p:spPr>
          <a:xfrm>
            <a:off x="677334" y="214313"/>
            <a:ext cx="8596668" cy="6029325"/>
          </a:xfrm>
        </p:spPr>
        <p:txBody>
          <a:bodyPr>
            <a:normAutofit fontScale="92500" lnSpcReduction="10000"/>
          </a:bodyPr>
          <a:lstStyle/>
          <a:p>
            <a:r>
              <a:rPr lang="en-US" b="1" dirty="0"/>
              <a:t>High Availability</a:t>
            </a:r>
            <a:r>
              <a:rPr lang="en-US" dirty="0"/>
              <a:t>: Oracle Database offers features for ensuring high availability and fault tolerance, including data replication, clustering, and automatic failover mechanisms. These features help minimize downtime and ensure business continuity.</a:t>
            </a:r>
          </a:p>
          <a:p>
            <a:r>
              <a:rPr lang="en-US" b="1" dirty="0"/>
              <a:t>Performance Optimization</a:t>
            </a:r>
            <a:r>
              <a:rPr lang="en-US" dirty="0"/>
              <a:t>: Oracle Database includes various performance optimization features such as indexing, query optimization, caching, and in-memory processing to deliver fast and efficient data retrieval and processing.</a:t>
            </a:r>
          </a:p>
          <a:p>
            <a:r>
              <a:rPr lang="en-US" b="1" dirty="0"/>
              <a:t>Backup and Recovery</a:t>
            </a:r>
            <a:r>
              <a:rPr lang="en-US" dirty="0"/>
              <a:t>: Oracle Database provides comprehensive backup and recovery solutions to protect against data loss and corruption. It supports various backup methods, including full backups, incremental backups, and point-in-time recovery.</a:t>
            </a:r>
          </a:p>
          <a:p>
            <a:r>
              <a:rPr lang="en-US" b="1" dirty="0"/>
              <a:t>Advanced Functionality</a:t>
            </a:r>
            <a:r>
              <a:rPr lang="en-US" dirty="0"/>
              <a:t>: Oracle Database offers a wide range of advanced functionality, including support for advanced SQL queries, stored procedures, triggers, and data warehousing features like OLAP and data mining.</a:t>
            </a:r>
          </a:p>
          <a:p>
            <a:r>
              <a:rPr lang="en-US" b="1" dirty="0"/>
              <a:t>Compatibility</a:t>
            </a:r>
            <a:r>
              <a:rPr lang="en-US" dirty="0"/>
              <a:t>: Oracle Database is compatible with various operating systems, including Linux, Windows, and Unix-based systems. It also supports multiple programming languages and interfaces for application development and integration.</a:t>
            </a:r>
          </a:p>
          <a:p>
            <a:r>
              <a:rPr lang="en-US" b="1" dirty="0"/>
              <a:t>Enterprise Edition vs. Standard Edition</a:t>
            </a:r>
            <a:r>
              <a:rPr lang="en-US" dirty="0"/>
              <a:t>: Oracle Database is available in different editions, with the Enterprise Edition offering the most comprehensive feature set for mission-critical applications, while the Standard Edition provides basic database functionality at a lower cost.</a:t>
            </a:r>
          </a:p>
          <a:p>
            <a:endParaRPr lang="en-US" dirty="0"/>
          </a:p>
        </p:txBody>
      </p:sp>
    </p:spTree>
    <p:extLst>
      <p:ext uri="{BB962C8B-B14F-4D97-AF65-F5344CB8AC3E}">
        <p14:creationId xmlns:p14="http://schemas.microsoft.com/office/powerpoint/2010/main" val="352340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E55F-FEC5-4F19-9E32-C902841E4444}"/>
              </a:ext>
            </a:extLst>
          </p:cNvPr>
          <p:cNvSpPr>
            <a:spLocks noGrp="1"/>
          </p:cNvSpPr>
          <p:nvPr>
            <p:ph type="title"/>
          </p:nvPr>
        </p:nvSpPr>
        <p:spPr>
          <a:xfrm>
            <a:off x="677334" y="609600"/>
            <a:ext cx="8596668" cy="733425"/>
          </a:xfrm>
        </p:spPr>
        <p:txBody>
          <a:bodyPr>
            <a:noAutofit/>
          </a:bodyPr>
          <a:lstStyle/>
          <a:p>
            <a:pPr algn="ctr"/>
            <a:r>
              <a:rPr lang="en-US" sz="4000" b="1" dirty="0">
                <a:solidFill>
                  <a:schemeClr val="tx1"/>
                </a:solidFill>
                <a:highlight>
                  <a:srgbClr val="FF00FF"/>
                </a:highlight>
              </a:rPr>
              <a:t>Oracle Cloud Infrastructure (OCI)</a:t>
            </a:r>
            <a:br>
              <a:rPr lang="en-US" sz="4000" b="1" dirty="0">
                <a:solidFill>
                  <a:schemeClr val="tx1"/>
                </a:solidFill>
                <a:highlight>
                  <a:srgbClr val="FF00FF"/>
                </a:highlight>
              </a:rPr>
            </a:br>
            <a:endParaRPr lang="en-US" sz="4000" b="1" dirty="0">
              <a:solidFill>
                <a:schemeClr val="tx1"/>
              </a:solidFill>
              <a:highlight>
                <a:srgbClr val="FF00FF"/>
              </a:highlight>
            </a:endParaRPr>
          </a:p>
        </p:txBody>
      </p:sp>
      <p:sp>
        <p:nvSpPr>
          <p:cNvPr id="3" name="Content Placeholder 2">
            <a:extLst>
              <a:ext uri="{FF2B5EF4-FFF2-40B4-BE49-F238E27FC236}">
                <a16:creationId xmlns:a16="http://schemas.microsoft.com/office/drawing/2014/main" id="{4BC1DF5E-344F-4A8F-B698-0892859C2581}"/>
              </a:ext>
            </a:extLst>
          </p:cNvPr>
          <p:cNvSpPr>
            <a:spLocks noGrp="1"/>
          </p:cNvSpPr>
          <p:nvPr>
            <p:ph idx="1"/>
          </p:nvPr>
        </p:nvSpPr>
        <p:spPr>
          <a:xfrm>
            <a:off x="677334" y="1457325"/>
            <a:ext cx="8596668" cy="5100638"/>
          </a:xfrm>
        </p:spPr>
        <p:txBody>
          <a:bodyPr>
            <a:normAutofit fontScale="92500" lnSpcReduction="20000"/>
          </a:bodyPr>
          <a:lstStyle/>
          <a:p>
            <a:pPr marL="0" indent="0">
              <a:buNone/>
            </a:pPr>
            <a:r>
              <a:rPr lang="en-US" dirty="0"/>
              <a:t>Oracle Cloud Infrastructure (OCI) is Oracle's cloud computing platform that offers a comprehensive set of infrastructure and platform services to support various workload types, from simple web applications to complex enterprise applications. Here are some key features and aspects of Oracle Cloud Infrastructure:</a:t>
            </a:r>
          </a:p>
          <a:p>
            <a:r>
              <a:rPr lang="en-US" b="1" dirty="0"/>
              <a:t>High-Performance Compute</a:t>
            </a:r>
            <a:r>
              <a:rPr lang="en-US" dirty="0"/>
              <a:t>: OCI provides high-performance compute instances optimized for various workloads, including general-purpose computing, memory-intensive applications, and high-performance computing (HPC) workloads. These instances offer powerful CPUs, high memory capacity, and fast networking to deliver superior performance.</a:t>
            </a:r>
          </a:p>
          <a:p>
            <a:r>
              <a:rPr lang="en-US" b="1" dirty="0"/>
              <a:t>Scalable Storage</a:t>
            </a:r>
            <a:r>
              <a:rPr lang="en-US" dirty="0"/>
              <a:t>: OCI offers scalable storage options to meet the needs of different applications. This includes block storage (persistent storage volumes), object storage (for storing unstructured data such as images and backups), and file storage (for shared file systems).</a:t>
            </a:r>
          </a:p>
          <a:p>
            <a:r>
              <a:rPr lang="en-US" b="1" dirty="0"/>
              <a:t>Networking Services</a:t>
            </a:r>
            <a:r>
              <a:rPr lang="en-US" dirty="0"/>
              <a:t>: OCI provides networking services such as virtual cloud networks (VCNs), subnets, load balancers, and VPN connectivity to create secure and scalable network architectures for applications deployed in the cloud.</a:t>
            </a:r>
          </a:p>
          <a:p>
            <a:r>
              <a:rPr lang="en-US" b="1" dirty="0"/>
              <a:t>Security</a:t>
            </a:r>
            <a:r>
              <a:rPr lang="en-US" dirty="0"/>
              <a:t>: Security is a top priority in OCI, and it offers multiple layers of security features to protect data and resources. This includes network security (firewalls, security groups), identity and access management (IAM), encryption, and compliance certifications.</a:t>
            </a:r>
          </a:p>
          <a:p>
            <a:pPr marL="0" indent="0">
              <a:buNone/>
            </a:pPr>
            <a:endParaRPr lang="en-US" dirty="0"/>
          </a:p>
        </p:txBody>
      </p:sp>
    </p:spTree>
    <p:extLst>
      <p:ext uri="{BB962C8B-B14F-4D97-AF65-F5344CB8AC3E}">
        <p14:creationId xmlns:p14="http://schemas.microsoft.com/office/powerpoint/2010/main" val="47312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F7062-5DAF-4DD1-B321-44CAA2DF9E5A}"/>
              </a:ext>
            </a:extLst>
          </p:cNvPr>
          <p:cNvSpPr>
            <a:spLocks noGrp="1"/>
          </p:cNvSpPr>
          <p:nvPr>
            <p:ph idx="1"/>
          </p:nvPr>
        </p:nvSpPr>
        <p:spPr>
          <a:xfrm>
            <a:off x="677334" y="314325"/>
            <a:ext cx="8596668" cy="6329363"/>
          </a:xfrm>
        </p:spPr>
        <p:txBody>
          <a:bodyPr>
            <a:normAutofit fontScale="92500" lnSpcReduction="10000"/>
          </a:bodyPr>
          <a:lstStyle/>
          <a:p>
            <a:r>
              <a:rPr lang="en-US" b="1" dirty="0"/>
              <a:t>Integrated Platform Services</a:t>
            </a:r>
            <a:r>
              <a:rPr lang="en-US" dirty="0"/>
              <a:t>: OCI offers a range of integrated platform services for application development, deployment, and management. This includes services such as container orchestration (Oracle Kubernetes Engine), serverless computing (Functions), database services (Oracle Autonomous Database), and DevOps tools (such as Developer Cloud).</a:t>
            </a:r>
          </a:p>
          <a:p>
            <a:r>
              <a:rPr lang="en-US" b="1" dirty="0"/>
              <a:t>Hybrid Cloud</a:t>
            </a:r>
            <a:r>
              <a:rPr lang="en-US" dirty="0"/>
              <a:t>: OCI supports hybrid cloud deployments, allowing organizations to seamlessly extend their on-premises infrastructure to the cloud. This includes features such as VPN connectivity, dedicated connectivity (</a:t>
            </a:r>
            <a:r>
              <a:rPr lang="en-US" dirty="0" err="1"/>
              <a:t>FastConnect</a:t>
            </a:r>
            <a:r>
              <a:rPr lang="en-US" dirty="0"/>
              <a:t>), and support for hybrid cloud management tools.</a:t>
            </a:r>
          </a:p>
          <a:p>
            <a:r>
              <a:rPr lang="en-US" b="1" dirty="0"/>
              <a:t>Global Footprint</a:t>
            </a:r>
            <a:r>
              <a:rPr lang="en-US" dirty="0"/>
              <a:t>: OCI has a global presence with data centers located in multiple regions around the world. This allows customers to deploy their applications and services closer to their users for low-latency access and compliance with data residency requirements.</a:t>
            </a:r>
          </a:p>
          <a:p>
            <a:r>
              <a:rPr lang="en-US" b="1" dirty="0"/>
              <a:t>Enterprise-Grade SLAs</a:t>
            </a:r>
            <a:r>
              <a:rPr lang="en-US" dirty="0"/>
              <a:t>: OCI provides enterprise-grade service level agreements (SLAs) for uptime, performance, and support, ensuring reliability and availability for mission-critical workloads.</a:t>
            </a:r>
          </a:p>
          <a:p>
            <a:r>
              <a:rPr lang="en-US" b="1" dirty="0"/>
              <a:t>Cost-Effective Pricing</a:t>
            </a:r>
            <a:r>
              <a:rPr lang="en-US" dirty="0"/>
              <a:t>: OCI offers flexible pricing models, including pay-as-you-go pricing and subscription-based models, allowing customers to optimize costs based on their usage patterns and requirements.</a:t>
            </a:r>
          </a:p>
          <a:p>
            <a:r>
              <a:rPr lang="en-US" b="1" dirty="0"/>
              <a:t>Integration with Oracle Ecosystem</a:t>
            </a:r>
            <a:r>
              <a:rPr lang="en-US" dirty="0"/>
              <a:t>: OCI seamlessly integrates with other Oracle products and services, including Oracle databases, middleware, and applications, enabling customers to leverage their existing investments in Oracle technology and extend them to the cloud.</a:t>
            </a:r>
          </a:p>
          <a:p>
            <a:endParaRPr lang="en-US" dirty="0"/>
          </a:p>
        </p:txBody>
      </p:sp>
    </p:spTree>
    <p:extLst>
      <p:ext uri="{BB962C8B-B14F-4D97-AF65-F5344CB8AC3E}">
        <p14:creationId xmlns:p14="http://schemas.microsoft.com/office/powerpoint/2010/main" val="25664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C4C0-F3BE-47FC-BE03-6A4AA1AC0221}"/>
              </a:ext>
            </a:extLst>
          </p:cNvPr>
          <p:cNvSpPr>
            <a:spLocks noGrp="1"/>
          </p:cNvSpPr>
          <p:nvPr>
            <p:ph type="title"/>
          </p:nvPr>
        </p:nvSpPr>
        <p:spPr/>
        <p:txBody>
          <a:bodyPr/>
          <a:lstStyle/>
          <a:p>
            <a:pPr algn="ctr"/>
            <a:r>
              <a:rPr lang="en-US" b="1" dirty="0">
                <a:solidFill>
                  <a:schemeClr val="tx1"/>
                </a:solidFill>
                <a:highlight>
                  <a:srgbClr val="C0C0C0"/>
                </a:highlight>
              </a:rPr>
              <a:t>Oracle Fusion Applications</a:t>
            </a:r>
            <a:br>
              <a:rPr lang="en-US" b="1" dirty="0">
                <a:solidFill>
                  <a:schemeClr val="tx1"/>
                </a:solidFill>
                <a:highlight>
                  <a:srgbClr val="C0C0C0"/>
                </a:highlight>
              </a:rPr>
            </a:br>
            <a:endParaRPr lang="en-US" dirty="0">
              <a:solidFill>
                <a:schemeClr val="tx1"/>
              </a:solidFill>
              <a:highlight>
                <a:srgbClr val="C0C0C0"/>
              </a:highlight>
            </a:endParaRPr>
          </a:p>
        </p:txBody>
      </p:sp>
      <p:sp>
        <p:nvSpPr>
          <p:cNvPr id="3" name="Content Placeholder 2">
            <a:extLst>
              <a:ext uri="{FF2B5EF4-FFF2-40B4-BE49-F238E27FC236}">
                <a16:creationId xmlns:a16="http://schemas.microsoft.com/office/drawing/2014/main" id="{0E2EDCCF-4E84-405B-BF6D-6F6E49A6517B}"/>
              </a:ext>
            </a:extLst>
          </p:cNvPr>
          <p:cNvSpPr>
            <a:spLocks noGrp="1"/>
          </p:cNvSpPr>
          <p:nvPr>
            <p:ph idx="1"/>
          </p:nvPr>
        </p:nvSpPr>
        <p:spPr>
          <a:xfrm>
            <a:off x="677334" y="1301751"/>
            <a:ext cx="8596668" cy="5399087"/>
          </a:xfrm>
        </p:spPr>
        <p:txBody>
          <a:bodyPr>
            <a:normAutofit fontScale="92500" lnSpcReduction="10000"/>
          </a:bodyPr>
          <a:lstStyle/>
          <a:p>
            <a:pPr marL="0" indent="0">
              <a:buNone/>
            </a:pPr>
            <a:r>
              <a:rPr lang="en-US" dirty="0"/>
              <a:t>Oracle Fusion Applications is a suite of enterprise resource planning (ERP), human capital management (HCM), customer experience (CX), and supply chain management (SCM) applications developed by Oracle Corporation. It is designed to provide organizations with integrated and intelligent business solutions to streamline operations, improve decision-making, and enhance customer experience. Here are some key aspects of Oracle Fusion Applications:</a:t>
            </a:r>
          </a:p>
          <a:p>
            <a:r>
              <a:rPr lang="en-US" b="1" dirty="0"/>
              <a:t>Integrated Suite</a:t>
            </a:r>
            <a:r>
              <a:rPr lang="en-US" dirty="0"/>
              <a:t>: Oracle Fusion Applications offer a comprehensive suite of integrated business applications that cover various functional areas including finance, procurement, project management, human resources, sales, marketing, and customer service. These applications are designed to work together seamlessly, allowing organizations to streamline processes and improve collaboration across departments.</a:t>
            </a:r>
          </a:p>
          <a:p>
            <a:r>
              <a:rPr lang="en-US" b="1" dirty="0"/>
              <a:t>Modern Architecture</a:t>
            </a:r>
            <a:r>
              <a:rPr lang="en-US" dirty="0"/>
              <a:t>: Oracle Fusion Applications are built on a modern and scalable architecture using industry standards such as Java EE and SOA (Service-Oriented Architecture). This architecture enables flexibility, extensibility, and interoperability with other systems and applications, both within and outside the organization.</a:t>
            </a:r>
          </a:p>
          <a:p>
            <a:r>
              <a:rPr lang="en-US" b="1" dirty="0"/>
              <a:t>Role-Based User Experience</a:t>
            </a:r>
            <a:r>
              <a:rPr lang="en-US" dirty="0"/>
              <a:t>: Fusion Applications provide role-based user interfaces that are tailored to the specific needs and responsibilities of different users within the organization. This ensures that users have access to relevant information and functionality, leading to increased productivity and efficiency.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6419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51FE5-A337-496E-BE03-D5282F2A3B16}"/>
              </a:ext>
            </a:extLst>
          </p:cNvPr>
          <p:cNvSpPr>
            <a:spLocks noGrp="1"/>
          </p:cNvSpPr>
          <p:nvPr>
            <p:ph idx="1"/>
          </p:nvPr>
        </p:nvSpPr>
        <p:spPr>
          <a:xfrm>
            <a:off x="563034" y="331789"/>
            <a:ext cx="8596668" cy="6340474"/>
          </a:xfrm>
        </p:spPr>
        <p:txBody>
          <a:bodyPr>
            <a:normAutofit fontScale="92500" lnSpcReduction="20000"/>
          </a:bodyPr>
          <a:lstStyle/>
          <a:p>
            <a:r>
              <a:rPr lang="en-US" b="1" dirty="0"/>
              <a:t>Business Intelligence and Analytics</a:t>
            </a:r>
            <a:r>
              <a:rPr lang="en-US" dirty="0"/>
              <a:t>: Fusion Applications include built-in business intelligence (BI) and analytics capabilities that provide real-time insights into key performance indicators (KPIs) and metrics across various business processes. This enables better decision-making and helps organizations identify opportunities for improvement.</a:t>
            </a:r>
          </a:p>
          <a:p>
            <a:r>
              <a:rPr lang="en-US" b="1" dirty="0"/>
              <a:t>Adaptive Intelligence</a:t>
            </a:r>
            <a:r>
              <a:rPr lang="en-US" dirty="0"/>
              <a:t>: Oracle Fusion Applications leverage artificial intelligence (AI) and machine learning (ML) technologies to provide adaptive intelligence capabilities that automate routine tasks, predict outcomes, and recommend actions based on historical data and user behavior. This helps organizations improve efficiency and effectiveness in decision-making and execution.</a:t>
            </a:r>
          </a:p>
          <a:p>
            <a:r>
              <a:rPr lang="en-US" b="1" dirty="0"/>
              <a:t>Scalability and Flexibility</a:t>
            </a:r>
            <a:r>
              <a:rPr lang="en-US" dirty="0"/>
              <a:t>: Fusion Applications are designed to scale and adapt to the changing needs and requirements of organizations of all sizes and industries. They support flexible deployment options, including on-premises, cloud, and hybrid deployments, allowing organizations to choose the deployment model that best suits their business needs.</a:t>
            </a:r>
          </a:p>
          <a:p>
            <a:r>
              <a:rPr lang="en-US" b="1" dirty="0"/>
              <a:t>Security and Compliance</a:t>
            </a:r>
            <a:r>
              <a:rPr lang="en-US" dirty="0"/>
              <a:t>: Oracle Fusion Applications prioritize security and compliance, incorporating robust security features and controls to protect sensitive data and ensure regulatory compliance. This includes data encryption, access controls, audit trails, and compliance with industry standards and regulations.</a:t>
            </a:r>
          </a:p>
          <a:p>
            <a:r>
              <a:rPr lang="en-US" b="1" dirty="0"/>
              <a:t>Continuous Innovation</a:t>
            </a:r>
            <a:r>
              <a:rPr lang="en-US" dirty="0"/>
              <a:t>: Oracle continuously invests in the development and enhancement of Fusion Applications, delivering regular updates, patches, and new features to address evolving business challenges and industry trends. This ensures that organizations using Fusion Applications can stay competitive and take advantage of the latest advancements in technology and functionality.</a:t>
            </a:r>
          </a:p>
          <a:p>
            <a:endParaRPr lang="en-US" dirty="0"/>
          </a:p>
        </p:txBody>
      </p:sp>
    </p:spTree>
    <p:extLst>
      <p:ext uri="{BB962C8B-B14F-4D97-AF65-F5344CB8AC3E}">
        <p14:creationId xmlns:p14="http://schemas.microsoft.com/office/powerpoint/2010/main" val="55321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4B45-D75A-4E1B-993E-C0564F376DFE}"/>
              </a:ext>
            </a:extLst>
          </p:cNvPr>
          <p:cNvSpPr>
            <a:spLocks noGrp="1"/>
          </p:cNvSpPr>
          <p:nvPr>
            <p:ph type="title"/>
          </p:nvPr>
        </p:nvSpPr>
        <p:spPr>
          <a:xfrm>
            <a:off x="677334" y="609600"/>
            <a:ext cx="8596668" cy="5431762"/>
          </a:xfrm>
        </p:spPr>
        <p:txBody>
          <a:bodyPr>
            <a:normAutofit/>
          </a:bodyPr>
          <a:lstStyle/>
          <a:p>
            <a:pPr algn="ctr"/>
            <a:r>
              <a:rPr lang="en-US" sz="8000" dirty="0"/>
              <a:t>Website Design </a:t>
            </a:r>
            <a:br>
              <a:rPr lang="en-US" sz="8000" dirty="0"/>
            </a:br>
            <a:r>
              <a:rPr lang="en-US" sz="8000" dirty="0"/>
              <a:t>and </a:t>
            </a:r>
            <a:br>
              <a:rPr lang="en-US" sz="8000" dirty="0"/>
            </a:br>
            <a:r>
              <a:rPr lang="en-US" sz="8000" dirty="0"/>
              <a:t>Mobile Optimization</a:t>
            </a:r>
          </a:p>
        </p:txBody>
      </p:sp>
    </p:spTree>
    <p:extLst>
      <p:ext uri="{BB962C8B-B14F-4D97-AF65-F5344CB8AC3E}">
        <p14:creationId xmlns:p14="http://schemas.microsoft.com/office/powerpoint/2010/main" val="12874357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8461</TotalTime>
  <Words>2078</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Söhne</vt:lpstr>
      <vt:lpstr>Trebuchet MS</vt:lpstr>
      <vt:lpstr>Wingdings 3</vt:lpstr>
      <vt:lpstr>Facet</vt:lpstr>
      <vt:lpstr>Digital Marketing Project Crafting Compelling Web Presences </vt:lpstr>
      <vt:lpstr>Website and products selected</vt:lpstr>
      <vt:lpstr>Oracle Database </vt:lpstr>
      <vt:lpstr>PowerPoint Presentation</vt:lpstr>
      <vt:lpstr>Oracle Cloud Infrastructure (OCI) </vt:lpstr>
      <vt:lpstr>PowerPoint Presentation</vt:lpstr>
      <vt:lpstr>Oracle Fusion Applications </vt:lpstr>
      <vt:lpstr>PowerPoint Presentation</vt:lpstr>
      <vt:lpstr>Website Design  and  Mobile Optimization</vt:lpstr>
      <vt:lpstr>Tools used for website Design and Mobile Optimization</vt:lpstr>
      <vt:lpstr>Test Result</vt:lpstr>
      <vt:lpstr>Test Results </vt:lpstr>
      <vt:lpstr>PowerPoint Presentation</vt:lpstr>
      <vt:lpstr>Suggestions </vt:lpstr>
      <vt:lpstr>List of Best Practices  For  Creating Visually Appealing  and  User-friendly Website Designs </vt:lpstr>
      <vt:lpstr>PowerPoint Presentation</vt:lpstr>
      <vt:lpstr>PowerPoint Presentation</vt:lpstr>
      <vt:lpstr>Landing Page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Project-1</dc:title>
  <dc:creator>PowerBI e5zcpx2</dc:creator>
  <cp:lastModifiedBy>PowerBI e5zcpx2</cp:lastModifiedBy>
  <cp:revision>30</cp:revision>
  <dcterms:created xsi:type="dcterms:W3CDTF">2024-02-28T09:16:25Z</dcterms:created>
  <dcterms:modified xsi:type="dcterms:W3CDTF">2024-03-05T06:17:55Z</dcterms:modified>
</cp:coreProperties>
</file>