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CC6-0862-4B8B-B580-24EC92AB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082" y="945912"/>
            <a:ext cx="10555941" cy="4607723"/>
          </a:xfrm>
        </p:spPr>
        <p:txBody>
          <a:bodyPr>
            <a:normAutofit/>
          </a:bodyPr>
          <a:lstStyle/>
          <a:p>
            <a:pPr algn="ctr"/>
            <a:r>
              <a:rPr lang="en-US" sz="5400" b="1" i="1" u="sng" dirty="0"/>
              <a:t>Project – 2</a:t>
            </a:r>
            <a:br>
              <a:rPr lang="en-US" sz="5400" b="1" i="1" u="sng" dirty="0"/>
            </a:br>
            <a:br>
              <a:rPr lang="en-US" sz="5400" b="1" i="1" u="sng" dirty="0"/>
            </a:br>
            <a:r>
              <a:rPr lang="en-US" sz="5400" b="1" i="1" u="sng" dirty="0"/>
              <a:t>WALMART SUPERSTORE SALES ANALYSIS</a:t>
            </a:r>
            <a:br>
              <a:rPr lang="en-US" sz="5400" b="1" i="1" u="sng" dirty="0"/>
            </a:br>
            <a:br>
              <a:rPr lang="en-US" sz="5400" b="1" i="1" u="sng" dirty="0"/>
            </a:br>
            <a:r>
              <a:rPr lang="en-US" sz="5400" b="1" i="1" dirty="0"/>
              <a:t>By - Balaji G</a:t>
            </a:r>
          </a:p>
        </p:txBody>
      </p:sp>
    </p:spTree>
    <p:extLst>
      <p:ext uri="{BB962C8B-B14F-4D97-AF65-F5344CB8AC3E}">
        <p14:creationId xmlns:p14="http://schemas.microsoft.com/office/powerpoint/2010/main" val="136827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0071-CF76-4836-9548-4A36C96C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4383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Insights</a:t>
            </a:r>
            <a:br>
              <a:rPr lang="en-US" b="1" u="sng" dirty="0"/>
            </a:br>
            <a:r>
              <a:rPr lang="en-US" b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9CC5-C1D3-477C-9356-83D1579A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391655"/>
            <a:ext cx="9603275" cy="407469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Sales Volume</a:t>
            </a:r>
            <a:r>
              <a:rPr lang="en-US" dirty="0"/>
              <a:t>: The document includes information about various sales transactions, including order details such as Order ID, Order Date, Ship Date, shipping methods, customer details, product categories, quantities, prices, and discounts.</a:t>
            </a:r>
          </a:p>
          <a:p>
            <a:r>
              <a:rPr lang="en-US" b="1" dirty="0"/>
              <a:t>Product Categories</a:t>
            </a:r>
            <a:r>
              <a:rPr lang="en-US" dirty="0"/>
              <a:t>: The sales data covers different product categories such as Office Supplies, Technology, and Furniture, indicating a diverse range of offerings.</a:t>
            </a:r>
          </a:p>
          <a:p>
            <a:r>
              <a:rPr lang="en-US" b="1" dirty="0"/>
              <a:t>Geographical Distribution</a:t>
            </a:r>
            <a:r>
              <a:rPr lang="en-US" dirty="0"/>
              <a:t>: Sales transactions are spread across different regions in the United States, including the West region, with locations such as California, Washington, and Colorado mentioned.</a:t>
            </a:r>
          </a:p>
          <a:p>
            <a:r>
              <a:rPr lang="en-US" b="1" dirty="0"/>
              <a:t>Sales Performance</a:t>
            </a:r>
            <a:r>
              <a:rPr lang="en-US" dirty="0"/>
              <a:t>: The document contains information about sales performance over time, with transactions spanning multiple years, including 2011, 2012, 2013, and 2014.</a:t>
            </a:r>
          </a:p>
          <a:p>
            <a:r>
              <a:rPr lang="en-US" b="1" dirty="0"/>
              <a:t>Discounts and Pricing</a:t>
            </a:r>
            <a:r>
              <a:rPr lang="en-US" dirty="0"/>
              <a:t>: Discounts and pricing strategies are evident in the data, with some transactions showing discounts applied to the sale prices.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0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0DD2-998A-4402-BEBF-450E56B5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270814"/>
            <a:ext cx="9603275" cy="487449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Shipping Methods</a:t>
            </a:r>
            <a:r>
              <a:rPr lang="en-US" dirty="0"/>
              <a:t>: Different shipping methods, such as Standard Class, Second Class, and Same Day, are used for delivering orders, indicating flexibility in shipping options.</a:t>
            </a:r>
          </a:p>
          <a:p>
            <a:r>
              <a:rPr lang="en-US" b="1" dirty="0"/>
              <a:t>Customer Segments</a:t>
            </a:r>
            <a:r>
              <a:rPr lang="en-US" dirty="0"/>
              <a:t>: The sales data includes transactions from various customer segments, including consumers, corporate clients, and home offices, suggesting a broad customer base.</a:t>
            </a:r>
          </a:p>
          <a:p>
            <a:r>
              <a:rPr lang="en-US" b="1" dirty="0"/>
              <a:t>Profitability Analysis</a:t>
            </a:r>
            <a:r>
              <a:rPr lang="en-US" dirty="0"/>
              <a:t>: The document allows for profitability analysis by examining the relationship between sales revenue, costs, and profits across different product categories and regions.</a:t>
            </a:r>
          </a:p>
          <a:p>
            <a:r>
              <a:rPr lang="en-US" b="1" dirty="0"/>
              <a:t>Seasonal Trends</a:t>
            </a:r>
            <a:r>
              <a:rPr lang="en-US" dirty="0"/>
              <a:t>: By analyzing the sales data over time, seasonal trends in sales volume and revenue can be identified, helping in forecasting and planning.</a:t>
            </a:r>
          </a:p>
          <a:p>
            <a:r>
              <a:rPr lang="en-US" b="1" dirty="0"/>
              <a:t>Opportunities for Improvement</a:t>
            </a:r>
            <a:r>
              <a:rPr lang="en-US" dirty="0"/>
              <a:t>: The data may reveal areas where sales performance can be improved, such as optimizing pricing strategies, enhancing product offerings, streamlining logistics, and targeting specific customer segments more effectively.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5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7E220D-4BCF-4E3D-99BD-CF25D2205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664" y="1477941"/>
            <a:ext cx="8716486" cy="45100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CDBE505-9C77-4657-9D38-F57610C8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 View</a:t>
            </a:r>
          </a:p>
        </p:txBody>
      </p:sp>
    </p:spTree>
    <p:extLst>
      <p:ext uri="{BB962C8B-B14F-4D97-AF65-F5344CB8AC3E}">
        <p14:creationId xmlns:p14="http://schemas.microsoft.com/office/powerpoint/2010/main" val="185103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2EBD-59A5-4144-9EAF-184CAD0F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33429"/>
          </a:xfrm>
        </p:spPr>
        <p:txBody>
          <a:bodyPr>
            <a:noAutofit/>
          </a:bodyPr>
          <a:lstStyle/>
          <a:p>
            <a:pPr algn="ctr"/>
            <a:r>
              <a:rPr lang="en-US" b="1" u="sng" dirty="0"/>
              <a:t>Primary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2C7C75-2ED8-432B-BC87-51C3CEF8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86753"/>
            <a:ext cx="9603275" cy="4317923"/>
          </a:xfrm>
        </p:spPr>
        <p:txBody>
          <a:bodyPr>
            <a:normAutofit fontScale="62500" lnSpcReduction="20000"/>
          </a:bodyPr>
          <a:lstStyle/>
          <a:p>
            <a:r>
              <a:rPr lang="en-US" sz="1900" b="1" dirty="0"/>
              <a:t>Region-wise Performance Analysis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Identify regions with the highest and lowest sales performance.</a:t>
            </a:r>
          </a:p>
          <a:p>
            <a:pPr lvl="1"/>
            <a:r>
              <a:rPr lang="en-US" sz="1900" dirty="0"/>
              <a:t>Analyze profitability in each region to understand which regions contribute the most to the bottom line.</a:t>
            </a:r>
          </a:p>
          <a:p>
            <a:r>
              <a:rPr lang="en-US" sz="1900" b="1" dirty="0"/>
              <a:t>Product Category Analysis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Determine which product categories are driving the majority of sales.</a:t>
            </a:r>
          </a:p>
          <a:p>
            <a:pPr lvl="1"/>
            <a:r>
              <a:rPr lang="en-US" sz="1900" dirty="0"/>
              <a:t>Identify high-margin products to prioritize in marketing and sales efforts.</a:t>
            </a:r>
          </a:p>
          <a:p>
            <a:r>
              <a:rPr lang="en-US" sz="1900" b="1" dirty="0"/>
              <a:t>Customer Segmentation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Segment customers based on their purchasing behavior, such as frequency, order value, and product preferences.</a:t>
            </a:r>
          </a:p>
          <a:p>
            <a:pPr lvl="1"/>
            <a:r>
              <a:rPr lang="en-US" sz="1900" dirty="0"/>
              <a:t>Tailor marketing campaigns and promotions to target specific customer segments effectively.</a:t>
            </a:r>
          </a:p>
          <a:p>
            <a:r>
              <a:rPr lang="en-US" sz="1900" b="1" dirty="0"/>
              <a:t>Price Optimization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Analyze pricing strategies for different products and regions to ensure competitiveness without sacrificing profitability.</a:t>
            </a:r>
          </a:p>
          <a:p>
            <a:pPr lvl="1"/>
            <a:r>
              <a:rPr lang="en-US" sz="1900" dirty="0"/>
              <a:t>Consider dynamic pricing strategies based on demand, seasonality, and competitor pricing.</a:t>
            </a:r>
          </a:p>
          <a:p>
            <a:r>
              <a:rPr lang="en-US" sz="1900" b="1" dirty="0"/>
              <a:t>Inventory Management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Optimize inventory levels to prevent stockouts of high-demand products.</a:t>
            </a:r>
          </a:p>
          <a:p>
            <a:pPr lvl="1"/>
            <a:r>
              <a:rPr lang="en-US" sz="1900" dirty="0"/>
              <a:t>Identify slow-moving or obsolete inventory and consider discounting or liquidating to free up capital and storage space.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1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A91C-70AA-45E5-BCAC-2170C42B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995082"/>
            <a:ext cx="9603275" cy="4471263"/>
          </a:xfrm>
        </p:spPr>
        <p:txBody>
          <a:bodyPr>
            <a:normAutofit fontScale="62500" lnSpcReduction="20000"/>
          </a:bodyPr>
          <a:lstStyle/>
          <a:p>
            <a:r>
              <a:rPr lang="en-US" sz="1900" b="1" dirty="0"/>
              <a:t>Customer Experience Enhancement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Focus on delivering exceptional customer service to enhance customer satisfaction and loyalty.</a:t>
            </a:r>
          </a:p>
          <a:p>
            <a:pPr lvl="1"/>
            <a:r>
              <a:rPr lang="en-US" sz="1900" dirty="0"/>
              <a:t>Collect customer feedback and use it to improve products, services, and overall shopping experience.</a:t>
            </a:r>
          </a:p>
          <a:p>
            <a:r>
              <a:rPr lang="en-US" sz="1900" b="1" dirty="0"/>
              <a:t>Cross-Selling and Upselling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Implement cross-selling and upselling techniques to encourage customers to purchase complementary or higher-value products.</a:t>
            </a:r>
          </a:p>
          <a:p>
            <a:pPr lvl="1"/>
            <a:r>
              <a:rPr lang="en-US" sz="1900" dirty="0"/>
              <a:t>Leverage data analytics to identify opportunities for cross-selling and upselling based on customer purchase history.</a:t>
            </a:r>
          </a:p>
          <a:p>
            <a:r>
              <a:rPr lang="en-US" sz="1900" b="1" dirty="0"/>
              <a:t>Promotional Strategies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Develop targeted promotions and discounts to incentivize purchases, especially during key shopping seasons.</a:t>
            </a:r>
          </a:p>
          <a:p>
            <a:pPr lvl="1"/>
            <a:r>
              <a:rPr lang="en-US" sz="1900" dirty="0"/>
              <a:t>Experiment with different promotional channels, such as email marketing, social media, and partnerships, to reach a broader audience.</a:t>
            </a:r>
          </a:p>
          <a:p>
            <a:r>
              <a:rPr lang="en-US" sz="1900" b="1" dirty="0"/>
              <a:t>Market Expansion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Explore opportunities to expand into new markets or regions with high growth potential.</a:t>
            </a:r>
          </a:p>
          <a:p>
            <a:pPr lvl="1"/>
            <a:r>
              <a:rPr lang="en-US" sz="1900" dirty="0"/>
              <a:t>Conduct market research to understand the needs and preferences of potential customers in new markets.</a:t>
            </a:r>
          </a:p>
          <a:p>
            <a:r>
              <a:rPr lang="en-US" sz="1900" b="1" dirty="0"/>
              <a:t>Investment in Technology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Invest in technology solutions such as customer relationship management (CRM) systems, e-commerce platforms, and data analytics tools to streamline operations and improve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86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6CC7-56AF-4A20-A8DB-273E2B8A3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Sales Dashboard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15B0A0-88FD-4A67-B494-E3D95C12E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403" y="1572653"/>
            <a:ext cx="7377007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DCC6-0862-4B8B-B580-24EC92AB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082" y="945912"/>
            <a:ext cx="10555941" cy="4607723"/>
          </a:xfrm>
        </p:spPr>
        <p:txBody>
          <a:bodyPr>
            <a:normAutofit/>
          </a:bodyPr>
          <a:lstStyle/>
          <a:p>
            <a:pPr algn="ctr"/>
            <a:r>
              <a:rPr lang="en-US" b="1" i="1" dirty="0"/>
              <a:t>Thank You</a:t>
            </a:r>
            <a:br>
              <a:rPr lang="en-US" b="1" i="1" dirty="0"/>
            </a:br>
            <a:br>
              <a:rPr lang="en-US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673062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4384</TotalTime>
  <Words>665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Gallery</vt:lpstr>
      <vt:lpstr>Project – 2  WALMART SUPERSTORE SALES ANALYSIS  By - Balaji G</vt:lpstr>
      <vt:lpstr>Insights  </vt:lpstr>
      <vt:lpstr>PowerPoint Presentation</vt:lpstr>
      <vt:lpstr>Table View</vt:lpstr>
      <vt:lpstr>Primary Analysis</vt:lpstr>
      <vt:lpstr>PowerPoint Presentation</vt:lpstr>
      <vt:lpstr>Sales Dashboard</vt:lpstr>
      <vt:lpstr>Thank You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PowerBI e5zcpx2</dc:creator>
  <cp:lastModifiedBy>PowerBI e5zcpx2</cp:lastModifiedBy>
  <cp:revision>9</cp:revision>
  <dcterms:created xsi:type="dcterms:W3CDTF">2024-04-01T07:03:20Z</dcterms:created>
  <dcterms:modified xsi:type="dcterms:W3CDTF">2024-04-04T08:07:31Z</dcterms:modified>
</cp:coreProperties>
</file>