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  <p:embeddedFont>
      <p:font typeface="Source Code Pro"/>
      <p:regular r:id="rId33"/>
      <p:bold r:id="rId34"/>
      <p:italic r:id="rId35"/>
      <p:boldItalic r:id="rId36"/>
    </p:embeddedFont>
    <p:embeddedFont>
      <p:font typeface="Oswald"/>
      <p:regular r:id="rId37"/>
      <p:bold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schemas.openxmlformats.org/officeDocument/2006/relationships/font" Target="fonts/SourceCodePro-regular.fnt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35" Type="http://schemas.openxmlformats.org/officeDocument/2006/relationships/font" Target="fonts/SourceCodePro-italic.fntdata"/><Relationship Id="rId12" Type="http://schemas.openxmlformats.org/officeDocument/2006/relationships/slide" Target="slides/slide7.xml"/><Relationship Id="rId34" Type="http://schemas.openxmlformats.org/officeDocument/2006/relationships/font" Target="fonts/SourceCodePro-bold.fntdata"/><Relationship Id="rId15" Type="http://schemas.openxmlformats.org/officeDocument/2006/relationships/slide" Target="slides/slide10.xml"/><Relationship Id="rId37" Type="http://schemas.openxmlformats.org/officeDocument/2006/relationships/font" Target="fonts/Oswald-regular.fntdata"/><Relationship Id="rId14" Type="http://schemas.openxmlformats.org/officeDocument/2006/relationships/slide" Target="slides/slide9.xml"/><Relationship Id="rId36" Type="http://schemas.openxmlformats.org/officeDocument/2006/relationships/font" Target="fonts/SourceCodePr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Oswal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18dee780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18dee780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18dee780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18dee780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18dee780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18dee780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18dee780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18dee780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18dee7808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18dee7808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18dee780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18dee780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18dee7808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18dee780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18dee7808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18dee7808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18dee7808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18dee7808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18dee7808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18dee7808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c4e07d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c4e07d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18dee780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18dee780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18dee780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18dee780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18dee780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18dee780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8dee7808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8dee7808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8dee7808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18dee7808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18dee7808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18dee780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18dee780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18dee780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16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66" name="Google Shape;66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17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9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0" name="Google Shape;80;p19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23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p14:dur="0">
        <p:push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Natural Language Processing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learn something! </a:t>
            </a:r>
            <a:endParaRPr/>
          </a:p>
        </p:txBody>
      </p:sp>
      <p:pic>
        <p:nvPicPr>
          <p:cNvPr descr="watermark.jpg" id="109" name="Google Shape;109;p2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0" name="Google Shape;110;p2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9625" y="3600453"/>
            <a:ext cx="5194373" cy="1329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81" name="Google Shape;181;p34"/>
          <p:cNvPicPr preferRelativeResize="0"/>
          <p:nvPr/>
        </p:nvPicPr>
        <p:blipFill rotWithShape="1">
          <a:blip r:embed="rId4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4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83" name="Google Shape;183;p34"/>
          <p:cNvPicPr preferRelativeResize="0"/>
          <p:nvPr/>
        </p:nvPicPr>
        <p:blipFill rotWithShape="1">
          <a:blip r:embed="rId4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4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NLP 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34"/>
          <p:cNvSpPr txBox="1"/>
          <p:nvPr/>
        </p:nvSpPr>
        <p:spPr>
          <a:xfrm>
            <a:off x="581125" y="1174200"/>
            <a:ext cx="77271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A document represented as a vector of word counts is called a “Bag of Words”</a:t>
            </a:r>
            <a:endParaRPr sz="24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“Blue House” -&gt; (red,blue,house) -&gt; (0,1,1)</a:t>
            </a:r>
            <a:endParaRPr sz="24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400"/>
              <a:buFont typeface="Montserrat"/>
              <a:buChar char="○"/>
            </a:pPr>
            <a:r>
              <a:rPr lang="en" sz="24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“Red House” -&gt; (red,blue,house) -&gt; (1,0,1)</a:t>
            </a:r>
            <a:endParaRPr sz="24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400"/>
              <a:buFont typeface="Montserrat"/>
              <a:buChar char="●"/>
            </a:pPr>
            <a:r>
              <a:rPr lang="en" sz="24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These are now vectors in an N-dimensional space, we can compare vectors with cosine similarity:</a:t>
            </a:r>
            <a:endParaRPr sz="24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0" name="Google Shape;190;p35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5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92" name="Google Shape;192;p35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35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NLP 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35"/>
          <p:cNvSpPr txBox="1"/>
          <p:nvPr/>
        </p:nvSpPr>
        <p:spPr>
          <a:xfrm>
            <a:off x="581125" y="1174200"/>
            <a:ext cx="77271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We can improve on Bag of Words by adjusting word counts based on their frequency in corpus (the group of all the documents)</a:t>
            </a:r>
            <a:endParaRPr sz="3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We can use TF-IDF (Term Frequency - Inverse Document Frequency)</a:t>
            </a:r>
            <a:endParaRPr sz="30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99" name="Google Shape;199;p3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6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01" name="Google Shape;201;p3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6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NLP 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6"/>
          <p:cNvSpPr txBox="1"/>
          <p:nvPr/>
        </p:nvSpPr>
        <p:spPr>
          <a:xfrm>
            <a:off x="581125" y="1174200"/>
            <a:ext cx="82584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500"/>
              <a:buFont typeface="Montserrat"/>
              <a:buChar char="●"/>
            </a:pP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Term Frequency - Importance of the term within that document </a:t>
            </a:r>
            <a:endParaRPr sz="25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500"/>
              <a:buFont typeface="Montserrat"/>
              <a:buChar char="○"/>
            </a:pP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TF(</a:t>
            </a: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,</a:t>
            </a: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y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 = Number of occurrences of term </a:t>
            </a: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x</a:t>
            </a: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 document </a:t>
            </a: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y</a:t>
            </a:r>
            <a:endParaRPr b="1" sz="25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500"/>
              <a:buFont typeface="Montserrat"/>
              <a:buChar char="●"/>
            </a:pP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Inverse Document Frequency - Importance of the term in the corpus</a:t>
            </a:r>
            <a:endParaRPr sz="25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500"/>
              <a:buFont typeface="Montserrat"/>
              <a:buChar char="○"/>
            </a:pP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IDF(</a:t>
            </a: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 = log(</a:t>
            </a: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/</a:t>
            </a: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dfx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) where</a:t>
            </a:r>
            <a:endParaRPr sz="25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500"/>
              <a:buFont typeface="Montserrat"/>
              <a:buChar char="■"/>
            </a:pP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= total number of documents</a:t>
            </a:r>
            <a:endParaRPr sz="25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8735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2500"/>
              <a:buFont typeface="Montserrat"/>
              <a:buChar char="■"/>
            </a:pPr>
            <a:r>
              <a:rPr b="1"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dfx</a:t>
            </a:r>
            <a:r>
              <a:rPr lang="en" sz="25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 = number of documents with the term</a:t>
            </a:r>
            <a:endParaRPr sz="25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208" name="Google Shape;208;p3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7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210" name="Google Shape;210;p3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7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Roboto"/>
                <a:ea typeface="Roboto"/>
                <a:cs typeface="Roboto"/>
                <a:sym typeface="Roboto"/>
              </a:rPr>
              <a:t>NLP </a:t>
            </a:r>
            <a:endParaRPr sz="3000">
              <a:solidFill>
                <a:srgbClr val="2A399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37"/>
          <p:cNvSpPr txBox="1"/>
          <p:nvPr/>
        </p:nvSpPr>
        <p:spPr>
          <a:xfrm>
            <a:off x="581125" y="1174200"/>
            <a:ext cx="83814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3131"/>
              </a:buClr>
              <a:buSzPts val="3000"/>
              <a:buFont typeface="Montserrat"/>
              <a:buChar char="●"/>
            </a:pPr>
            <a:r>
              <a:rPr lang="en" sz="3000">
                <a:solidFill>
                  <a:srgbClr val="313131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Mathematically, TF-IDF is then expressed:</a:t>
            </a:r>
            <a:endParaRPr sz="3000">
              <a:solidFill>
                <a:srgbClr val="313131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3" name="Google Shape;21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77926" y="1950625"/>
            <a:ext cx="7390700" cy="245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9" name="Google Shape;219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Spark has a lot of pyspark.ml.feature tools to help out with this entire process and make it all easy for you!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jump to a custom code along example!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20" name="Google Shape;220;p3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1" name="Google Shape;221;p3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9"/>
          <p:cNvSpPr txBox="1"/>
          <p:nvPr>
            <p:ph type="ctrTitle"/>
          </p:nvPr>
        </p:nvSpPr>
        <p:spPr>
          <a:xfrm>
            <a:off x="121650" y="1489825"/>
            <a:ext cx="890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Tools for NLP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One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7" name="Google Shape;227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watermark.jpg" id="228" name="Google Shape;228;p3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29" name="Google Shape;229;p3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5" name="Google Shape;235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Before we jump into the code along project, let’s explore a few of the tools Spark has for dealing with text data.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Then we’ll be able to use them easily in our project!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36" name="Google Shape;236;p4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37" name="Google Shape;237;p4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/>
          <p:nvPr>
            <p:ph type="ctrTitle"/>
          </p:nvPr>
        </p:nvSpPr>
        <p:spPr>
          <a:xfrm>
            <a:off x="121650" y="1489825"/>
            <a:ext cx="89007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Tools for NLP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Part Two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43" name="Google Shape;243;p4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44" name="Google Shape;244;p4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/>
          <p:nvPr>
            <p:ph type="ctrTitle"/>
          </p:nvPr>
        </p:nvSpPr>
        <p:spPr>
          <a:xfrm>
            <a:off x="121650" y="1545450"/>
            <a:ext cx="8900700" cy="10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Montserrat"/>
                <a:ea typeface="Montserrat"/>
                <a:cs typeface="Montserrat"/>
                <a:sym typeface="Montserrat"/>
              </a:rPr>
              <a:t>NLP Code Along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0" name="Google Shape;250;p4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1" name="Google Shape;251;p4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7" name="Google Shape;257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work through building a spam detection filter using Python and Spark!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Our data set consists of volunteered text messages from a study in Singapore and some spam texts from a UK reporting site.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get started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258" name="Google Shape;258;p4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259" name="Google Shape;259;p4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now learn about the basics of Natural Language Processing!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the field of machine learning that focuses on creating models from a text data source (straight from articles of words).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17" name="Google Shape;117;p26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18" name="Google Shape;118;p26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The NLP section of the course will just contain a single custom code along example because the documentation doesn’t really have a full example and the custom code along is a larger multi-step process.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25" name="Google Shape;125;p27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26" name="Google Shape;126;p27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This is a very large field of machine learning with its own unique challenges and sets of algorithms and features, so what we cover here will be scratching just the surface!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33" name="Google Shape;133;p28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34" name="Google Shape;134;p28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Optional Reading Suggestions: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Wikipedia Article on NLP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NLTK Book (separate Python library)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rtl="0" algn="l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Foundations of Statistical Natural Language Processing (Manning)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1" name="Google Shape;141;p29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42" name="Google Shape;142;p29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8" name="Google Shape;14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Examples of NLP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Clustering News Articles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Suggesting similar books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Grouping Legal Documents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Analyzing Consumer Feedback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Spam Email Detection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49" name="Google Shape;149;p30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0" name="Google Shape;150;p30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1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6" name="Google Shape;15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Our basic process for NLP: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Compile all documents (Corpus)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Featurize the words to numerics 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1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Compare features of documents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57" name="Google Shape;157;p31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58" name="Google Shape;158;p31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Python and Spark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4" name="Google Shape;16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A standard way of doing this is through the use of what is known as “TF-IDF” methods.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TF-IDF stands for Term Frequency - Inverse Document Frequency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>
                <a:latin typeface="Montserrat"/>
                <a:ea typeface="Montserrat"/>
                <a:cs typeface="Montserrat"/>
                <a:sym typeface="Montserrat"/>
              </a:rPr>
              <a:t>Let’s explain how it works!</a:t>
            </a:r>
            <a:endParaRPr sz="30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watermark.jpg" id="165" name="Google Shape;165;p32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atermark.jpg" id="166" name="Google Shape;166;p32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termark.jpg" id="171" name="Google Shape;171;p33"/>
          <p:cNvPicPr preferRelativeResize="0"/>
          <p:nvPr/>
        </p:nvPicPr>
        <p:blipFill rotWithShape="1">
          <a:blip r:embed="rId3">
            <a:alphaModFix/>
          </a:blip>
          <a:srcRect b="38442" l="-230" r="230" t="8854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33"/>
          <p:cNvSpPr txBox="1"/>
          <p:nvPr/>
        </p:nvSpPr>
        <p:spPr>
          <a:xfrm>
            <a:off x="1042425" y="211038"/>
            <a:ext cx="7061700" cy="7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watermark.jpg" id="173" name="Google Shape;173;p33"/>
          <p:cNvPicPr preferRelativeResize="0"/>
          <p:nvPr/>
        </p:nvPicPr>
        <p:blipFill rotWithShape="1">
          <a:blip r:embed="rId3">
            <a:alphaModFix/>
          </a:blip>
          <a:srcRect b="38251" l="51048" r="35216" t="14424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3"/>
          <p:cNvSpPr txBox="1"/>
          <p:nvPr/>
        </p:nvSpPr>
        <p:spPr>
          <a:xfrm>
            <a:off x="1109150" y="2782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2A3990"/>
                </a:solidFill>
                <a:latin typeface="Montserrat"/>
                <a:ea typeface="Montserrat"/>
                <a:cs typeface="Montserrat"/>
                <a:sym typeface="Montserrat"/>
              </a:rPr>
              <a:t>NLP </a:t>
            </a:r>
            <a:endParaRPr sz="3000">
              <a:solidFill>
                <a:srgbClr val="2A399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5" name="Google Shape;175;p33"/>
          <p:cNvSpPr txBox="1"/>
          <p:nvPr/>
        </p:nvSpPr>
        <p:spPr>
          <a:xfrm>
            <a:off x="581125" y="1174200"/>
            <a:ext cx="77271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Simple Example:</a:t>
            </a:r>
            <a:endParaRPr sz="26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You have 2 documents:</a:t>
            </a:r>
            <a:endParaRPr sz="26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“Blue House”</a:t>
            </a:r>
            <a:endParaRPr sz="26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“Red House”</a:t>
            </a:r>
            <a:endParaRPr sz="26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●"/>
            </a:pPr>
            <a:r>
              <a:rPr lang="en" sz="26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Featurize based on word count:</a:t>
            </a:r>
            <a:endParaRPr sz="26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“Blue House” -&gt; (red,blue,house) -&gt; (0,1,1)</a:t>
            </a:r>
            <a:endParaRPr sz="26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937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600"/>
              <a:buFont typeface="Montserrat"/>
              <a:buChar char="○"/>
            </a:pPr>
            <a:r>
              <a:rPr lang="en" sz="2600">
                <a:solidFill>
                  <a:srgbClr val="434343"/>
                </a:solidFill>
                <a:highlight>
                  <a:schemeClr val="lt1"/>
                </a:highlight>
                <a:latin typeface="Montserrat"/>
                <a:ea typeface="Montserrat"/>
                <a:cs typeface="Montserrat"/>
                <a:sym typeface="Montserrat"/>
              </a:rPr>
              <a:t>“Red House” -&gt; (red,blue,house) -&gt; (1,0,1)</a:t>
            </a:r>
            <a:endParaRPr sz="2600">
              <a:solidFill>
                <a:srgbClr val="434343"/>
              </a:solidFill>
              <a:highlight>
                <a:schemeClr val="lt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1AFD1"/>
      </a:accent5>
      <a:accent6>
        <a:srgbClr val="F8E71C"/>
      </a:accent6>
      <a:hlink>
        <a:srgbClr val="01AFD1"/>
      </a:hlink>
      <a:folHlink>
        <a:srgbClr val="01AFD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