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Roboto"/>
      <p:regular r:id="rId37"/>
      <p:bold r:id="rId38"/>
      <p:italic r:id="rId39"/>
      <p:boldItalic r:id="rId40"/>
    </p:embeddedFont>
    <p:embeddedFont>
      <p:font typeface="Montserrat"/>
      <p:regular r:id="rId41"/>
      <p:bold r:id="rId42"/>
      <p:italic r:id="rId43"/>
      <p:boldItalic r:id="rId44"/>
    </p:embeddedFont>
    <p:embeddedFont>
      <p:font typeface="Source Code Pro"/>
      <p:regular r:id="rId45"/>
      <p:bold r:id="rId46"/>
      <p:italic r:id="rId47"/>
      <p:boldItalic r:id="rId48"/>
    </p:embeddedFont>
    <p:embeddedFont>
      <p:font typeface="Oswald"/>
      <p:regular r:id="rId49"/>
      <p:bold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42" Type="http://schemas.openxmlformats.org/officeDocument/2006/relationships/font" Target="fonts/Montserrat-bold.fntdata"/><Relationship Id="rId41" Type="http://schemas.openxmlformats.org/officeDocument/2006/relationships/font" Target="fonts/Montserrat-regular.fntdata"/><Relationship Id="rId44" Type="http://schemas.openxmlformats.org/officeDocument/2006/relationships/font" Target="fonts/Montserrat-boldItalic.fntdata"/><Relationship Id="rId43" Type="http://schemas.openxmlformats.org/officeDocument/2006/relationships/font" Target="fonts/Montserrat-italic.fntdata"/><Relationship Id="rId46" Type="http://schemas.openxmlformats.org/officeDocument/2006/relationships/font" Target="fonts/SourceCodePro-bold.fntdata"/><Relationship Id="rId45" Type="http://schemas.openxmlformats.org/officeDocument/2006/relationships/font" Target="fonts/SourceCodePr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font" Target="fonts/SourceCodePro-boldItalic.fntdata"/><Relationship Id="rId47" Type="http://schemas.openxmlformats.org/officeDocument/2006/relationships/font" Target="fonts/SourceCodePro-italic.fntdata"/><Relationship Id="rId49"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Roboto-regular.fntdata"/><Relationship Id="rId36" Type="http://schemas.openxmlformats.org/officeDocument/2006/relationships/slide" Target="slides/slide31.xml"/><Relationship Id="rId39" Type="http://schemas.openxmlformats.org/officeDocument/2006/relationships/font" Target="fonts/Roboto-italic.fntdata"/><Relationship Id="rId38" Type="http://schemas.openxmlformats.org/officeDocument/2006/relationships/font" Target="fonts/Roboto-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db6bb72b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db6bb72b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db6bb72b7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db6bb72b7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db6bb72b7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db6bb72b7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db6bb72b7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db6bb72b7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db6bb72b7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db6bb72b7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db6bb72b7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db6bb72b7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db6bb72b7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db6bb72b7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db6bb72b7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db6bb72b7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db6bb72b7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db6bb72b7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1db6bb72b7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1db6bb72b7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db6bb72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db6bb72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1db6bb72b7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1db6bb72b7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1db6bb72b7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1db6bb72b7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db6bb72b7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db6bb72b7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db6bb72b7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db6bb72b7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1db6bb72b7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1db6bb72b7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db6bb72b7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db6bb72b7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1db6bb72b7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1db6bb72b7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1db6bb72b7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1db6bb72b7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db6bb72b7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db6bb72b7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db6bb72b7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db6bb72b7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db6bb72b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db6bb72b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1db6bb72b7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1db6bb72b7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db6bb72b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db6bb72b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db6bb72b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db6bb72b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db6bb72b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db6bb72b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db6bb72b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db6bb72b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db6bb72b7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db6bb72b7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db6bb72b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db6bb72b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58" name="Google Shape;58;p14"/>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 name="Shape 64"/>
        <p:cNvGrpSpPr/>
        <p:nvPr/>
      </p:nvGrpSpPr>
      <p:grpSpPr>
        <a:xfrm>
          <a:off x="0" y="0"/>
          <a:ext cx="0" cy="0"/>
          <a:chOff x="0" y="0"/>
          <a:chExt cx="0" cy="0"/>
        </a:xfrm>
      </p:grpSpPr>
      <p:cxnSp>
        <p:nvCxnSpPr>
          <p:cNvPr id="65" name="Google Shape;65;p16"/>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66" name="Google Shape;66;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cxnSp>
        <p:nvCxnSpPr>
          <p:cNvPr id="70" name="Google Shape;70;p17"/>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71" name="Google Shape;71;p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17"/>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cxnSp>
        <p:nvCxnSpPr>
          <p:cNvPr id="79" name="Google Shape;79;p19"/>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80" name="Google Shape;80;p19"/>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3" name="Shape 83"/>
        <p:cNvGrpSpPr/>
        <p:nvPr/>
      </p:nvGrpSpPr>
      <p:grpSpPr>
        <a:xfrm>
          <a:off x="0" y="0"/>
          <a:ext cx="0" cy="0"/>
          <a:chOff x="0" y="0"/>
          <a:chExt cx="0" cy="0"/>
        </a:xfrm>
      </p:grpSpPr>
      <p:sp>
        <p:nvSpPr>
          <p:cNvPr id="84" name="Google Shape;84;p20"/>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86" name="Shape 86"/>
        <p:cNvGrpSpPr/>
        <p:nvPr/>
      </p:nvGrpSpPr>
      <p:grpSpPr>
        <a:xfrm>
          <a:off x="0" y="0"/>
          <a:ext cx="0" cy="0"/>
          <a:chOff x="0" y="0"/>
          <a:chExt cx="0" cy="0"/>
        </a:xfrm>
      </p:grpSpPr>
      <p:sp>
        <p:nvSpPr>
          <p:cNvPr id="87" name="Google Shape;87;p21"/>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89" name="Google Shape;89;p21"/>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90" name="Google Shape;90;p21"/>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6" name="Shape 96"/>
        <p:cNvGrpSpPr/>
        <p:nvPr/>
      </p:nvGrpSpPr>
      <p:grpSpPr>
        <a:xfrm>
          <a:off x="0" y="0"/>
          <a:ext cx="0" cy="0"/>
          <a:chOff x="0" y="0"/>
          <a:chExt cx="0" cy="0"/>
        </a:xfrm>
      </p:grpSpPr>
      <p:cxnSp>
        <p:nvCxnSpPr>
          <p:cNvPr id="97" name="Google Shape;97;p23"/>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98" name="Google Shape;9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9" name="Google Shape;99;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52" name="Google Shape;52;p1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p14:dur="0">
        <p:push/>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 Id="rId3" Type="http://schemas.openxmlformats.org/officeDocument/2006/relationships/image" Target="../media/image3.jp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 Id="rId3" Type="http://schemas.openxmlformats.org/officeDocument/2006/relationships/image" Target="../media/image3.jp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 Id="rId3"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 Id="rId3"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 Id="rId3"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 Id="rId3" Type="http://schemas.openxmlformats.org/officeDocument/2006/relationships/image" Target="../media/image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Overview of Spark</a:t>
            </a:r>
            <a:endParaRPr b="1">
              <a:latin typeface="Montserrat"/>
              <a:ea typeface="Montserrat"/>
              <a:cs typeface="Montserrat"/>
              <a:sym typeface="Montserrat"/>
            </a:endParaRPr>
          </a:p>
        </p:txBody>
      </p:sp>
      <p:sp>
        <p:nvSpPr>
          <p:cNvPr id="108" name="Google Shape;108;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learn something! </a:t>
            </a:r>
            <a:endParaRPr/>
          </a:p>
        </p:txBody>
      </p:sp>
      <p:pic>
        <p:nvPicPr>
          <p:cNvPr descr="watermark.jpg" id="109" name="Google Shape;10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 name="Google Shape;11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descr="watermark.jpg" id="236" name="Google Shape;236;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7" name="Google Shape;237;p3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38" name="Google Shape;238;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9" name="Google Shape;239;p3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Hadoop</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40" name="Google Shape;240;p3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Hadoop is a way to distribute very large files across multiple machines.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It uses the Hadoop Distributed File System (HDFS)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HDFS allows a user to work with large data sets</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HDFS also duplicates blocks of data for fault tolerance</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It also then uses MapReduce</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MapReduce allows computations on that data</a:t>
            </a:r>
            <a:endParaRPr sz="2400">
              <a:solidFill>
                <a:srgbClr val="333333"/>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descr="watermark.jpg" id="245" name="Google Shape;245;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6" name="Google Shape;246;p3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47" name="Google Shape;247;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48" name="Google Shape;248;p3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249" name="Google Shape;249;p35"/>
          <p:cNvCxnSpPr/>
          <p:nvPr/>
        </p:nvCxnSpPr>
        <p:spPr>
          <a:xfrm>
            <a:off x="4616825" y="2199713"/>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0" name="Google Shape;250;p35"/>
          <p:cNvCxnSpPr/>
          <p:nvPr/>
        </p:nvCxnSpPr>
        <p:spPr>
          <a:xfrm>
            <a:off x="2382150" y="2574713"/>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251" name="Google Shape;251;p35"/>
          <p:cNvCxnSpPr/>
          <p:nvPr/>
        </p:nvCxnSpPr>
        <p:spPr>
          <a:xfrm>
            <a:off x="2399775" y="2574713"/>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2" name="Google Shape;252;p35"/>
          <p:cNvCxnSpPr/>
          <p:nvPr/>
        </p:nvCxnSpPr>
        <p:spPr>
          <a:xfrm>
            <a:off x="4616825" y="2574838"/>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253" name="Google Shape;253;p35"/>
          <p:cNvCxnSpPr/>
          <p:nvPr/>
        </p:nvCxnSpPr>
        <p:spPr>
          <a:xfrm>
            <a:off x="6833875" y="2574838"/>
            <a:ext cx="0" cy="375000"/>
          </a:xfrm>
          <a:prstGeom prst="straightConnector1">
            <a:avLst/>
          </a:prstGeom>
          <a:noFill/>
          <a:ln cap="flat" cmpd="sng" w="38100">
            <a:solidFill>
              <a:schemeClr val="dk2"/>
            </a:solidFill>
            <a:prstDash val="solid"/>
            <a:round/>
            <a:headEnd len="med" w="med" type="none"/>
            <a:tailEnd len="med" w="med" type="none"/>
          </a:ln>
        </p:spPr>
      </p:cxnSp>
      <p:sp>
        <p:nvSpPr>
          <p:cNvPr id="254" name="Google Shape;254;p35"/>
          <p:cNvSpPr/>
          <p:nvPr/>
        </p:nvSpPr>
        <p:spPr>
          <a:xfrm>
            <a:off x="1808125"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5"/>
          <p:cNvSpPr/>
          <p:nvPr/>
        </p:nvSpPr>
        <p:spPr>
          <a:xfrm>
            <a:off x="3581503" y="1022688"/>
            <a:ext cx="2019600" cy="11076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5"/>
          <p:cNvSpPr/>
          <p:nvPr/>
        </p:nvSpPr>
        <p:spPr>
          <a:xfrm>
            <a:off x="3684525" y="1070425"/>
            <a:ext cx="1714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5"/>
          <p:cNvSpPr txBox="1"/>
          <p:nvPr/>
        </p:nvSpPr>
        <p:spPr>
          <a:xfrm>
            <a:off x="3971697" y="1152850"/>
            <a:ext cx="15180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Name Node</a:t>
            </a:r>
            <a:endParaRPr>
              <a:solidFill>
                <a:srgbClr val="EFEFEF"/>
              </a:solidFill>
            </a:endParaRPr>
          </a:p>
        </p:txBody>
      </p:sp>
      <p:sp>
        <p:nvSpPr>
          <p:cNvPr id="258" name="Google Shape;258;p35"/>
          <p:cNvSpPr/>
          <p:nvPr/>
        </p:nvSpPr>
        <p:spPr>
          <a:xfrm>
            <a:off x="1960075"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5"/>
          <p:cNvSpPr txBox="1"/>
          <p:nvPr/>
        </p:nvSpPr>
        <p:spPr>
          <a:xfrm>
            <a:off x="2019475" y="3110425"/>
            <a:ext cx="1393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260" name="Google Shape;260;p35"/>
          <p:cNvSpPr/>
          <p:nvPr/>
        </p:nvSpPr>
        <p:spPr>
          <a:xfrm>
            <a:off x="1974575"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5"/>
          <p:cNvSpPr txBox="1"/>
          <p:nvPr/>
        </p:nvSpPr>
        <p:spPr>
          <a:xfrm>
            <a:off x="191578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62" name="Google Shape;262;p35"/>
          <p:cNvSpPr/>
          <p:nvPr/>
        </p:nvSpPr>
        <p:spPr>
          <a:xfrm>
            <a:off x="2581175"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5"/>
          <p:cNvSpPr txBox="1"/>
          <p:nvPr/>
        </p:nvSpPr>
        <p:spPr>
          <a:xfrm>
            <a:off x="252238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264" name="Google Shape;264;p35"/>
          <p:cNvSpPr/>
          <p:nvPr/>
        </p:nvSpPr>
        <p:spPr>
          <a:xfrm>
            <a:off x="3885150"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5"/>
          <p:cNvSpPr/>
          <p:nvPr/>
        </p:nvSpPr>
        <p:spPr>
          <a:xfrm>
            <a:off x="4037100"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5"/>
          <p:cNvSpPr txBox="1"/>
          <p:nvPr/>
        </p:nvSpPr>
        <p:spPr>
          <a:xfrm>
            <a:off x="4096500" y="3110425"/>
            <a:ext cx="1393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267" name="Google Shape;267;p35"/>
          <p:cNvSpPr/>
          <p:nvPr/>
        </p:nvSpPr>
        <p:spPr>
          <a:xfrm>
            <a:off x="4051600"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5"/>
          <p:cNvSpPr txBox="1"/>
          <p:nvPr/>
        </p:nvSpPr>
        <p:spPr>
          <a:xfrm>
            <a:off x="3992809"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69" name="Google Shape;269;p35"/>
          <p:cNvSpPr/>
          <p:nvPr/>
        </p:nvSpPr>
        <p:spPr>
          <a:xfrm>
            <a:off x="4658200"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5"/>
          <p:cNvSpPr txBox="1"/>
          <p:nvPr/>
        </p:nvSpPr>
        <p:spPr>
          <a:xfrm>
            <a:off x="4599409"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271" name="Google Shape;271;p35"/>
          <p:cNvSpPr/>
          <p:nvPr/>
        </p:nvSpPr>
        <p:spPr>
          <a:xfrm>
            <a:off x="5962175" y="3024010"/>
            <a:ext cx="1427400" cy="1529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5"/>
          <p:cNvSpPr/>
          <p:nvPr/>
        </p:nvSpPr>
        <p:spPr>
          <a:xfrm>
            <a:off x="6114125" y="3110425"/>
            <a:ext cx="11235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5"/>
          <p:cNvSpPr txBox="1"/>
          <p:nvPr/>
        </p:nvSpPr>
        <p:spPr>
          <a:xfrm>
            <a:off x="6173525" y="3110425"/>
            <a:ext cx="13932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274" name="Google Shape;274;p35"/>
          <p:cNvSpPr/>
          <p:nvPr/>
        </p:nvSpPr>
        <p:spPr>
          <a:xfrm>
            <a:off x="6128625" y="3831525"/>
            <a:ext cx="489000" cy="560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5"/>
          <p:cNvSpPr txBox="1"/>
          <p:nvPr/>
        </p:nvSpPr>
        <p:spPr>
          <a:xfrm>
            <a:off x="606983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76" name="Google Shape;276;p35"/>
          <p:cNvSpPr/>
          <p:nvPr/>
        </p:nvSpPr>
        <p:spPr>
          <a:xfrm>
            <a:off x="6735225" y="3831525"/>
            <a:ext cx="489000" cy="560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5"/>
          <p:cNvSpPr txBox="1"/>
          <p:nvPr/>
        </p:nvSpPr>
        <p:spPr>
          <a:xfrm>
            <a:off x="6676434" y="3879700"/>
            <a:ext cx="6066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278" name="Google Shape;278;p35"/>
          <p:cNvSpPr/>
          <p:nvPr/>
        </p:nvSpPr>
        <p:spPr>
          <a:xfrm>
            <a:off x="3962212" y="1664025"/>
            <a:ext cx="561600" cy="3750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5"/>
          <p:cNvSpPr txBox="1"/>
          <p:nvPr/>
        </p:nvSpPr>
        <p:spPr>
          <a:xfrm>
            <a:off x="3894699" y="1696262"/>
            <a:ext cx="696600" cy="1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280" name="Google Shape;280;p35"/>
          <p:cNvSpPr/>
          <p:nvPr/>
        </p:nvSpPr>
        <p:spPr>
          <a:xfrm>
            <a:off x="4658812" y="1664025"/>
            <a:ext cx="561600" cy="3750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5"/>
          <p:cNvSpPr txBox="1"/>
          <p:nvPr/>
        </p:nvSpPr>
        <p:spPr>
          <a:xfrm>
            <a:off x="4591299" y="1696262"/>
            <a:ext cx="696600" cy="1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pic>
        <p:nvPicPr>
          <p:cNvPr descr="watermark.jpg" id="286" name="Google Shape;286;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7" name="Google Shape;287;p3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88" name="Google Shape;288;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89" name="Google Shape;289;p3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290" name="Google Shape;290;p36"/>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1" name="Google Shape;291;p36"/>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292" name="Google Shape;292;p36"/>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3" name="Google Shape;293;p36"/>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294" name="Google Shape;294;p36"/>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295" name="Google Shape;295;p36"/>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6"/>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6"/>
          <p:cNvSpPr/>
          <p:nvPr/>
        </p:nvSpPr>
        <p:spPr>
          <a:xfrm>
            <a:off x="5662204" y="1255345"/>
            <a:ext cx="14490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6"/>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Name Node</a:t>
            </a:r>
            <a:endParaRPr>
              <a:solidFill>
                <a:srgbClr val="EFEFEF"/>
              </a:solidFill>
            </a:endParaRPr>
          </a:p>
        </p:txBody>
      </p:sp>
      <p:sp>
        <p:nvSpPr>
          <p:cNvPr id="299" name="Google Shape;299;p36"/>
          <p:cNvSpPr/>
          <p:nvPr/>
        </p:nvSpPr>
        <p:spPr>
          <a:xfrm>
            <a:off x="4204772"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6"/>
          <p:cNvSpPr txBox="1"/>
          <p:nvPr/>
        </p:nvSpPr>
        <p:spPr>
          <a:xfrm>
            <a:off x="4178775"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01" name="Google Shape;301;p36"/>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6"/>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03" name="Google Shape;303;p36"/>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6"/>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05" name="Google Shape;305;p36"/>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6"/>
          <p:cNvSpPr/>
          <p:nvPr/>
        </p:nvSpPr>
        <p:spPr>
          <a:xfrm>
            <a:off x="5960185"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6"/>
          <p:cNvSpPr txBox="1"/>
          <p:nvPr/>
        </p:nvSpPr>
        <p:spPr>
          <a:xfrm>
            <a:off x="5934187"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08" name="Google Shape;308;p36"/>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6"/>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10" name="Google Shape;310;p36"/>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6"/>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12" name="Google Shape;312;p36"/>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6"/>
          <p:cNvSpPr/>
          <p:nvPr/>
        </p:nvSpPr>
        <p:spPr>
          <a:xfrm>
            <a:off x="7715597"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6"/>
          <p:cNvSpPr txBox="1"/>
          <p:nvPr/>
        </p:nvSpPr>
        <p:spPr>
          <a:xfrm>
            <a:off x="7689600"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15" name="Google Shape;315;p36"/>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6"/>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17" name="Google Shape;317;p36"/>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6"/>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19" name="Google Shape;319;p36"/>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6"/>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321" name="Google Shape;321;p36"/>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6"/>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323" name="Google Shape;323;p36"/>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HDFS will use blocks of data, with a size of 128 MB by default</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Each of these blocks is replicated 3 times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The blocks are distributed in a way to support fault tolerance</a:t>
            </a:r>
            <a:endParaRPr sz="22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descr="watermark.jpg" id="328" name="Google Shape;328;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29" name="Google Shape;329;p3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30" name="Google Shape;330;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31" name="Google Shape;331;p3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Distributed Storage - HDFS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332" name="Google Shape;332;p37"/>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3" name="Google Shape;333;p37"/>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334" name="Google Shape;334;p37"/>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5" name="Google Shape;335;p37"/>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36" name="Google Shape;336;p37"/>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337" name="Google Shape;337;p37"/>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7"/>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7"/>
          <p:cNvSpPr/>
          <p:nvPr/>
        </p:nvSpPr>
        <p:spPr>
          <a:xfrm>
            <a:off x="5662204" y="1255345"/>
            <a:ext cx="14490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7"/>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Name Node</a:t>
            </a:r>
            <a:endParaRPr>
              <a:solidFill>
                <a:srgbClr val="EFEFEF"/>
              </a:solidFill>
            </a:endParaRPr>
          </a:p>
        </p:txBody>
      </p:sp>
      <p:sp>
        <p:nvSpPr>
          <p:cNvPr id="341" name="Google Shape;341;p37"/>
          <p:cNvSpPr/>
          <p:nvPr/>
        </p:nvSpPr>
        <p:spPr>
          <a:xfrm>
            <a:off x="4204772"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7"/>
          <p:cNvSpPr txBox="1"/>
          <p:nvPr/>
        </p:nvSpPr>
        <p:spPr>
          <a:xfrm>
            <a:off x="4178775"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43" name="Google Shape;343;p37"/>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7"/>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45" name="Google Shape;345;p37"/>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7"/>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47" name="Google Shape;347;p37"/>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7"/>
          <p:cNvSpPr/>
          <p:nvPr/>
        </p:nvSpPr>
        <p:spPr>
          <a:xfrm>
            <a:off x="5960185"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7"/>
          <p:cNvSpPr txBox="1"/>
          <p:nvPr/>
        </p:nvSpPr>
        <p:spPr>
          <a:xfrm>
            <a:off x="5934187"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50" name="Google Shape;350;p37"/>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7"/>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52" name="Google Shape;352;p37"/>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7"/>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54" name="Google Shape;354;p37"/>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7"/>
          <p:cNvSpPr/>
          <p:nvPr/>
        </p:nvSpPr>
        <p:spPr>
          <a:xfrm>
            <a:off x="7715597" y="2979462"/>
            <a:ext cx="949500" cy="473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7"/>
          <p:cNvSpPr txBox="1"/>
          <p:nvPr/>
        </p:nvSpPr>
        <p:spPr>
          <a:xfrm>
            <a:off x="7689600" y="2979462"/>
            <a:ext cx="11775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Data Node</a:t>
            </a:r>
            <a:endParaRPr>
              <a:solidFill>
                <a:srgbClr val="EFEFEF"/>
              </a:solidFill>
            </a:endParaRPr>
          </a:p>
        </p:txBody>
      </p:sp>
      <p:sp>
        <p:nvSpPr>
          <p:cNvPr id="357" name="Google Shape;357;p37"/>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7"/>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59" name="Google Shape;359;p37"/>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7"/>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61" name="Google Shape;361;p37"/>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7"/>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363" name="Google Shape;363;p37"/>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7"/>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365" name="Google Shape;365;p37"/>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Smaller blocks provide more parallelization during processing</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Multiple copies of a block prevent loss of data due to a failure of a node</a:t>
            </a:r>
            <a:endParaRPr sz="2200">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pic>
        <p:nvPicPr>
          <p:cNvPr descr="watermark.jpg" id="370" name="Google Shape;370;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1" name="Google Shape;371;p3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372" name="Google Shape;372;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373" name="Google Shape;373;p3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374" name="Google Shape;374;p38"/>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5" name="Google Shape;375;p38"/>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376" name="Google Shape;376;p38"/>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7" name="Google Shape;377;p38"/>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378" name="Google Shape;378;p38"/>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379" name="Google Shape;379;p38"/>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8"/>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8"/>
          <p:cNvSpPr/>
          <p:nvPr/>
        </p:nvSpPr>
        <p:spPr>
          <a:xfrm>
            <a:off x="5662204" y="1255345"/>
            <a:ext cx="14490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8"/>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Job Tracker</a:t>
            </a:r>
            <a:endParaRPr>
              <a:solidFill>
                <a:srgbClr val="EFEFEF"/>
              </a:solidFill>
            </a:endParaRPr>
          </a:p>
        </p:txBody>
      </p:sp>
      <p:sp>
        <p:nvSpPr>
          <p:cNvPr id="383" name="Google Shape;383;p38"/>
          <p:cNvSpPr/>
          <p:nvPr/>
        </p:nvSpPr>
        <p:spPr>
          <a:xfrm>
            <a:off x="4204772"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8"/>
          <p:cNvSpPr txBox="1"/>
          <p:nvPr/>
        </p:nvSpPr>
        <p:spPr>
          <a:xfrm>
            <a:off x="4090775" y="28910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385" name="Google Shape;385;p38"/>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8"/>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87" name="Google Shape;387;p38"/>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8"/>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89" name="Google Shape;389;p38"/>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8"/>
          <p:cNvSpPr/>
          <p:nvPr/>
        </p:nvSpPr>
        <p:spPr>
          <a:xfrm>
            <a:off x="5960185"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8"/>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8"/>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93" name="Google Shape;393;p38"/>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8"/>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395" name="Google Shape;395;p38"/>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8"/>
          <p:cNvSpPr/>
          <p:nvPr/>
        </p:nvSpPr>
        <p:spPr>
          <a:xfrm>
            <a:off x="7715597"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8"/>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8"/>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399" name="Google Shape;399;p38"/>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8"/>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01" name="Google Shape;401;p38"/>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8"/>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403" name="Google Shape;403;p38"/>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8"/>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405" name="Google Shape;405;p38"/>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MapReduce is a way of splitting a computation task to a distributed set of files (such as HDFS)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It consists of a Job Tracker and multiple Task Trackers</a:t>
            </a:r>
            <a:endParaRPr sz="2200">
              <a:latin typeface="Montserrat"/>
              <a:ea typeface="Montserrat"/>
              <a:cs typeface="Montserrat"/>
              <a:sym typeface="Montserrat"/>
            </a:endParaRPr>
          </a:p>
        </p:txBody>
      </p:sp>
      <p:sp>
        <p:nvSpPr>
          <p:cNvPr id="406" name="Google Shape;406;p38"/>
          <p:cNvSpPr txBox="1"/>
          <p:nvPr/>
        </p:nvSpPr>
        <p:spPr>
          <a:xfrm>
            <a:off x="5846312" y="29198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07" name="Google Shape;407;p38"/>
          <p:cNvSpPr txBox="1"/>
          <p:nvPr/>
        </p:nvSpPr>
        <p:spPr>
          <a:xfrm>
            <a:off x="7639675" y="2911374"/>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descr="watermark.jpg" id="412" name="Google Shape;412;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3" name="Google Shape;413;p3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14" name="Google Shape;41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15" name="Google Shape;415;p3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cxnSp>
        <p:nvCxnSpPr>
          <p:cNvPr id="416" name="Google Shape;416;p39"/>
          <p:cNvCxnSpPr/>
          <p:nvPr/>
        </p:nvCxnSpPr>
        <p:spPr>
          <a:xfrm>
            <a:off x="6450144" y="2209769"/>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17" name="Google Shape;417;p39"/>
          <p:cNvCxnSpPr/>
          <p:nvPr/>
        </p:nvCxnSpPr>
        <p:spPr>
          <a:xfrm>
            <a:off x="4561492" y="2526702"/>
            <a:ext cx="3781200" cy="0"/>
          </a:xfrm>
          <a:prstGeom prst="straightConnector1">
            <a:avLst/>
          </a:prstGeom>
          <a:noFill/>
          <a:ln cap="flat" cmpd="sng" w="38100">
            <a:solidFill>
              <a:schemeClr val="dk2"/>
            </a:solidFill>
            <a:prstDash val="solid"/>
            <a:round/>
            <a:headEnd len="med" w="med" type="none"/>
            <a:tailEnd len="med" w="med" type="none"/>
          </a:ln>
        </p:spPr>
      </p:cxnSp>
      <p:cxnSp>
        <p:nvCxnSpPr>
          <p:cNvPr id="418" name="Google Shape;418;p39"/>
          <p:cNvCxnSpPr/>
          <p:nvPr/>
        </p:nvCxnSpPr>
        <p:spPr>
          <a:xfrm>
            <a:off x="4576388" y="2526702"/>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19" name="Google Shape;419;p39"/>
          <p:cNvCxnSpPr/>
          <p:nvPr/>
        </p:nvCxnSpPr>
        <p:spPr>
          <a:xfrm>
            <a:off x="6450144" y="2526807"/>
            <a:ext cx="0" cy="316800"/>
          </a:xfrm>
          <a:prstGeom prst="straightConnector1">
            <a:avLst/>
          </a:prstGeom>
          <a:noFill/>
          <a:ln cap="flat" cmpd="sng" w="38100">
            <a:solidFill>
              <a:schemeClr val="dk2"/>
            </a:solidFill>
            <a:prstDash val="solid"/>
            <a:round/>
            <a:headEnd len="med" w="med" type="none"/>
            <a:tailEnd len="med" w="med" type="none"/>
          </a:ln>
        </p:spPr>
      </p:cxnSp>
      <p:cxnSp>
        <p:nvCxnSpPr>
          <p:cNvPr id="420" name="Google Shape;420;p39"/>
          <p:cNvCxnSpPr/>
          <p:nvPr/>
        </p:nvCxnSpPr>
        <p:spPr>
          <a:xfrm>
            <a:off x="8323900" y="2526807"/>
            <a:ext cx="0" cy="316800"/>
          </a:xfrm>
          <a:prstGeom prst="straightConnector1">
            <a:avLst/>
          </a:prstGeom>
          <a:noFill/>
          <a:ln cap="flat" cmpd="sng" w="38100">
            <a:solidFill>
              <a:schemeClr val="dk2"/>
            </a:solidFill>
            <a:prstDash val="solid"/>
            <a:round/>
            <a:headEnd len="med" w="med" type="none"/>
            <a:tailEnd len="med" w="med" type="none"/>
          </a:ln>
        </p:spPr>
      </p:cxnSp>
      <p:sp>
        <p:nvSpPr>
          <p:cNvPr id="421" name="Google Shape;421;p39"/>
          <p:cNvSpPr/>
          <p:nvPr/>
        </p:nvSpPr>
        <p:spPr>
          <a:xfrm>
            <a:off x="4076351"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9"/>
          <p:cNvSpPr/>
          <p:nvPr/>
        </p:nvSpPr>
        <p:spPr>
          <a:xfrm>
            <a:off x="5575134" y="1215000"/>
            <a:ext cx="1706700" cy="9360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9"/>
          <p:cNvSpPr/>
          <p:nvPr/>
        </p:nvSpPr>
        <p:spPr>
          <a:xfrm>
            <a:off x="5662204" y="1255345"/>
            <a:ext cx="14490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9"/>
          <p:cNvSpPr txBox="1"/>
          <p:nvPr/>
        </p:nvSpPr>
        <p:spPr>
          <a:xfrm>
            <a:off x="5904909" y="1325007"/>
            <a:ext cx="12831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Job Tracker</a:t>
            </a:r>
            <a:endParaRPr>
              <a:solidFill>
                <a:srgbClr val="EFEFEF"/>
              </a:solidFill>
            </a:endParaRPr>
          </a:p>
        </p:txBody>
      </p:sp>
      <p:sp>
        <p:nvSpPr>
          <p:cNvPr id="425" name="Google Shape;425;p39"/>
          <p:cNvSpPr/>
          <p:nvPr/>
        </p:nvSpPr>
        <p:spPr>
          <a:xfrm>
            <a:off x="4204772"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9"/>
          <p:cNvSpPr txBox="1"/>
          <p:nvPr/>
        </p:nvSpPr>
        <p:spPr>
          <a:xfrm>
            <a:off x="4090775" y="28910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27" name="Google Shape;427;p39"/>
          <p:cNvSpPr/>
          <p:nvPr/>
        </p:nvSpPr>
        <p:spPr>
          <a:xfrm>
            <a:off x="4217027"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9"/>
          <p:cNvSpPr txBox="1"/>
          <p:nvPr/>
        </p:nvSpPr>
        <p:spPr>
          <a:xfrm>
            <a:off x="4167340"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429" name="Google Shape;429;p39"/>
          <p:cNvSpPr/>
          <p:nvPr/>
        </p:nvSpPr>
        <p:spPr>
          <a:xfrm>
            <a:off x="4729699"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9"/>
          <p:cNvSpPr txBox="1"/>
          <p:nvPr/>
        </p:nvSpPr>
        <p:spPr>
          <a:xfrm>
            <a:off x="468001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31" name="Google Shape;431;p39"/>
          <p:cNvSpPr/>
          <p:nvPr/>
        </p:nvSpPr>
        <p:spPr>
          <a:xfrm>
            <a:off x="5831763"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9"/>
          <p:cNvSpPr/>
          <p:nvPr/>
        </p:nvSpPr>
        <p:spPr>
          <a:xfrm>
            <a:off x="5960185"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9"/>
          <p:cNvSpPr/>
          <p:nvPr/>
        </p:nvSpPr>
        <p:spPr>
          <a:xfrm>
            <a:off x="5972440"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9"/>
          <p:cNvSpPr txBox="1"/>
          <p:nvPr/>
        </p:nvSpPr>
        <p:spPr>
          <a:xfrm>
            <a:off x="5922752"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435" name="Google Shape;435;p39"/>
          <p:cNvSpPr/>
          <p:nvPr/>
        </p:nvSpPr>
        <p:spPr>
          <a:xfrm>
            <a:off x="6485112"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9"/>
          <p:cNvSpPr txBox="1"/>
          <p:nvPr/>
        </p:nvSpPr>
        <p:spPr>
          <a:xfrm>
            <a:off x="643542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37" name="Google Shape;437;p39"/>
          <p:cNvSpPr/>
          <p:nvPr/>
        </p:nvSpPr>
        <p:spPr>
          <a:xfrm>
            <a:off x="7587176" y="2906428"/>
            <a:ext cx="1206600" cy="1292400"/>
          </a:xfrm>
          <a:prstGeom prst="rect">
            <a:avLst/>
          </a:prstGeom>
          <a:solidFill>
            <a:srgbClr val="3D85C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9"/>
          <p:cNvSpPr/>
          <p:nvPr/>
        </p:nvSpPr>
        <p:spPr>
          <a:xfrm>
            <a:off x="7715597" y="2979462"/>
            <a:ext cx="949500" cy="473400"/>
          </a:xfrm>
          <a:prstGeom prst="roundRect">
            <a:avLst>
              <a:gd fmla="val 16667" name="adj"/>
            </a:avLst>
          </a:prstGeom>
          <a:solidFill>
            <a:srgbClr val="741B4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9"/>
          <p:cNvSpPr/>
          <p:nvPr/>
        </p:nvSpPr>
        <p:spPr>
          <a:xfrm>
            <a:off x="7727852" y="3588903"/>
            <a:ext cx="413100" cy="4734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9"/>
          <p:cNvSpPr txBox="1"/>
          <p:nvPr/>
        </p:nvSpPr>
        <p:spPr>
          <a:xfrm>
            <a:off x="7678165"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CPU</a:t>
            </a:r>
            <a:endParaRPr sz="1000">
              <a:solidFill>
                <a:srgbClr val="EFEFEF"/>
              </a:solidFill>
            </a:endParaRPr>
          </a:p>
        </p:txBody>
      </p:sp>
      <p:sp>
        <p:nvSpPr>
          <p:cNvPr id="441" name="Google Shape;441;p39"/>
          <p:cNvSpPr/>
          <p:nvPr/>
        </p:nvSpPr>
        <p:spPr>
          <a:xfrm>
            <a:off x="8240524" y="3588903"/>
            <a:ext cx="413100" cy="4734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9"/>
          <p:cNvSpPr txBox="1"/>
          <p:nvPr/>
        </p:nvSpPr>
        <p:spPr>
          <a:xfrm>
            <a:off x="8190837" y="3629618"/>
            <a:ext cx="512400" cy="18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EFEFEF"/>
                </a:solidFill>
              </a:rPr>
              <a:t>RAM</a:t>
            </a:r>
            <a:endParaRPr sz="1000">
              <a:solidFill>
                <a:srgbClr val="EFEFEF"/>
              </a:solidFill>
            </a:endParaRPr>
          </a:p>
        </p:txBody>
      </p:sp>
      <p:sp>
        <p:nvSpPr>
          <p:cNvPr id="443" name="Google Shape;443;p39"/>
          <p:cNvSpPr/>
          <p:nvPr/>
        </p:nvSpPr>
        <p:spPr>
          <a:xfrm>
            <a:off x="5896893" y="1757029"/>
            <a:ext cx="474600" cy="316800"/>
          </a:xfrm>
          <a:prstGeom prst="roundRect">
            <a:avLst>
              <a:gd fmla="val 16667" name="adj"/>
            </a:avLst>
          </a:prstGeom>
          <a:solidFill>
            <a:srgbClr val="E066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9"/>
          <p:cNvSpPr txBox="1"/>
          <p:nvPr/>
        </p:nvSpPr>
        <p:spPr>
          <a:xfrm>
            <a:off x="5839833"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CPU</a:t>
            </a:r>
            <a:endParaRPr>
              <a:solidFill>
                <a:srgbClr val="EFEFEF"/>
              </a:solidFill>
            </a:endParaRPr>
          </a:p>
        </p:txBody>
      </p:sp>
      <p:sp>
        <p:nvSpPr>
          <p:cNvPr id="445" name="Google Shape;445;p39"/>
          <p:cNvSpPr/>
          <p:nvPr/>
        </p:nvSpPr>
        <p:spPr>
          <a:xfrm>
            <a:off x="6485629" y="1757029"/>
            <a:ext cx="474600" cy="316800"/>
          </a:xfrm>
          <a:prstGeom prst="roundRect">
            <a:avLst>
              <a:gd fmla="val 16667" name="adj"/>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9"/>
          <p:cNvSpPr txBox="1"/>
          <p:nvPr/>
        </p:nvSpPr>
        <p:spPr>
          <a:xfrm>
            <a:off x="6428570" y="1784275"/>
            <a:ext cx="588900" cy="12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RAM</a:t>
            </a:r>
            <a:endParaRPr>
              <a:solidFill>
                <a:srgbClr val="EFEFEF"/>
              </a:solidFill>
            </a:endParaRPr>
          </a:p>
        </p:txBody>
      </p:sp>
      <p:sp>
        <p:nvSpPr>
          <p:cNvPr id="447" name="Google Shape;447;p39"/>
          <p:cNvSpPr txBox="1"/>
          <p:nvPr/>
        </p:nvSpPr>
        <p:spPr>
          <a:xfrm>
            <a:off x="272000" y="1173775"/>
            <a:ext cx="3677700" cy="3247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The Job Tracker sends code to run on the Task Trackers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The Task trackers allocate CPU and memory for the tasks and monitor the tasks on the worker nodes</a:t>
            </a:r>
            <a:endParaRPr sz="2200">
              <a:latin typeface="Montserrat"/>
              <a:ea typeface="Montserrat"/>
              <a:cs typeface="Montserrat"/>
              <a:sym typeface="Montserrat"/>
            </a:endParaRPr>
          </a:p>
        </p:txBody>
      </p:sp>
      <p:sp>
        <p:nvSpPr>
          <p:cNvPr id="448" name="Google Shape;448;p39"/>
          <p:cNvSpPr txBox="1"/>
          <p:nvPr/>
        </p:nvSpPr>
        <p:spPr>
          <a:xfrm>
            <a:off x="5846312" y="2919812"/>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
        <p:nvSpPr>
          <p:cNvPr id="449" name="Google Shape;449;p39"/>
          <p:cNvSpPr txBox="1"/>
          <p:nvPr/>
        </p:nvSpPr>
        <p:spPr>
          <a:xfrm>
            <a:off x="7639675" y="2911374"/>
            <a:ext cx="1177500" cy="18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EFEFEF"/>
                </a:solidFill>
              </a:rPr>
              <a:t>Task Tracker</a:t>
            </a:r>
            <a:endParaRPr>
              <a:solidFill>
                <a:srgbClr val="EFEFE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pic>
        <p:nvPicPr>
          <p:cNvPr descr="watermark.jpg" id="454" name="Google Shape;454;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5" name="Google Shape;455;p4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56" name="Google Shape;456;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57" name="Google Shape;457;p4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58" name="Google Shape;458;p40"/>
          <p:cNvSpPr txBox="1"/>
          <p:nvPr/>
        </p:nvSpPr>
        <p:spPr>
          <a:xfrm>
            <a:off x="311700" y="1229875"/>
            <a:ext cx="87720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What we covered can be thought of in two distinct parts: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Using HDFS to distribute large data sets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Using MapReduce to distribute a computational task to a distributed data set</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Next we will learn about the latest technology in this space known as Spark.</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improves on the concepts of using distribution</a:t>
            </a:r>
            <a:endParaRPr sz="2400">
              <a:solidFill>
                <a:srgbClr val="43434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pic>
        <p:nvPicPr>
          <p:cNvPr descr="watermark.jpg" id="463" name="Google Shape;463;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64" name="Google Shape;464;p4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65" name="Google Shape;465;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66" name="Google Shape;466;p4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67" name="Google Shape;467;p4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lecture will be an abstract overview, we will discuss: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vs MapReduce</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RDDs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DataFrames</a:t>
            </a:r>
            <a:endParaRPr sz="2400">
              <a:solidFill>
                <a:srgbClr val="434343"/>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pic>
        <p:nvPicPr>
          <p:cNvPr descr="watermark.jpg" id="472" name="Google Shape;472;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73" name="Google Shape;473;p4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74" name="Google Shape;47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75" name="Google Shape;475;p4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76" name="Google Shape;476;p4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is one of the latest technologies being used to quickly and easily handle Big Data</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is an open source project on Apache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was first released in February 2013 and has exploded in popularity due to it’s ease of use and speed</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It was created at the AMPLab at UC Berkeley</a:t>
            </a:r>
            <a:endParaRPr sz="2400">
              <a:solidFill>
                <a:srgbClr val="434343"/>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pic>
        <p:nvPicPr>
          <p:cNvPr descr="watermark.jpg" id="481" name="Google Shape;481;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82" name="Google Shape;482;p4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83" name="Google Shape;483;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84" name="Google Shape;484;p4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85" name="Google Shape;485;p43"/>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You can think of Spark as a flexible alternative to MapReduce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Spark can use data stored in a variety of formats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Cassandra</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AWS S3</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HDFS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And more</a:t>
            </a:r>
            <a:endParaRPr sz="2400">
              <a:solidFill>
                <a:srgbClr val="434343"/>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descr="watermark.jpg" id="115" name="Google Shape;115;p26"/>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16" name="Google Shape;116;p2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Montserrat"/>
                <a:ea typeface="Montserrat"/>
                <a:cs typeface="Montserrat"/>
                <a:sym typeface="Montserrat"/>
              </a:rPr>
              <a:t>Python and Spark</a:t>
            </a:r>
            <a:endParaRPr b="1" sz="3000">
              <a:latin typeface="Montserrat"/>
              <a:ea typeface="Montserrat"/>
              <a:cs typeface="Montserrat"/>
              <a:sym typeface="Montserrat"/>
            </a:endParaRPr>
          </a:p>
          <a:p>
            <a:pPr indent="0" lvl="0" marL="0" rtl="0" algn="l">
              <a:spcBef>
                <a:spcPts val="0"/>
              </a:spcBef>
              <a:spcAft>
                <a:spcPts val="0"/>
              </a:spcAft>
              <a:buNone/>
            </a:pPr>
            <a:r>
              <a:t/>
            </a:r>
            <a:endParaRPr b="1" sz="3000">
              <a:latin typeface="Montserrat"/>
              <a:ea typeface="Montserrat"/>
              <a:cs typeface="Montserrat"/>
              <a:sym typeface="Montserrat"/>
            </a:endParaRPr>
          </a:p>
        </p:txBody>
      </p:sp>
      <p:pic>
        <p:nvPicPr>
          <p:cNvPr descr="watermark.jpg" id="117" name="Google Shape;117;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18" name="Google Shape;118;p26"/>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4800">
              <a:latin typeface="Roboto"/>
              <a:ea typeface="Roboto"/>
              <a:cs typeface="Roboto"/>
              <a:sym typeface="Roboto"/>
            </a:endParaRPr>
          </a:p>
        </p:txBody>
      </p:sp>
      <p:sp>
        <p:nvSpPr>
          <p:cNvPr id="119" name="Google Shape;119;p26"/>
          <p:cNvSpPr txBox="1"/>
          <p:nvPr/>
        </p:nvSpPr>
        <p:spPr>
          <a:xfrm>
            <a:off x="581675" y="1054650"/>
            <a:ext cx="8430900" cy="2324700"/>
          </a:xfrm>
          <a:prstGeom prst="rect">
            <a:avLst/>
          </a:prstGeom>
          <a:noFill/>
          <a:ln>
            <a:noFill/>
          </a:ln>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begin the setup and coding with Python and Spark, l</a:t>
            </a:r>
            <a:r>
              <a:rPr lang="en" sz="3000">
                <a:solidFill>
                  <a:srgbClr val="434343"/>
                </a:solidFill>
                <a:latin typeface="Montserrat"/>
                <a:ea typeface="Montserrat"/>
                <a:cs typeface="Montserrat"/>
                <a:sym typeface="Montserrat"/>
              </a:rPr>
              <a:t>et’s discuss what Spark is in the context of Big Data.</a:t>
            </a:r>
            <a:endParaRPr sz="3000">
              <a:solidFill>
                <a:srgbClr val="434343"/>
              </a:solidFill>
              <a:latin typeface="Montserrat"/>
              <a:ea typeface="Montserrat"/>
              <a:cs typeface="Montserrat"/>
              <a:sym typeface="Montserrat"/>
            </a:endParaRPr>
          </a:p>
          <a:p>
            <a:pPr indent="-419100" lvl="0" marL="457200" marR="0" rtl="0" algn="l">
              <a:lnSpc>
                <a:spcPct val="100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begin with a general explanation of what Big Data is and related technologies.</a:t>
            </a:r>
            <a:endParaRPr sz="3000">
              <a:solidFill>
                <a:srgbClr val="434343"/>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pic>
        <p:nvPicPr>
          <p:cNvPr descr="watermark.jpg" id="490" name="Google Shape;490;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91" name="Google Shape;491;p4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492" name="Google Shape;492;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493" name="Google Shape;493;p4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vs 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494" name="Google Shape;494;p4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MapReduce requires files to be stored in HDFS, Spark does not!</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also can perform operations up to 100x faster than MapReduce</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So how does it achieve this speed?</a:t>
            </a:r>
            <a:endParaRPr sz="2600">
              <a:solidFill>
                <a:srgbClr val="434343"/>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pic>
        <p:nvPicPr>
          <p:cNvPr descr="watermark.jpg" id="499" name="Google Shape;499;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0" name="Google Shape;500;p4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01" name="Google Shape;501;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02" name="Google Shape;502;p4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vs MapReduce</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03" name="Google Shape;503;p45"/>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MapReduce writes most data to disk after each map and reduce operation</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keeps most of the data in memory after each transformation</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can spill over to disk if the memory is filled</a:t>
            </a:r>
            <a:endParaRPr sz="2600">
              <a:solidFill>
                <a:srgbClr val="434343"/>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pic>
        <p:nvPicPr>
          <p:cNvPr descr="watermark.jpg" id="508" name="Google Shape;508;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9" name="Google Shape;509;p4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10" name="Google Shape;510;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11" name="Google Shape;511;p4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12" name="Google Shape;512;p46"/>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At the core of Spark is the idea of a Resilient Distributed Dataset (RDD)</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Resilient Distributed Dataset (RDD) has 4 main features: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Distributed Collection of Data</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Fault-tolerant</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Parallel operation - partioned</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Ability to use many data sources</a:t>
            </a:r>
            <a:endParaRPr sz="2400">
              <a:solidFill>
                <a:srgbClr val="434343"/>
              </a:solidFill>
              <a:latin typeface="Montserrat"/>
              <a:ea typeface="Montserrat"/>
              <a:cs typeface="Montserrat"/>
              <a:sym typeface="Montserra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pic>
        <p:nvPicPr>
          <p:cNvPr descr="watermark.jpg" id="517" name="Google Shape;517;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18" name="Google Shape;518;p4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19" name="Google Shape;519;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20" name="Google Shape;520;p4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21" name="Google Shape;521;p47"/>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2400">
              <a:solidFill>
                <a:srgbClr val="333333"/>
              </a:solidFill>
            </a:endParaRPr>
          </a:p>
          <a:p>
            <a:pPr indent="0" lvl="0" marL="0" marR="0" rtl="0" algn="l">
              <a:lnSpc>
                <a:spcPct val="115000"/>
              </a:lnSpc>
              <a:spcBef>
                <a:spcPts val="1600"/>
              </a:spcBef>
              <a:spcAft>
                <a:spcPts val="1600"/>
              </a:spcAft>
              <a:buNone/>
            </a:pPr>
            <a:r>
              <a:t/>
            </a:r>
            <a:endParaRPr sz="2400">
              <a:solidFill>
                <a:srgbClr val="333333"/>
              </a:solidFill>
            </a:endParaRPr>
          </a:p>
        </p:txBody>
      </p:sp>
      <p:pic>
        <p:nvPicPr>
          <p:cNvPr descr="cluster-overview.png" id="522" name="Google Shape;522;p47"/>
          <p:cNvPicPr preferRelativeResize="0"/>
          <p:nvPr/>
        </p:nvPicPr>
        <p:blipFill>
          <a:blip r:embed="rId4">
            <a:alphaModFix/>
          </a:blip>
          <a:stretch>
            <a:fillRect/>
          </a:stretch>
        </p:blipFill>
        <p:spPr>
          <a:xfrm>
            <a:off x="1170475" y="1500425"/>
            <a:ext cx="6260533" cy="3004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pic>
        <p:nvPicPr>
          <p:cNvPr descr="watermark.jpg" id="527" name="Google Shape;527;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28" name="Google Shape;528;p4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29" name="Google Shape;529;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30" name="Google Shape;530;p4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31" name="Google Shape;531;p48"/>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t/>
            </a:r>
            <a:endParaRPr sz="2400">
              <a:solidFill>
                <a:srgbClr val="333333"/>
              </a:solidFill>
            </a:endParaRPr>
          </a:p>
          <a:p>
            <a:pPr indent="0" lvl="0" marL="0" marR="0" rtl="0" algn="l">
              <a:lnSpc>
                <a:spcPct val="115000"/>
              </a:lnSpc>
              <a:spcBef>
                <a:spcPts val="1600"/>
              </a:spcBef>
              <a:spcAft>
                <a:spcPts val="1600"/>
              </a:spcAft>
              <a:buNone/>
            </a:pPr>
            <a:r>
              <a:t/>
            </a:r>
            <a:endParaRPr sz="2400">
              <a:solidFill>
                <a:srgbClr val="333333"/>
              </a:solidFill>
            </a:endParaRPr>
          </a:p>
        </p:txBody>
      </p:sp>
      <p:pic>
        <p:nvPicPr>
          <p:cNvPr id="532" name="Google Shape;532;p48"/>
          <p:cNvPicPr preferRelativeResize="0"/>
          <p:nvPr/>
        </p:nvPicPr>
        <p:blipFill rotWithShape="1">
          <a:blip r:embed="rId4">
            <a:alphaModFix/>
          </a:blip>
          <a:srcRect b="0" l="4287" r="0" t="9132"/>
          <a:stretch/>
        </p:blipFill>
        <p:spPr>
          <a:xfrm>
            <a:off x="1886998" y="953250"/>
            <a:ext cx="5343203" cy="37528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pic>
        <p:nvPicPr>
          <p:cNvPr descr="watermark.jpg" id="537" name="Google Shape;537;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38" name="Google Shape;538;p4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39" name="Google Shape;539;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40" name="Google Shape;540;p4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41" name="Google Shape;541;p49"/>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RDDs are immutable, lazily evaluated, and cacheable</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There are two types of Spark operations: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Transformations</a:t>
            </a:r>
            <a:endParaRPr sz="2400">
              <a:solidFill>
                <a:srgbClr val="43434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Actions</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Transformations are basically a recipe to follow.</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Actions actually perform what the recipe says to do and returns something back.</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pic>
        <p:nvPicPr>
          <p:cNvPr descr="watermark.jpg" id="546" name="Google Shape;546;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47" name="Google Shape;547;p5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48" name="Google Shape;548;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49" name="Google Shape;549;p5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50" name="Google Shape;550;p50"/>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behaviour carries over to the syntax when coding.</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A lot of times you will write a method call, but won’t see anything as a result until you call the action.</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This makes sense because with a large dataset, you don’t want to calculate all the transformations until you are sure you want to perform them!</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pic>
        <p:nvPicPr>
          <p:cNvPr descr="watermark.jpg" id="555" name="Google Shape;555;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56" name="Google Shape;556;p5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57" name="Google Shape;557;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58" name="Google Shape;558;p5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59" name="Google Shape;559;p5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When discussing Spark syntax you will see RDD versus DataFrame syntax show up.</a:t>
            </a:r>
            <a:endParaRPr sz="2400">
              <a:solidFill>
                <a:srgbClr val="43434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434343"/>
              </a:buClr>
              <a:buSzPts val="2400"/>
              <a:buFont typeface="Montserrat"/>
              <a:buChar char="●"/>
            </a:pPr>
            <a:r>
              <a:rPr lang="en" sz="2400">
                <a:solidFill>
                  <a:srgbClr val="434343"/>
                </a:solidFill>
                <a:latin typeface="Montserrat"/>
                <a:ea typeface="Montserrat"/>
                <a:cs typeface="Montserrat"/>
                <a:sym typeface="Montserrat"/>
              </a:rPr>
              <a:t>With the release of Spark 2.0, Spark is moving towards a DataFrame based syntax, but keep in mind that the way files are being distributed can still be thought of as RDDs, it is just the typed out syntax that is changing</a:t>
            </a:r>
            <a:endParaRPr sz="24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400">
              <a:solidFill>
                <a:srgbClr val="434343"/>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pic>
        <p:nvPicPr>
          <p:cNvPr descr="watermark.jpg" id="564" name="Google Shape;564;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65" name="Google Shape;565;p5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66" name="Google Shape;566;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67" name="Google Shape;567;p5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Spark RDDs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568" name="Google Shape;568;p5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We’ve covered a lot!</a:t>
            </a:r>
            <a:endParaRPr sz="2800">
              <a:solidFill>
                <a:srgbClr val="43434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434343"/>
              </a:buClr>
              <a:buSzPts val="2800"/>
              <a:buFont typeface="Montserrat"/>
              <a:buChar char="●"/>
            </a:pPr>
            <a:r>
              <a:rPr lang="en" sz="2800">
                <a:solidFill>
                  <a:srgbClr val="434343"/>
                </a:solidFill>
                <a:latin typeface="Montserrat"/>
                <a:ea typeface="Montserrat"/>
                <a:cs typeface="Montserrat"/>
                <a:sym typeface="Montserrat"/>
              </a:rPr>
              <a:t>Don’t worry if you didn’t memorize all these details, a lot of this will be covered again as we learn about how to actually code out and utilize these ideas!</a:t>
            </a:r>
            <a:endParaRPr sz="28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800">
              <a:solidFill>
                <a:srgbClr val="434343"/>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pic>
        <p:nvPicPr>
          <p:cNvPr descr="watermark.jpg" id="573" name="Google Shape;573;p53"/>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574" name="Google Shape;574;p5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latin typeface="Roboto"/>
                <a:ea typeface="Roboto"/>
                <a:cs typeface="Roboto"/>
                <a:sym typeface="Roboto"/>
              </a:rPr>
              <a:t>Spark DataFrames</a:t>
            </a:r>
            <a:endParaRPr b="1" sz="3000">
              <a:latin typeface="Roboto"/>
              <a:ea typeface="Roboto"/>
              <a:cs typeface="Roboto"/>
              <a:sym typeface="Roboto"/>
            </a:endParaRPr>
          </a:p>
        </p:txBody>
      </p:sp>
      <p:pic>
        <p:nvPicPr>
          <p:cNvPr descr="watermark.jpg" id="575" name="Google Shape;575;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76" name="Google Shape;576;p53"/>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sz="4800">
              <a:latin typeface="Roboto"/>
              <a:ea typeface="Roboto"/>
              <a:cs typeface="Roboto"/>
              <a:sym typeface="Roboto"/>
            </a:endParaRPr>
          </a:p>
        </p:txBody>
      </p:sp>
      <p:sp>
        <p:nvSpPr>
          <p:cNvPr id="577" name="Google Shape;577;p53"/>
          <p:cNvSpPr txBox="1"/>
          <p:nvPr/>
        </p:nvSpPr>
        <p:spPr>
          <a:xfrm>
            <a:off x="589250" y="1213725"/>
            <a:ext cx="8430900" cy="2324700"/>
          </a:xfrm>
          <a:prstGeom prst="rect">
            <a:avLst/>
          </a:prstGeom>
          <a:noFill/>
          <a:ln>
            <a:noFill/>
          </a:ln>
        </p:spPr>
        <p:txBody>
          <a:bodyPr anchorCtr="0" anchor="t" bIns="91425" lIns="91425" spcFirstLastPara="1" rIns="91425" wrap="square" tIns="91425">
            <a:noAutofit/>
          </a:bodyPr>
          <a:lstStyle/>
          <a:p>
            <a:pPr indent="-393700" lvl="0" marL="457200" rtl="0" algn="l">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DataFrames are also now the standard way of using Spark’s Machine Learning Capabilities.</a:t>
            </a:r>
            <a:endParaRPr sz="2600">
              <a:solidFill>
                <a:srgbClr val="434343"/>
              </a:solidFill>
              <a:latin typeface="Montserrat"/>
              <a:ea typeface="Montserrat"/>
              <a:cs typeface="Montserrat"/>
              <a:sym typeface="Montserrat"/>
            </a:endParaRPr>
          </a:p>
          <a:p>
            <a:pPr indent="-393700" lvl="0" marL="457200" rtl="0" algn="l">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 DataFrame documentation is still pretty new and can be sparse.</a:t>
            </a:r>
            <a:endParaRPr sz="2600">
              <a:solidFill>
                <a:srgbClr val="434343"/>
              </a:solidFill>
              <a:latin typeface="Montserrat"/>
              <a:ea typeface="Montserrat"/>
              <a:cs typeface="Montserrat"/>
              <a:sym typeface="Montserrat"/>
            </a:endParaRPr>
          </a:p>
          <a:p>
            <a:pPr indent="-393700" lvl="0" marL="457200" rtl="0" algn="l">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Let’s get a brief tour of the documentation!</a:t>
            </a:r>
            <a:endParaRPr sz="2600">
              <a:solidFill>
                <a:srgbClr val="434343"/>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descr="watermark.jpg" id="124" name="Google Shape;124;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25" name="Google Shape;125;p2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26" name="Google Shape;126;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27" name="Google Shape;127;p2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Big Data Overview</a:t>
            </a:r>
            <a:endParaRPr sz="3000">
              <a:solidFill>
                <a:srgbClr val="2A3990"/>
              </a:solidFill>
              <a:latin typeface="Montserrat"/>
              <a:ea typeface="Montserrat"/>
              <a:cs typeface="Montserrat"/>
              <a:sym typeface="Montserrat"/>
            </a:endParaRPr>
          </a:p>
        </p:txBody>
      </p:sp>
      <p:sp>
        <p:nvSpPr>
          <p:cNvPr id="128" name="Google Shape;128;p27"/>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What is “Big Data”?</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Explanation of Hadoop, MapReduce,and Spark</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Local versus Distributed Systems</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Overview of Hadoop Ecosystem</a:t>
            </a:r>
            <a:endParaRPr sz="2800">
              <a:solidFill>
                <a:srgbClr val="333333"/>
              </a:solidFill>
              <a:latin typeface="Montserrat"/>
              <a:ea typeface="Montserrat"/>
              <a:cs typeface="Montserrat"/>
              <a:sym typeface="Montserrat"/>
            </a:endParaRPr>
          </a:p>
          <a:p>
            <a:pPr indent="-406400" lvl="0" marL="457200" marR="0" rtl="0" algn="l">
              <a:lnSpc>
                <a:spcPct val="115000"/>
              </a:lnSpc>
              <a:spcBef>
                <a:spcPts val="0"/>
              </a:spcBef>
              <a:spcAft>
                <a:spcPts val="0"/>
              </a:spcAft>
              <a:buClr>
                <a:srgbClr val="333333"/>
              </a:buClr>
              <a:buSzPts val="2800"/>
              <a:buFont typeface="Montserrat"/>
              <a:buChar char="●"/>
            </a:pPr>
            <a:r>
              <a:rPr lang="en" sz="2800">
                <a:solidFill>
                  <a:srgbClr val="333333"/>
                </a:solidFill>
                <a:latin typeface="Montserrat"/>
                <a:ea typeface="Montserrat"/>
                <a:cs typeface="Montserrat"/>
                <a:sym typeface="Montserrat"/>
              </a:rPr>
              <a:t>Overview of Spark</a:t>
            </a:r>
            <a:endParaRPr sz="2800">
              <a:solidFill>
                <a:srgbClr val="333333"/>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pic>
        <p:nvPicPr>
          <p:cNvPr descr="watermark.jpg" id="582" name="Google Shape;582;p54"/>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583" name="Google Shape;583;p5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584" name="Google Shape;584;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585" name="Google Shape;585;p54"/>
          <p:cNvSpPr txBox="1"/>
          <p:nvPr/>
        </p:nvSpPr>
        <p:spPr>
          <a:xfrm>
            <a:off x="0" y="1948500"/>
            <a:ext cx="9144000" cy="216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600">
                <a:latin typeface="Roboto"/>
                <a:ea typeface="Roboto"/>
                <a:cs typeface="Roboto"/>
                <a:sym typeface="Roboto"/>
              </a:rPr>
              <a:t>http://spark.apache.org/</a:t>
            </a:r>
            <a:endParaRPr b="1" sz="46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585"/>
                                        </p:tgtEl>
                                        <p:attrNameLst>
                                          <p:attrName>style.visibility</p:attrName>
                                        </p:attrNameLst>
                                      </p:cBhvr>
                                      <p:to>
                                        <p:strVal val="visible"/>
                                      </p:to>
                                    </p:set>
                                    <p:anim calcmode="lin" valueType="num">
                                      <p:cBhvr additive="base">
                                        <p:cTn dur="1000"/>
                                        <p:tgtEl>
                                          <p:spTgt spid="58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591" name="Google Shape;591;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000">
                <a:latin typeface="Montserrat"/>
                <a:ea typeface="Montserrat"/>
                <a:cs typeface="Montserrat"/>
                <a:sym typeface="Montserrat"/>
              </a:rPr>
              <a:t>	</a:t>
            </a:r>
            <a:endParaRPr sz="3000">
              <a:latin typeface="Montserrat"/>
              <a:ea typeface="Montserrat"/>
              <a:cs typeface="Montserrat"/>
              <a:sym typeface="Montserrat"/>
            </a:endParaRPr>
          </a:p>
        </p:txBody>
      </p:sp>
      <p:pic>
        <p:nvPicPr>
          <p:cNvPr descr="watermark.jpg" id="592" name="Google Shape;592;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93" name="Google Shape;593;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descr="watermark.jpg" id="133" name="Google Shape;133;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4" name="Google Shape;134;p2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35" name="Google Shape;135;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36" name="Google Shape;136;p2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Big Data</a:t>
            </a:r>
            <a:endParaRPr sz="3000">
              <a:solidFill>
                <a:srgbClr val="2A3990"/>
              </a:solidFill>
              <a:latin typeface="Montserrat"/>
              <a:ea typeface="Montserrat"/>
              <a:cs typeface="Montserrat"/>
              <a:sym typeface="Montserrat"/>
            </a:endParaRPr>
          </a:p>
        </p:txBody>
      </p:sp>
      <p:sp>
        <p:nvSpPr>
          <p:cNvPr id="137" name="Google Shape;137;p28"/>
          <p:cNvSpPr txBox="1"/>
          <p:nvPr/>
        </p:nvSpPr>
        <p:spPr>
          <a:xfrm>
            <a:off x="311700" y="1229875"/>
            <a:ext cx="7792500" cy="3339000"/>
          </a:xfrm>
          <a:prstGeom prst="rect">
            <a:avLst/>
          </a:prstGeom>
          <a:noFill/>
          <a:ln>
            <a:noFill/>
          </a:ln>
        </p:spPr>
        <p:txBody>
          <a:bodyPr anchorCtr="0" anchor="t" bIns="91425" lIns="91425" spcFirstLastPara="1" rIns="91425" wrap="square" tIns="91425">
            <a:noAutofit/>
          </a:bodyPr>
          <a:lstStyle/>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Data that can fit on a local computer, in the scale of 0-32 GB depending on RAM.</a:t>
            </a:r>
            <a:endParaRPr sz="2400">
              <a:solidFill>
                <a:srgbClr val="333333"/>
              </a:solidFill>
              <a:latin typeface="Montserrat"/>
              <a:ea typeface="Montserrat"/>
              <a:cs typeface="Montserrat"/>
              <a:sym typeface="Montserrat"/>
            </a:endParaRPr>
          </a:p>
          <a:p>
            <a:pPr indent="-381000" lvl="0" marL="4572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But what can we do if we have a larger set of data?</a:t>
            </a:r>
            <a:endParaRPr sz="2400">
              <a:solidFill>
                <a:srgbClr val="33333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Try using a SQL database to move storage onto hard drive instead of RAM</a:t>
            </a:r>
            <a:endParaRPr sz="2400">
              <a:solidFill>
                <a:srgbClr val="333333"/>
              </a:solidFill>
              <a:latin typeface="Montserrat"/>
              <a:ea typeface="Montserrat"/>
              <a:cs typeface="Montserrat"/>
              <a:sym typeface="Montserrat"/>
            </a:endParaRPr>
          </a:p>
          <a:p>
            <a:pPr indent="-381000" lvl="1" marL="914400" marR="0" rtl="0" algn="l">
              <a:lnSpc>
                <a:spcPct val="115000"/>
              </a:lnSpc>
              <a:spcBef>
                <a:spcPts val="0"/>
              </a:spcBef>
              <a:spcAft>
                <a:spcPts val="0"/>
              </a:spcAft>
              <a:buClr>
                <a:srgbClr val="333333"/>
              </a:buClr>
              <a:buSzPts val="2400"/>
              <a:buFont typeface="Montserrat"/>
              <a:buChar char="○"/>
            </a:pPr>
            <a:r>
              <a:rPr lang="en" sz="2400">
                <a:solidFill>
                  <a:srgbClr val="333333"/>
                </a:solidFill>
                <a:latin typeface="Montserrat"/>
                <a:ea typeface="Montserrat"/>
                <a:cs typeface="Montserrat"/>
                <a:sym typeface="Montserrat"/>
              </a:rPr>
              <a:t>Or use a distributed system, that distributes the data to multiple machines/computer.</a:t>
            </a:r>
            <a:endParaRPr sz="2400">
              <a:solidFill>
                <a:srgbClr val="333333"/>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descr="watermark.jpg" id="142" name="Google Shape;142;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3" name="Google Shape;143;p2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44" name="Google Shape;144;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45" name="Google Shape;145;p2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Local versus Distributed</a:t>
            </a:r>
            <a:endParaRPr sz="3000">
              <a:solidFill>
                <a:srgbClr val="2A3990"/>
              </a:solidFill>
              <a:latin typeface="Roboto"/>
              <a:ea typeface="Roboto"/>
              <a:cs typeface="Roboto"/>
              <a:sym typeface="Roboto"/>
            </a:endParaRPr>
          </a:p>
        </p:txBody>
      </p:sp>
      <p:pic>
        <p:nvPicPr>
          <p:cNvPr id="146" name="Google Shape;146;p29"/>
          <p:cNvPicPr preferRelativeResize="0"/>
          <p:nvPr/>
        </p:nvPicPr>
        <p:blipFill rotWithShape="1">
          <a:blip r:embed="rId4">
            <a:alphaModFix/>
          </a:blip>
          <a:srcRect b="15623" l="18707" r="17941" t="19386"/>
          <a:stretch/>
        </p:blipFill>
        <p:spPr>
          <a:xfrm>
            <a:off x="800825" y="1367375"/>
            <a:ext cx="1020400" cy="1046825"/>
          </a:xfrm>
          <a:prstGeom prst="rect">
            <a:avLst/>
          </a:prstGeom>
          <a:noFill/>
          <a:ln>
            <a:noFill/>
          </a:ln>
        </p:spPr>
      </p:pic>
      <p:pic>
        <p:nvPicPr>
          <p:cNvPr id="147" name="Google Shape;147;p29"/>
          <p:cNvPicPr preferRelativeResize="0"/>
          <p:nvPr/>
        </p:nvPicPr>
        <p:blipFill rotWithShape="1">
          <a:blip r:embed="rId4">
            <a:alphaModFix/>
          </a:blip>
          <a:srcRect b="15623" l="18707" r="17941" t="19386"/>
          <a:stretch/>
        </p:blipFill>
        <p:spPr>
          <a:xfrm>
            <a:off x="5887075" y="1301450"/>
            <a:ext cx="1020400" cy="1046825"/>
          </a:xfrm>
          <a:prstGeom prst="rect">
            <a:avLst/>
          </a:prstGeom>
          <a:noFill/>
          <a:ln>
            <a:noFill/>
          </a:ln>
        </p:spPr>
      </p:pic>
      <p:pic>
        <p:nvPicPr>
          <p:cNvPr id="148" name="Google Shape;148;p29"/>
          <p:cNvPicPr preferRelativeResize="0"/>
          <p:nvPr/>
        </p:nvPicPr>
        <p:blipFill rotWithShape="1">
          <a:blip r:embed="rId4">
            <a:alphaModFix/>
          </a:blip>
          <a:srcRect b="15623" l="18707" r="17941" t="19386"/>
          <a:stretch/>
        </p:blipFill>
        <p:spPr>
          <a:xfrm>
            <a:off x="3624675" y="3055125"/>
            <a:ext cx="1020400" cy="1046825"/>
          </a:xfrm>
          <a:prstGeom prst="rect">
            <a:avLst/>
          </a:prstGeom>
          <a:noFill/>
          <a:ln>
            <a:noFill/>
          </a:ln>
        </p:spPr>
      </p:pic>
      <p:pic>
        <p:nvPicPr>
          <p:cNvPr id="149" name="Google Shape;149;p29"/>
          <p:cNvPicPr preferRelativeResize="0"/>
          <p:nvPr/>
        </p:nvPicPr>
        <p:blipFill rotWithShape="1">
          <a:blip r:embed="rId4">
            <a:alphaModFix/>
          </a:blip>
          <a:srcRect b="15623" l="18707" r="17941" t="19386"/>
          <a:stretch/>
        </p:blipFill>
        <p:spPr>
          <a:xfrm>
            <a:off x="4737250" y="3055125"/>
            <a:ext cx="1020400" cy="1046825"/>
          </a:xfrm>
          <a:prstGeom prst="rect">
            <a:avLst/>
          </a:prstGeom>
          <a:noFill/>
          <a:ln>
            <a:noFill/>
          </a:ln>
        </p:spPr>
      </p:pic>
      <p:pic>
        <p:nvPicPr>
          <p:cNvPr id="150" name="Google Shape;150;p29"/>
          <p:cNvPicPr preferRelativeResize="0"/>
          <p:nvPr/>
        </p:nvPicPr>
        <p:blipFill rotWithShape="1">
          <a:blip r:embed="rId4">
            <a:alphaModFix/>
          </a:blip>
          <a:srcRect b="15623" l="18707" r="17941" t="19386"/>
          <a:stretch/>
        </p:blipFill>
        <p:spPr>
          <a:xfrm>
            <a:off x="6995600" y="3055125"/>
            <a:ext cx="1020400" cy="1046825"/>
          </a:xfrm>
          <a:prstGeom prst="rect">
            <a:avLst/>
          </a:prstGeom>
          <a:noFill/>
          <a:ln>
            <a:noFill/>
          </a:ln>
        </p:spPr>
      </p:pic>
      <p:pic>
        <p:nvPicPr>
          <p:cNvPr id="151" name="Google Shape;151;p29"/>
          <p:cNvPicPr preferRelativeResize="0"/>
          <p:nvPr/>
        </p:nvPicPr>
        <p:blipFill rotWithShape="1">
          <a:blip r:embed="rId4">
            <a:alphaModFix/>
          </a:blip>
          <a:srcRect b="15623" l="18707" r="17941" t="19386"/>
          <a:stretch/>
        </p:blipFill>
        <p:spPr>
          <a:xfrm>
            <a:off x="8104125" y="3055125"/>
            <a:ext cx="1020400" cy="1046825"/>
          </a:xfrm>
          <a:prstGeom prst="rect">
            <a:avLst/>
          </a:prstGeom>
          <a:noFill/>
          <a:ln>
            <a:noFill/>
          </a:ln>
        </p:spPr>
      </p:pic>
      <p:sp>
        <p:nvSpPr>
          <p:cNvPr id="152" name="Google Shape;152;p29"/>
          <p:cNvSpPr txBox="1"/>
          <p:nvPr/>
        </p:nvSpPr>
        <p:spPr>
          <a:xfrm>
            <a:off x="597325" y="2539800"/>
            <a:ext cx="1427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Local </a:t>
            </a:r>
            <a:endParaRPr sz="3000">
              <a:solidFill>
                <a:srgbClr val="2A3990"/>
              </a:solidFill>
              <a:latin typeface="Roboto"/>
              <a:ea typeface="Roboto"/>
              <a:cs typeface="Roboto"/>
              <a:sym typeface="Roboto"/>
            </a:endParaRPr>
          </a:p>
        </p:txBody>
      </p:sp>
      <p:sp>
        <p:nvSpPr>
          <p:cNvPr id="153" name="Google Shape;153;p29"/>
          <p:cNvSpPr txBox="1"/>
          <p:nvPr/>
        </p:nvSpPr>
        <p:spPr>
          <a:xfrm>
            <a:off x="5241850" y="4185500"/>
            <a:ext cx="23157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Distributed</a:t>
            </a:r>
            <a:endParaRPr sz="3000">
              <a:solidFill>
                <a:srgbClr val="2A3990"/>
              </a:solidFill>
              <a:latin typeface="Roboto"/>
              <a:ea typeface="Roboto"/>
              <a:cs typeface="Roboto"/>
              <a:sym typeface="Roboto"/>
            </a:endParaRPr>
          </a:p>
        </p:txBody>
      </p:sp>
      <p:pic>
        <p:nvPicPr>
          <p:cNvPr id="154" name="Google Shape;154;p29"/>
          <p:cNvPicPr preferRelativeResize="0"/>
          <p:nvPr/>
        </p:nvPicPr>
        <p:blipFill rotWithShape="1">
          <a:blip r:embed="rId4">
            <a:alphaModFix/>
          </a:blip>
          <a:srcRect b="15623" l="18707" r="17941" t="19386"/>
          <a:stretch/>
        </p:blipFill>
        <p:spPr>
          <a:xfrm>
            <a:off x="5887075" y="3055125"/>
            <a:ext cx="1020400" cy="1046825"/>
          </a:xfrm>
          <a:prstGeom prst="rect">
            <a:avLst/>
          </a:prstGeom>
          <a:noFill/>
          <a:ln>
            <a:noFill/>
          </a:ln>
        </p:spPr>
      </p:pic>
      <p:cxnSp>
        <p:nvCxnSpPr>
          <p:cNvPr id="155" name="Google Shape;155;p29"/>
          <p:cNvCxnSpPr>
            <a:stCxn id="147" idx="2"/>
          </p:cNvCxnSpPr>
          <p:nvPr/>
        </p:nvCxnSpPr>
        <p:spPr>
          <a:xfrm>
            <a:off x="6397275" y="2348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6" name="Google Shape;156;p29"/>
          <p:cNvCxnSpPr/>
          <p:nvPr/>
        </p:nvCxnSpPr>
        <p:spPr>
          <a:xfrm>
            <a:off x="4162600" y="2723275"/>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157" name="Google Shape;157;p29"/>
          <p:cNvCxnSpPr/>
          <p:nvPr/>
        </p:nvCxnSpPr>
        <p:spPr>
          <a:xfrm>
            <a:off x="4180225" y="2723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8" name="Google Shape;158;p29"/>
          <p:cNvCxnSpPr/>
          <p:nvPr/>
        </p:nvCxnSpPr>
        <p:spPr>
          <a:xfrm>
            <a:off x="5247450"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59" name="Google Shape;159;p29"/>
          <p:cNvCxnSpPr/>
          <p:nvPr/>
        </p:nvCxnSpPr>
        <p:spPr>
          <a:xfrm>
            <a:off x="6397275"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60" name="Google Shape;160;p29"/>
          <p:cNvCxnSpPr/>
          <p:nvPr/>
        </p:nvCxnSpPr>
        <p:spPr>
          <a:xfrm>
            <a:off x="7505800"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61" name="Google Shape;161;p29"/>
          <p:cNvCxnSpPr/>
          <p:nvPr/>
        </p:nvCxnSpPr>
        <p:spPr>
          <a:xfrm>
            <a:off x="8614325" y="2723400"/>
            <a:ext cx="0" cy="3750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descr="watermark.jpg" id="166" name="Google Shape;166;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7" name="Google Shape;167;p3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68" name="Google Shape;168;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69" name="Google Shape;169;p3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Local versus Distributed</a:t>
            </a:r>
            <a:endParaRPr sz="3000">
              <a:solidFill>
                <a:srgbClr val="2A3990"/>
              </a:solidFill>
              <a:latin typeface="Roboto"/>
              <a:ea typeface="Roboto"/>
              <a:cs typeface="Roboto"/>
              <a:sym typeface="Roboto"/>
            </a:endParaRPr>
          </a:p>
        </p:txBody>
      </p:sp>
      <p:sp>
        <p:nvSpPr>
          <p:cNvPr id="170" name="Google Shape;170;p30"/>
          <p:cNvSpPr txBox="1"/>
          <p:nvPr/>
        </p:nvSpPr>
        <p:spPr>
          <a:xfrm>
            <a:off x="875550" y="2419375"/>
            <a:ext cx="1427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Local </a:t>
            </a:r>
            <a:endParaRPr sz="3000">
              <a:solidFill>
                <a:srgbClr val="2A3990"/>
              </a:solidFill>
              <a:latin typeface="Roboto"/>
              <a:ea typeface="Roboto"/>
              <a:cs typeface="Roboto"/>
              <a:sym typeface="Roboto"/>
            </a:endParaRPr>
          </a:p>
        </p:txBody>
      </p:sp>
      <p:sp>
        <p:nvSpPr>
          <p:cNvPr id="171" name="Google Shape;171;p30"/>
          <p:cNvSpPr txBox="1"/>
          <p:nvPr/>
        </p:nvSpPr>
        <p:spPr>
          <a:xfrm>
            <a:off x="5241850" y="4185500"/>
            <a:ext cx="23157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2A3990"/>
                </a:solidFill>
                <a:latin typeface="Roboto"/>
                <a:ea typeface="Roboto"/>
                <a:cs typeface="Roboto"/>
                <a:sym typeface="Roboto"/>
              </a:rPr>
              <a:t>Distributed</a:t>
            </a:r>
            <a:endParaRPr sz="3000">
              <a:solidFill>
                <a:srgbClr val="2A3990"/>
              </a:solidFill>
              <a:latin typeface="Roboto"/>
              <a:ea typeface="Roboto"/>
              <a:cs typeface="Roboto"/>
              <a:sym typeface="Roboto"/>
            </a:endParaRPr>
          </a:p>
        </p:txBody>
      </p:sp>
      <p:cxnSp>
        <p:nvCxnSpPr>
          <p:cNvPr id="172" name="Google Shape;172;p30"/>
          <p:cNvCxnSpPr>
            <a:stCxn id="173" idx="2"/>
          </p:cNvCxnSpPr>
          <p:nvPr/>
        </p:nvCxnSpPr>
        <p:spPr>
          <a:xfrm>
            <a:off x="6397275" y="2348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4" name="Google Shape;174;p30"/>
          <p:cNvCxnSpPr/>
          <p:nvPr/>
        </p:nvCxnSpPr>
        <p:spPr>
          <a:xfrm>
            <a:off x="4162600" y="2723275"/>
            <a:ext cx="4474200" cy="0"/>
          </a:xfrm>
          <a:prstGeom prst="straightConnector1">
            <a:avLst/>
          </a:prstGeom>
          <a:noFill/>
          <a:ln cap="flat" cmpd="sng" w="38100">
            <a:solidFill>
              <a:schemeClr val="dk2"/>
            </a:solidFill>
            <a:prstDash val="solid"/>
            <a:round/>
            <a:headEnd len="med" w="med" type="none"/>
            <a:tailEnd len="med" w="med" type="none"/>
          </a:ln>
        </p:spPr>
      </p:cxnSp>
      <p:cxnSp>
        <p:nvCxnSpPr>
          <p:cNvPr id="175" name="Google Shape;175;p30"/>
          <p:cNvCxnSpPr/>
          <p:nvPr/>
        </p:nvCxnSpPr>
        <p:spPr>
          <a:xfrm>
            <a:off x="4180225" y="2723275"/>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6" name="Google Shape;176;p30"/>
          <p:cNvCxnSpPr/>
          <p:nvPr/>
        </p:nvCxnSpPr>
        <p:spPr>
          <a:xfrm>
            <a:off x="6397275" y="2723400"/>
            <a:ext cx="0" cy="375000"/>
          </a:xfrm>
          <a:prstGeom prst="straightConnector1">
            <a:avLst/>
          </a:prstGeom>
          <a:noFill/>
          <a:ln cap="flat" cmpd="sng" w="38100">
            <a:solidFill>
              <a:schemeClr val="dk2"/>
            </a:solidFill>
            <a:prstDash val="solid"/>
            <a:round/>
            <a:headEnd len="med" w="med" type="none"/>
            <a:tailEnd len="med" w="med" type="none"/>
          </a:ln>
        </p:spPr>
      </p:cxnSp>
      <p:cxnSp>
        <p:nvCxnSpPr>
          <p:cNvPr id="177" name="Google Shape;177;p30"/>
          <p:cNvCxnSpPr/>
          <p:nvPr/>
        </p:nvCxnSpPr>
        <p:spPr>
          <a:xfrm>
            <a:off x="8614325" y="2723400"/>
            <a:ext cx="0" cy="375000"/>
          </a:xfrm>
          <a:prstGeom prst="straightConnector1">
            <a:avLst/>
          </a:prstGeom>
          <a:noFill/>
          <a:ln cap="flat" cmpd="sng" w="38100">
            <a:solidFill>
              <a:schemeClr val="dk2"/>
            </a:solidFill>
            <a:prstDash val="solid"/>
            <a:round/>
            <a:headEnd len="med" w="med" type="none"/>
            <a:tailEnd len="med" w="med" type="none"/>
          </a:ln>
        </p:spPr>
      </p:cxnSp>
      <p:sp>
        <p:nvSpPr>
          <p:cNvPr id="178" name="Google Shape;178;p30"/>
          <p:cNvSpPr/>
          <p:nvPr/>
        </p:nvSpPr>
        <p:spPr>
          <a:xfrm>
            <a:off x="352425" y="1445775"/>
            <a:ext cx="27882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0"/>
          <p:cNvSpPr/>
          <p:nvPr/>
        </p:nvSpPr>
        <p:spPr>
          <a:xfrm>
            <a:off x="484300" y="15941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0"/>
          <p:cNvSpPr txBox="1"/>
          <p:nvPr/>
        </p:nvSpPr>
        <p:spPr>
          <a:xfrm>
            <a:off x="457513" y="176725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1" name="Google Shape;181;p30"/>
          <p:cNvSpPr/>
          <p:nvPr/>
        </p:nvSpPr>
        <p:spPr>
          <a:xfrm>
            <a:off x="1073550" y="15953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0"/>
          <p:cNvSpPr txBox="1"/>
          <p:nvPr/>
        </p:nvSpPr>
        <p:spPr>
          <a:xfrm>
            <a:off x="1046763" y="17684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3" name="Google Shape;183;p30"/>
          <p:cNvSpPr/>
          <p:nvPr/>
        </p:nvSpPr>
        <p:spPr>
          <a:xfrm>
            <a:off x="1769250" y="15941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0"/>
          <p:cNvSpPr txBox="1"/>
          <p:nvPr/>
        </p:nvSpPr>
        <p:spPr>
          <a:xfrm>
            <a:off x="1742463" y="176725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5" name="Google Shape;185;p30"/>
          <p:cNvSpPr/>
          <p:nvPr/>
        </p:nvSpPr>
        <p:spPr>
          <a:xfrm>
            <a:off x="2425200" y="15953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0"/>
          <p:cNvSpPr txBox="1"/>
          <p:nvPr/>
        </p:nvSpPr>
        <p:spPr>
          <a:xfrm>
            <a:off x="2398413" y="17684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87" name="Google Shape;187;p30"/>
          <p:cNvSpPr/>
          <p:nvPr/>
        </p:nvSpPr>
        <p:spPr>
          <a:xfrm>
            <a:off x="3588571" y="3172550"/>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0"/>
          <p:cNvSpPr/>
          <p:nvPr/>
        </p:nvSpPr>
        <p:spPr>
          <a:xfrm>
            <a:off x="3720438"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0"/>
          <p:cNvSpPr txBox="1"/>
          <p:nvPr/>
        </p:nvSpPr>
        <p:spPr>
          <a:xfrm>
            <a:off x="3693650" y="34940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0" name="Google Shape;190;p30"/>
          <p:cNvSpPr/>
          <p:nvPr/>
        </p:nvSpPr>
        <p:spPr>
          <a:xfrm>
            <a:off x="4309688" y="332210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0"/>
          <p:cNvSpPr txBox="1"/>
          <p:nvPr/>
        </p:nvSpPr>
        <p:spPr>
          <a:xfrm>
            <a:off x="4282900" y="349520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2" name="Google Shape;192;p30"/>
          <p:cNvSpPr/>
          <p:nvPr/>
        </p:nvSpPr>
        <p:spPr>
          <a:xfrm>
            <a:off x="5603846" y="3171375"/>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30"/>
          <p:cNvSpPr/>
          <p:nvPr/>
        </p:nvSpPr>
        <p:spPr>
          <a:xfrm>
            <a:off x="5735713" y="331975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30"/>
          <p:cNvSpPr txBox="1"/>
          <p:nvPr/>
        </p:nvSpPr>
        <p:spPr>
          <a:xfrm>
            <a:off x="5708925" y="349285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5" name="Google Shape;195;p30"/>
          <p:cNvSpPr/>
          <p:nvPr/>
        </p:nvSpPr>
        <p:spPr>
          <a:xfrm>
            <a:off x="6324963"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0"/>
          <p:cNvSpPr txBox="1"/>
          <p:nvPr/>
        </p:nvSpPr>
        <p:spPr>
          <a:xfrm>
            <a:off x="6298175" y="34940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197" name="Google Shape;197;p30"/>
          <p:cNvSpPr/>
          <p:nvPr/>
        </p:nvSpPr>
        <p:spPr>
          <a:xfrm>
            <a:off x="7619121" y="3172550"/>
            <a:ext cx="1427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0"/>
          <p:cNvSpPr/>
          <p:nvPr/>
        </p:nvSpPr>
        <p:spPr>
          <a:xfrm>
            <a:off x="7750988" y="3320925"/>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txBox="1"/>
          <p:nvPr/>
        </p:nvSpPr>
        <p:spPr>
          <a:xfrm>
            <a:off x="7724200" y="3494025"/>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200" name="Google Shape;200;p30"/>
          <p:cNvSpPr/>
          <p:nvPr/>
        </p:nvSpPr>
        <p:spPr>
          <a:xfrm>
            <a:off x="8340238" y="3322100"/>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txBox="1"/>
          <p:nvPr/>
        </p:nvSpPr>
        <p:spPr>
          <a:xfrm>
            <a:off x="8313450" y="3495200"/>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
        <p:nvSpPr>
          <p:cNvPr id="202" name="Google Shape;202;p30"/>
          <p:cNvSpPr/>
          <p:nvPr/>
        </p:nvSpPr>
        <p:spPr>
          <a:xfrm>
            <a:off x="5992536" y="1408575"/>
            <a:ext cx="809400" cy="859500"/>
          </a:xfrm>
          <a:prstGeom prst="rect">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0"/>
          <p:cNvSpPr/>
          <p:nvPr/>
        </p:nvSpPr>
        <p:spPr>
          <a:xfrm>
            <a:off x="6124400" y="1556938"/>
            <a:ext cx="494700" cy="560400"/>
          </a:xfrm>
          <a:prstGeom prst="roundRect">
            <a:avLst>
              <a:gd fmla="val 16667" name="adj"/>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0"/>
          <p:cNvSpPr txBox="1"/>
          <p:nvPr/>
        </p:nvSpPr>
        <p:spPr>
          <a:xfrm>
            <a:off x="6097613" y="1730038"/>
            <a:ext cx="704400" cy="21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EFEFEF"/>
                </a:solidFill>
              </a:rPr>
              <a:t>Core</a:t>
            </a:r>
            <a:endParaRPr>
              <a:solidFill>
                <a:srgbClr val="EFEFE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descr="watermark.jpg" id="209" name="Google Shape;209;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0" name="Google Shape;210;p3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11" name="Google Shape;211;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12" name="Google Shape;212;p3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13" name="Google Shape;213;p3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 local process will use the computation resources of a single machine</a:t>
            </a:r>
            <a:endParaRPr sz="2600">
              <a:solidFill>
                <a:srgbClr val="43434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 distributed process has access to the computational resources across a number of machines connected through a network</a:t>
            </a:r>
            <a:endParaRPr sz="26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descr="watermark.jpg" id="218" name="Google Shape;21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9" name="Google Shape;219;p3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20" name="Google Shape;220;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21" name="Google Shape;221;p3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22" name="Google Shape;222;p3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After a certain point, it is easier to scale out to many lower CPU machines, than to try to scale up to a single machine with a high CPU.</a:t>
            </a:r>
            <a:endParaRPr sz="2600">
              <a:solidFill>
                <a:srgbClr val="43434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Distributed machines also have the advantage of easily scaling, you can just add more machines</a:t>
            </a:r>
            <a:endParaRPr sz="2600">
              <a:solidFill>
                <a:srgbClr val="33333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descr="watermark.jpg" id="227" name="Google Shape;227;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8" name="Google Shape;228;p3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29" name="Google Shape;229;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0" name="Google Shape;230;p3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Big Data</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31" name="Google Shape;231;p33"/>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marR="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They also include fault tolerance, if one machine fails, the whole network can still go on.</a:t>
            </a:r>
            <a:endParaRPr sz="2600">
              <a:solidFill>
                <a:srgbClr val="333333"/>
              </a:solidFill>
              <a:latin typeface="Montserrat"/>
              <a:ea typeface="Montserrat"/>
              <a:cs typeface="Montserrat"/>
              <a:sym typeface="Montserrat"/>
            </a:endParaRPr>
          </a:p>
          <a:p>
            <a:pPr indent="-393700" lvl="0" marL="457200" marR="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Let’s discuss the typical format of a distributed architecture that uses Hadoop </a:t>
            </a:r>
            <a:endParaRPr sz="2600">
              <a:solidFill>
                <a:srgbClr val="333333"/>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