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59" d="100"/>
          <a:sy n="59" d="100"/>
        </p:scale>
        <p:origin x="76"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9C3F2-E397-4199-9B1E-5CFF7E2596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439736B-9E18-41C1-A5B8-6AFE15E31E26}">
      <dgm:prSet custT="1"/>
      <dgm:spPr/>
      <dgm:t>
        <a:bodyPr/>
        <a:lstStyle/>
        <a:p>
          <a:r>
            <a:rPr lang="en-US" sz="2400" dirty="0">
              <a:latin typeface="Times New Roman" panose="02020603050405020304" pitchFamily="18" charset="0"/>
              <a:cs typeface="Times New Roman" panose="02020603050405020304" pitchFamily="18" charset="0"/>
            </a:rPr>
            <a:t>A new </a:t>
          </a:r>
          <a:r>
            <a:rPr lang="en-US" sz="2400" dirty="0" err="1">
              <a:latin typeface="Times New Roman" panose="02020603050405020304" pitchFamily="18" charset="0"/>
              <a:cs typeface="Times New Roman" panose="02020603050405020304" pitchFamily="18" charset="0"/>
            </a:rPr>
            <a:t>wada</a:t>
          </a:r>
          <a:r>
            <a:rPr lang="en-US" sz="2400" dirty="0">
              <a:latin typeface="Times New Roman" panose="02020603050405020304" pitchFamily="18" charset="0"/>
              <a:cs typeface="Times New Roman" panose="02020603050405020304" pitchFamily="18" charset="0"/>
            </a:rPr>
            <a:t> pav business needs to be started at Shivajinagar.</a:t>
          </a:r>
        </a:p>
      </dgm:t>
    </dgm:pt>
    <dgm:pt modelId="{C1E8D43A-B834-4265-90C1-31CFE7A3EFA3}" type="parTrans" cxnId="{9C90C84C-8ECD-4CDC-ABB8-487D0A4D1BD4}">
      <dgm:prSet/>
      <dgm:spPr/>
      <dgm:t>
        <a:bodyPr/>
        <a:lstStyle/>
        <a:p>
          <a:endParaRPr lang="en-US"/>
        </a:p>
      </dgm:t>
    </dgm:pt>
    <dgm:pt modelId="{163E1CF7-E349-4861-AA0B-FE218C682D34}" type="sibTrans" cxnId="{9C90C84C-8ECD-4CDC-ABB8-487D0A4D1BD4}">
      <dgm:prSet/>
      <dgm:spPr/>
      <dgm:t>
        <a:bodyPr/>
        <a:lstStyle/>
        <a:p>
          <a:endParaRPr lang="en-US"/>
        </a:p>
      </dgm:t>
    </dgm:pt>
    <dgm:pt modelId="{BEE9EB56-7930-447C-866B-155EE62FA21F}">
      <dgm:prSet custT="1"/>
      <dgm:spPr/>
      <dgm:t>
        <a:bodyPr/>
        <a:lstStyle/>
        <a:p>
          <a:r>
            <a:rPr lang="en-US" sz="2400" dirty="0">
              <a:latin typeface="Times New Roman" panose="02020603050405020304" pitchFamily="18" charset="0"/>
              <a:cs typeface="Times New Roman" panose="02020603050405020304" pitchFamily="18" charset="0"/>
            </a:rPr>
            <a:t>Proper pricing and profitable criteria needs to be developed to move in a lane of profits.</a:t>
          </a:r>
        </a:p>
      </dgm:t>
    </dgm:pt>
    <dgm:pt modelId="{6F81C836-1713-4F44-94E5-8ECCD64799C7}" type="parTrans" cxnId="{D2BC742D-7686-4FCE-9F1D-337F9A7E6DF8}">
      <dgm:prSet/>
      <dgm:spPr/>
      <dgm:t>
        <a:bodyPr/>
        <a:lstStyle/>
        <a:p>
          <a:endParaRPr lang="en-US"/>
        </a:p>
      </dgm:t>
    </dgm:pt>
    <dgm:pt modelId="{27136CDD-AFF1-405D-A71E-67AB5CE7F6CB}" type="sibTrans" cxnId="{D2BC742D-7686-4FCE-9F1D-337F9A7E6DF8}">
      <dgm:prSet/>
      <dgm:spPr/>
      <dgm:t>
        <a:bodyPr/>
        <a:lstStyle/>
        <a:p>
          <a:endParaRPr lang="en-US"/>
        </a:p>
      </dgm:t>
    </dgm:pt>
    <dgm:pt modelId="{95C8DA73-E577-41BB-B574-B20B1E4A271E}">
      <dgm:prSet custT="1"/>
      <dgm:spPr/>
      <dgm:t>
        <a:bodyPr/>
        <a:lstStyle/>
        <a:p>
          <a:r>
            <a:rPr lang="en-US" sz="2400" dirty="0">
              <a:latin typeface="Times New Roman" panose="02020603050405020304" pitchFamily="18" charset="0"/>
              <a:cs typeface="Times New Roman" panose="02020603050405020304" pitchFamily="18" charset="0"/>
            </a:rPr>
            <a:t>Ideas needs to be provided on analysis of various affecting factors to achieve success.</a:t>
          </a:r>
        </a:p>
      </dgm:t>
    </dgm:pt>
    <dgm:pt modelId="{C9AFD3D3-7EC1-4140-8F1F-BF86D9CB2F69}" type="parTrans" cxnId="{CEE0F95A-5547-4BC3-B28A-4E2E5AEA7D69}">
      <dgm:prSet/>
      <dgm:spPr/>
      <dgm:t>
        <a:bodyPr/>
        <a:lstStyle/>
        <a:p>
          <a:endParaRPr lang="en-US"/>
        </a:p>
      </dgm:t>
    </dgm:pt>
    <dgm:pt modelId="{869694AC-3BB5-4D3C-8285-5B48BF2D6F41}" type="sibTrans" cxnId="{CEE0F95A-5547-4BC3-B28A-4E2E5AEA7D69}">
      <dgm:prSet/>
      <dgm:spPr/>
      <dgm:t>
        <a:bodyPr/>
        <a:lstStyle/>
        <a:p>
          <a:endParaRPr lang="en-US"/>
        </a:p>
      </dgm:t>
    </dgm:pt>
    <dgm:pt modelId="{4C334874-D506-4938-A6F5-C27E5027CF66}" type="pres">
      <dgm:prSet presAssocID="{95B9C3F2-E397-4199-9B1E-5CFF7E2596C5}" presName="linear" presStyleCnt="0">
        <dgm:presLayoutVars>
          <dgm:animLvl val="lvl"/>
          <dgm:resizeHandles val="exact"/>
        </dgm:presLayoutVars>
      </dgm:prSet>
      <dgm:spPr/>
    </dgm:pt>
    <dgm:pt modelId="{477D3F4D-9EBD-4F6E-9B31-031D7914264D}" type="pres">
      <dgm:prSet presAssocID="{F439736B-9E18-41C1-A5B8-6AFE15E31E26}" presName="parentText" presStyleLbl="node1" presStyleIdx="0" presStyleCnt="3">
        <dgm:presLayoutVars>
          <dgm:chMax val="0"/>
          <dgm:bulletEnabled val="1"/>
        </dgm:presLayoutVars>
      </dgm:prSet>
      <dgm:spPr/>
    </dgm:pt>
    <dgm:pt modelId="{A05E9637-7C2A-4E23-BF2C-CDAA3A388071}" type="pres">
      <dgm:prSet presAssocID="{163E1CF7-E349-4861-AA0B-FE218C682D34}" presName="spacer" presStyleCnt="0"/>
      <dgm:spPr/>
    </dgm:pt>
    <dgm:pt modelId="{D92BD3F0-EBEF-4767-A494-2D275FFB4781}" type="pres">
      <dgm:prSet presAssocID="{BEE9EB56-7930-447C-866B-155EE62FA21F}" presName="parentText" presStyleLbl="node1" presStyleIdx="1" presStyleCnt="3">
        <dgm:presLayoutVars>
          <dgm:chMax val="0"/>
          <dgm:bulletEnabled val="1"/>
        </dgm:presLayoutVars>
      </dgm:prSet>
      <dgm:spPr/>
    </dgm:pt>
    <dgm:pt modelId="{24494A77-676F-4989-9AD4-B275D21F19C5}" type="pres">
      <dgm:prSet presAssocID="{27136CDD-AFF1-405D-A71E-67AB5CE7F6CB}" presName="spacer" presStyleCnt="0"/>
      <dgm:spPr/>
    </dgm:pt>
    <dgm:pt modelId="{B9ABE60B-B842-4016-8DCF-E67AAEDB8EBA}" type="pres">
      <dgm:prSet presAssocID="{95C8DA73-E577-41BB-B574-B20B1E4A271E}" presName="parentText" presStyleLbl="node1" presStyleIdx="2" presStyleCnt="3">
        <dgm:presLayoutVars>
          <dgm:chMax val="0"/>
          <dgm:bulletEnabled val="1"/>
        </dgm:presLayoutVars>
      </dgm:prSet>
      <dgm:spPr/>
    </dgm:pt>
  </dgm:ptLst>
  <dgm:cxnLst>
    <dgm:cxn modelId="{AB10900C-5849-449D-BBE8-0AA611D1F6FE}" type="presOf" srcId="{95C8DA73-E577-41BB-B574-B20B1E4A271E}" destId="{B9ABE60B-B842-4016-8DCF-E67AAEDB8EBA}" srcOrd="0" destOrd="0" presId="urn:microsoft.com/office/officeart/2005/8/layout/vList2"/>
    <dgm:cxn modelId="{D2BC742D-7686-4FCE-9F1D-337F9A7E6DF8}" srcId="{95B9C3F2-E397-4199-9B1E-5CFF7E2596C5}" destId="{BEE9EB56-7930-447C-866B-155EE62FA21F}" srcOrd="1" destOrd="0" parTransId="{6F81C836-1713-4F44-94E5-8ECCD64799C7}" sibTransId="{27136CDD-AFF1-405D-A71E-67AB5CE7F6CB}"/>
    <dgm:cxn modelId="{BDB75031-B1F5-46DC-8CA4-1E1A03737787}" type="presOf" srcId="{F439736B-9E18-41C1-A5B8-6AFE15E31E26}" destId="{477D3F4D-9EBD-4F6E-9B31-031D7914264D}" srcOrd="0" destOrd="0" presId="urn:microsoft.com/office/officeart/2005/8/layout/vList2"/>
    <dgm:cxn modelId="{9B81246A-936C-4740-9F1B-FF508E6B001E}" type="presOf" srcId="{BEE9EB56-7930-447C-866B-155EE62FA21F}" destId="{D92BD3F0-EBEF-4767-A494-2D275FFB4781}" srcOrd="0" destOrd="0" presId="urn:microsoft.com/office/officeart/2005/8/layout/vList2"/>
    <dgm:cxn modelId="{9C90C84C-8ECD-4CDC-ABB8-487D0A4D1BD4}" srcId="{95B9C3F2-E397-4199-9B1E-5CFF7E2596C5}" destId="{F439736B-9E18-41C1-A5B8-6AFE15E31E26}" srcOrd="0" destOrd="0" parTransId="{C1E8D43A-B834-4265-90C1-31CFE7A3EFA3}" sibTransId="{163E1CF7-E349-4861-AA0B-FE218C682D34}"/>
    <dgm:cxn modelId="{CEE0F95A-5547-4BC3-B28A-4E2E5AEA7D69}" srcId="{95B9C3F2-E397-4199-9B1E-5CFF7E2596C5}" destId="{95C8DA73-E577-41BB-B574-B20B1E4A271E}" srcOrd="2" destOrd="0" parTransId="{C9AFD3D3-7EC1-4140-8F1F-BF86D9CB2F69}" sibTransId="{869694AC-3BB5-4D3C-8285-5B48BF2D6F41}"/>
    <dgm:cxn modelId="{C9FB8CE7-5C05-48CD-AFA2-29F07B73E775}" type="presOf" srcId="{95B9C3F2-E397-4199-9B1E-5CFF7E2596C5}" destId="{4C334874-D506-4938-A6F5-C27E5027CF66}" srcOrd="0" destOrd="0" presId="urn:microsoft.com/office/officeart/2005/8/layout/vList2"/>
    <dgm:cxn modelId="{722B02B2-0F5A-4963-A854-3147BE39ACAE}" type="presParOf" srcId="{4C334874-D506-4938-A6F5-C27E5027CF66}" destId="{477D3F4D-9EBD-4F6E-9B31-031D7914264D}" srcOrd="0" destOrd="0" presId="urn:microsoft.com/office/officeart/2005/8/layout/vList2"/>
    <dgm:cxn modelId="{8FFB5A08-73F1-424F-86C6-EE79EEE36CD5}" type="presParOf" srcId="{4C334874-D506-4938-A6F5-C27E5027CF66}" destId="{A05E9637-7C2A-4E23-BF2C-CDAA3A388071}" srcOrd="1" destOrd="0" presId="urn:microsoft.com/office/officeart/2005/8/layout/vList2"/>
    <dgm:cxn modelId="{39FC1714-5196-4C87-878C-5EB4CEBEE4C5}" type="presParOf" srcId="{4C334874-D506-4938-A6F5-C27E5027CF66}" destId="{D92BD3F0-EBEF-4767-A494-2D275FFB4781}" srcOrd="2" destOrd="0" presId="urn:microsoft.com/office/officeart/2005/8/layout/vList2"/>
    <dgm:cxn modelId="{4912152A-701A-4F2E-90A5-8DFBE2503AB3}" type="presParOf" srcId="{4C334874-D506-4938-A6F5-C27E5027CF66}" destId="{24494A77-676F-4989-9AD4-B275D21F19C5}" srcOrd="3" destOrd="0" presId="urn:microsoft.com/office/officeart/2005/8/layout/vList2"/>
    <dgm:cxn modelId="{90B7F7C2-B533-43A1-83EA-4B0F60B89704}" type="presParOf" srcId="{4C334874-D506-4938-A6F5-C27E5027CF66}" destId="{B9ABE60B-B842-4016-8DCF-E67AAEDB8EB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D3F4D-9EBD-4F6E-9B31-031D7914264D}">
      <dsp:nvSpPr>
        <dsp:cNvPr id="0" name=""/>
        <dsp:cNvSpPr/>
      </dsp:nvSpPr>
      <dsp:spPr>
        <a:xfrm>
          <a:off x="0" y="4479"/>
          <a:ext cx="10058399" cy="1141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 new </a:t>
          </a:r>
          <a:r>
            <a:rPr lang="en-US" sz="2400" kern="1200" dirty="0" err="1">
              <a:latin typeface="Times New Roman" panose="02020603050405020304" pitchFamily="18" charset="0"/>
              <a:cs typeface="Times New Roman" panose="02020603050405020304" pitchFamily="18" charset="0"/>
            </a:rPr>
            <a:t>wada</a:t>
          </a:r>
          <a:r>
            <a:rPr lang="en-US" sz="2400" kern="1200" dirty="0">
              <a:latin typeface="Times New Roman" panose="02020603050405020304" pitchFamily="18" charset="0"/>
              <a:cs typeface="Times New Roman" panose="02020603050405020304" pitchFamily="18" charset="0"/>
            </a:rPr>
            <a:t> pav business needs to be started at Shivajinagar.</a:t>
          </a:r>
        </a:p>
      </dsp:txBody>
      <dsp:txXfrm>
        <a:off x="55744" y="60223"/>
        <a:ext cx="9946911" cy="1030432"/>
      </dsp:txXfrm>
    </dsp:sp>
    <dsp:sp modelId="{D92BD3F0-EBEF-4767-A494-2D275FFB4781}">
      <dsp:nvSpPr>
        <dsp:cNvPr id="0" name=""/>
        <dsp:cNvSpPr/>
      </dsp:nvSpPr>
      <dsp:spPr>
        <a:xfrm>
          <a:off x="0" y="1322080"/>
          <a:ext cx="10058399" cy="114192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Proper pricing and profitable criteria needs to be developed to move in a lane of profits.</a:t>
          </a:r>
        </a:p>
      </dsp:txBody>
      <dsp:txXfrm>
        <a:off x="55744" y="1377824"/>
        <a:ext cx="9946911" cy="1030432"/>
      </dsp:txXfrm>
    </dsp:sp>
    <dsp:sp modelId="{B9ABE60B-B842-4016-8DCF-E67AAEDB8EBA}">
      <dsp:nvSpPr>
        <dsp:cNvPr id="0" name=""/>
        <dsp:cNvSpPr/>
      </dsp:nvSpPr>
      <dsp:spPr>
        <a:xfrm>
          <a:off x="0" y="2639680"/>
          <a:ext cx="10058399" cy="11419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Ideas needs to be provided on analysis of various affecting factors to achieve success.</a:t>
          </a:r>
        </a:p>
      </dsp:txBody>
      <dsp:txXfrm>
        <a:off x="55744" y="2695424"/>
        <a:ext cx="9946911" cy="1030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5D5F92-4CFB-43CE-A308-3795DFD82E36}" type="datetimeFigureOut">
              <a:rPr lang="en-IN" smtClean="0"/>
              <a:t>27-07-2021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409708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D5F92-4CFB-43CE-A308-3795DFD82E36}"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231196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D5F92-4CFB-43CE-A308-3795DFD82E36}"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399075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D5F92-4CFB-43CE-A308-3795DFD82E36}"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14F8-05C1-4873-B1EA-55BD8845ED6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815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D5F92-4CFB-43CE-A308-3795DFD82E36}"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2541287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5D5F92-4CFB-43CE-A308-3795DFD82E36}"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3444804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5D5F92-4CFB-43CE-A308-3795DFD82E36}"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1082255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D5F92-4CFB-43CE-A308-3795DFD82E36}"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1062686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D5F92-4CFB-43CE-A308-3795DFD82E36}"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403775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D5F92-4CFB-43CE-A308-3795DFD82E36}"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345942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D5F92-4CFB-43CE-A308-3795DFD82E36}"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346863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5D5F92-4CFB-43CE-A308-3795DFD82E36}"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347856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5D5F92-4CFB-43CE-A308-3795DFD82E36}" type="datetimeFigureOut">
              <a:rPr lang="en-IN" smtClean="0"/>
              <a:t>27-07-2021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24262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5D5F92-4CFB-43CE-A308-3795DFD82E36}"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314387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D5F92-4CFB-43CE-A308-3795DFD82E36}" type="datetimeFigureOut">
              <a:rPr lang="en-IN" smtClean="0"/>
              <a:t>27-07-2021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240392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D5F92-4CFB-43CE-A308-3795DFD82E36}"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309728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D5F92-4CFB-43CE-A308-3795DFD82E36}"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14F8-05C1-4873-B1EA-55BD8845ED67}" type="slidenum">
              <a:rPr lang="en-IN" smtClean="0"/>
              <a:t>‹#›</a:t>
            </a:fld>
            <a:endParaRPr lang="en-IN"/>
          </a:p>
        </p:txBody>
      </p:sp>
    </p:spTree>
    <p:extLst>
      <p:ext uri="{BB962C8B-B14F-4D97-AF65-F5344CB8AC3E}">
        <p14:creationId xmlns:p14="http://schemas.microsoft.com/office/powerpoint/2010/main" val="338095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5D5F92-4CFB-43CE-A308-3795DFD82E36}" type="datetimeFigureOut">
              <a:rPr lang="en-IN" smtClean="0"/>
              <a:t>27-07-2021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2014F8-05C1-4873-B1EA-55BD8845ED67}" type="slidenum">
              <a:rPr lang="en-IN" smtClean="0"/>
              <a:t>‹#›</a:t>
            </a:fld>
            <a:endParaRPr lang="en-IN"/>
          </a:p>
        </p:txBody>
      </p:sp>
    </p:spTree>
    <p:extLst>
      <p:ext uri="{BB962C8B-B14F-4D97-AF65-F5344CB8AC3E}">
        <p14:creationId xmlns:p14="http://schemas.microsoft.com/office/powerpoint/2010/main" val="13509777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0F8E-4191-47AC-A244-265D8685382E}"/>
              </a:ext>
            </a:extLst>
          </p:cNvPr>
          <p:cNvSpPr>
            <a:spLocks noGrp="1"/>
          </p:cNvSpPr>
          <p:nvPr>
            <p:ph type="ctrTitle"/>
          </p:nvPr>
        </p:nvSpPr>
        <p:spPr>
          <a:xfrm>
            <a:off x="1700212" y="567191"/>
            <a:ext cx="8791575" cy="2387600"/>
          </a:xfrm>
          <a:noFill/>
          <a:effectLst>
            <a:glow>
              <a:schemeClr val="accent1">
                <a:alpha val="0"/>
              </a:schemeClr>
            </a:glow>
            <a:outerShdw blurRad="50800" dist="50800" dir="5400000" algn="ctr" rotWithShape="0">
              <a:srgbClr val="000000">
                <a:alpha val="63000"/>
              </a:srgbClr>
            </a:outerShdw>
            <a:softEdge rad="1270000"/>
          </a:effectLst>
        </p:spPr>
        <p:txBody>
          <a:bodyPr/>
          <a:lstStyle/>
          <a:p>
            <a:pPr algn="ctr"/>
            <a:r>
              <a:rPr lang="en-US" dirty="0">
                <a:latin typeface="Times New Roman" panose="02020603050405020304" pitchFamily="18" charset="0"/>
                <a:cs typeface="Times New Roman" panose="02020603050405020304" pitchFamily="18" charset="0"/>
              </a:rPr>
              <a:t>Business Establishment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69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495097-C4D8-4498-89A1-FFBCB9F3CA60}"/>
              </a:ext>
            </a:extLst>
          </p:cNvPr>
          <p:cNvSpPr txBox="1">
            <a:spLocks/>
          </p:cNvSpPr>
          <p:nvPr/>
        </p:nvSpPr>
        <p:spPr>
          <a:xfrm>
            <a:off x="1299254" y="457201"/>
            <a:ext cx="10018713" cy="97971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000" b="1" dirty="0">
                <a:latin typeface="Times New Roman" panose="02020603050405020304" pitchFamily="18" charset="0"/>
                <a:cs typeface="Times New Roman" panose="02020603050405020304" pitchFamily="18" charset="0"/>
              </a:rPr>
              <a:t>Agenda</a:t>
            </a:r>
            <a:endParaRPr lang="en-IN" sz="6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E4AAC0E-83ED-4538-A6F9-FCB2F84992C9}"/>
              </a:ext>
            </a:extLst>
          </p:cNvPr>
          <p:cNvSpPr txBox="1">
            <a:spLocks/>
          </p:cNvSpPr>
          <p:nvPr/>
        </p:nvSpPr>
        <p:spPr>
          <a:xfrm>
            <a:off x="1086643" y="2084612"/>
            <a:ext cx="10018713" cy="31242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200" dirty="0">
                <a:latin typeface="Times New Roman" panose="02020603050405020304" pitchFamily="18" charset="0"/>
                <a:cs typeface="Times New Roman" panose="02020603050405020304" pitchFamily="18" charset="0"/>
              </a:rPr>
              <a:t>Introduction</a:t>
            </a:r>
          </a:p>
          <a:p>
            <a:r>
              <a:rPr lang="en-US" sz="3200" dirty="0">
                <a:latin typeface="Times New Roman" panose="02020603050405020304" pitchFamily="18" charset="0"/>
                <a:cs typeface="Times New Roman" panose="02020603050405020304" pitchFamily="18" charset="0"/>
              </a:rPr>
              <a:t>Problem Statement and Data Source</a:t>
            </a:r>
          </a:p>
          <a:p>
            <a:r>
              <a:rPr lang="en-US" sz="3200" dirty="0">
                <a:latin typeface="Times New Roman" panose="02020603050405020304" pitchFamily="18" charset="0"/>
                <a:cs typeface="Times New Roman" panose="02020603050405020304" pitchFamily="18" charset="0"/>
              </a:rPr>
              <a:t>Objective and Methodology</a:t>
            </a:r>
          </a:p>
          <a:p>
            <a:r>
              <a:rPr lang="en-US" sz="3200" dirty="0">
                <a:latin typeface="Times New Roman" panose="02020603050405020304" pitchFamily="18" charset="0"/>
                <a:cs typeface="Times New Roman" panose="02020603050405020304" pitchFamily="18" charset="0"/>
              </a:rPr>
              <a:t>Solution Description</a:t>
            </a:r>
          </a:p>
          <a:p>
            <a:r>
              <a:rPr lang="en-US" sz="3200" dirty="0">
                <a:latin typeface="Times New Roman" panose="02020603050405020304" pitchFamily="18" charset="0"/>
                <a:cs typeface="Times New Roman" panose="02020603050405020304" pitchFamily="18" charset="0"/>
              </a:rPr>
              <a:t>Impact</a:t>
            </a:r>
          </a:p>
        </p:txBody>
      </p:sp>
    </p:spTree>
    <p:extLst>
      <p:ext uri="{BB962C8B-B14F-4D97-AF65-F5344CB8AC3E}">
        <p14:creationId xmlns:p14="http://schemas.microsoft.com/office/powerpoint/2010/main" val="273145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02136D-2FE6-44F7-A872-893B26C3F0CC}"/>
              </a:ext>
            </a:extLst>
          </p:cNvPr>
          <p:cNvSpPr>
            <a:spLocks noGrp="1"/>
          </p:cNvSpPr>
          <p:nvPr>
            <p:ph type="title"/>
          </p:nvPr>
        </p:nvSpPr>
        <p:spPr>
          <a:xfrm>
            <a:off x="1097280" y="286603"/>
            <a:ext cx="10058400" cy="1178213"/>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4E4410C5-24AE-4B63-9585-D38A1D6F90AE}"/>
              </a:ext>
            </a:extLst>
          </p:cNvPr>
          <p:cNvGraphicFramePr>
            <a:graphicFrameLocks noGrp="1"/>
          </p:cNvGraphicFramePr>
          <p:nvPr>
            <p:ph idx="1"/>
            <p:extLst>
              <p:ext uri="{D42A27DB-BD31-4B8C-83A1-F6EECF244321}">
                <p14:modId xmlns:p14="http://schemas.microsoft.com/office/powerpoint/2010/main" val="1890529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79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31D68-ADE2-4AFF-B7D1-3E9260A27CB6}"/>
              </a:ext>
            </a:extLst>
          </p:cNvPr>
          <p:cNvSpPr txBox="1">
            <a:spLocks/>
          </p:cNvSpPr>
          <p:nvPr/>
        </p:nvSpPr>
        <p:spPr>
          <a:xfrm>
            <a:off x="1191348" y="277427"/>
            <a:ext cx="10018713" cy="132055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Problem Statement and Data Source</a:t>
            </a:r>
          </a:p>
        </p:txBody>
      </p:sp>
      <p:sp>
        <p:nvSpPr>
          <p:cNvPr id="5" name="Content Placeholder 2">
            <a:extLst>
              <a:ext uri="{FF2B5EF4-FFF2-40B4-BE49-F238E27FC236}">
                <a16:creationId xmlns:a16="http://schemas.microsoft.com/office/drawing/2014/main" id="{88CC7B07-EA0C-41E4-ADEB-F61B766218CD}"/>
              </a:ext>
            </a:extLst>
          </p:cNvPr>
          <p:cNvSpPr txBox="1">
            <a:spLocks/>
          </p:cNvSpPr>
          <p:nvPr/>
        </p:nvSpPr>
        <p:spPr>
          <a:xfrm>
            <a:off x="1191347" y="1921274"/>
            <a:ext cx="10018713" cy="3804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lvl="1" indent="0">
              <a:buFont typeface="Calibri" pitchFamily="34" charset="0"/>
              <a:buNone/>
            </a:pPr>
            <a:r>
              <a:rPr lang="en-US" sz="2400" dirty="0">
                <a:solidFill>
                  <a:schemeClr val="tx1"/>
                </a:solidFill>
                <a:latin typeface="Times New Roman" panose="02020603050405020304" pitchFamily="18" charset="0"/>
                <a:cs typeface="Times New Roman" panose="02020603050405020304" pitchFamily="18" charset="0"/>
              </a:rPr>
              <a:t>To get insights on small businesses about its operational structure and various risk creating factors and developing solutions to drag it towards success.</a:t>
            </a:r>
          </a:p>
          <a:p>
            <a:pPr marL="457200" lvl="1" indent="0">
              <a:buFont typeface="Calibri" pitchFamily="34" charset="0"/>
              <a:buNone/>
            </a:pPr>
            <a:endParaRPr lang="en-US" sz="24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To know affecting factors which will be responsible for decrease in sale.</a:t>
            </a:r>
          </a:p>
          <a:p>
            <a:pPr lvl="2">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Finding various options to pull the business back to profit making.</a:t>
            </a:r>
          </a:p>
          <a:p>
            <a:pPr lvl="2">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Analyzing optimal expenses values.</a:t>
            </a:r>
          </a:p>
          <a:p>
            <a:pPr lvl="2">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457200" lvl="1" indent="0">
              <a:buFont typeface="Calibri" pitchFamily="34" charset="0"/>
              <a:buNone/>
            </a:pPr>
            <a:r>
              <a:rPr lang="en-US" sz="2400" dirty="0">
                <a:solidFill>
                  <a:schemeClr val="tx1"/>
                </a:solidFill>
                <a:latin typeface="Times New Roman" panose="02020603050405020304" pitchFamily="18" charset="0"/>
                <a:cs typeface="Times New Roman" panose="02020603050405020304" pitchFamily="18" charset="0"/>
              </a:rPr>
              <a:t>Data is collected from Google search engine and from various cloud kitchens websites like Swiggy and Zomato.</a:t>
            </a:r>
          </a:p>
        </p:txBody>
      </p:sp>
    </p:spTree>
    <p:extLst>
      <p:ext uri="{BB962C8B-B14F-4D97-AF65-F5344CB8AC3E}">
        <p14:creationId xmlns:p14="http://schemas.microsoft.com/office/powerpoint/2010/main" val="159256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1E7372-63C9-42F0-9806-E54BDE9A4FB6}"/>
              </a:ext>
            </a:extLst>
          </p:cNvPr>
          <p:cNvSpPr>
            <a:spLocks noGrp="1"/>
          </p:cNvSpPr>
          <p:nvPr>
            <p:ph type="title"/>
          </p:nvPr>
        </p:nvSpPr>
        <p:spPr>
          <a:xfrm>
            <a:off x="1128684" y="343204"/>
            <a:ext cx="10018713" cy="1151878"/>
          </a:xfrm>
        </p:spPr>
        <p:txBody>
          <a:bodyPr/>
          <a:lstStyle/>
          <a:p>
            <a:pPr algn="l"/>
            <a:r>
              <a:rPr lang="en-US" sz="4000" b="1" dirty="0">
                <a:latin typeface="Times New Roman" panose="02020603050405020304" pitchFamily="18" charset="0"/>
                <a:cs typeface="Times New Roman" panose="02020603050405020304" pitchFamily="18" charset="0"/>
              </a:rPr>
              <a:t>Objective and Methodology</a:t>
            </a:r>
          </a:p>
        </p:txBody>
      </p:sp>
      <p:sp>
        <p:nvSpPr>
          <p:cNvPr id="5" name="Content Placeholder 2">
            <a:extLst>
              <a:ext uri="{FF2B5EF4-FFF2-40B4-BE49-F238E27FC236}">
                <a16:creationId xmlns:a16="http://schemas.microsoft.com/office/drawing/2014/main" id="{56BA99E6-924B-44CE-9788-648ED1DCCE7C}"/>
              </a:ext>
            </a:extLst>
          </p:cNvPr>
          <p:cNvSpPr>
            <a:spLocks noGrp="1"/>
          </p:cNvSpPr>
          <p:nvPr>
            <p:ph idx="1"/>
          </p:nvPr>
        </p:nvSpPr>
        <p:spPr>
          <a:xfrm>
            <a:off x="1128684" y="1876719"/>
            <a:ext cx="10332471" cy="4250812"/>
          </a:xfrm>
        </p:spPr>
        <p:txBody>
          <a:bodyPr>
            <a:no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suggest better solutions to attract customers.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select proper location to get good business.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bring awareness about risk factors and to dive into increased margin levels.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a:solidFill>
                  <a:schemeClr val="tx1">
                    <a:lumMod val="75000"/>
                  </a:schemeClr>
                </a:solidFill>
                <a:latin typeface="Times New Roman" panose="02020603050405020304" pitchFamily="18" charset="0"/>
                <a:cs typeface="Times New Roman" panose="02020603050405020304" pitchFamily="18" charset="0"/>
              </a:rPr>
              <a:t>{</a:t>
            </a:r>
            <a:r>
              <a:rPr lang="en-IN" sz="2000" dirty="0">
                <a:solidFill>
                  <a:schemeClr val="tx1">
                    <a:lumMod val="75000"/>
                  </a:schemeClr>
                </a:solidFill>
                <a:latin typeface="Times New Roman" panose="02020603050405020304" pitchFamily="18" charset="0"/>
                <a:cs typeface="Times New Roman" panose="02020603050405020304" pitchFamily="18" charset="0"/>
              </a:rPr>
              <a:t>Data Collection}	            {Pre-processing}		     {Visualisation}</a:t>
            </a:r>
          </a:p>
        </p:txBody>
      </p:sp>
      <p:pic>
        <p:nvPicPr>
          <p:cNvPr id="6" name="Picture 5" descr="Grouping Worksheets in Microsoft Excel">
            <a:extLst>
              <a:ext uri="{FF2B5EF4-FFF2-40B4-BE49-F238E27FC236}">
                <a16:creationId xmlns:a16="http://schemas.microsoft.com/office/drawing/2014/main" id="{47631212-B72E-426A-97A9-427CAEAA1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456" y="3554360"/>
            <a:ext cx="2495550" cy="183832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7" name="Picture 8" descr="Microsoft Excel Spreadsheet Software | Microsoft 365">
            <a:extLst>
              <a:ext uri="{FF2B5EF4-FFF2-40B4-BE49-F238E27FC236}">
                <a16:creationId xmlns:a16="http://schemas.microsoft.com/office/drawing/2014/main" id="{D9E0DC75-4750-4A0C-A13D-BD58DE341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531" y="3429000"/>
            <a:ext cx="2552700" cy="196368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6069D16-542A-48A4-9ABE-4D965FDA909E}"/>
              </a:ext>
            </a:extLst>
          </p:cNvPr>
          <p:cNvCxnSpPr>
            <a:endCxn id="6" idx="1"/>
          </p:cNvCxnSpPr>
          <p:nvPr/>
        </p:nvCxnSpPr>
        <p:spPr>
          <a:xfrm>
            <a:off x="4039023" y="4473523"/>
            <a:ext cx="113143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8E29A04-8B2C-4303-97CB-32235ACCB10B}"/>
              </a:ext>
            </a:extLst>
          </p:cNvPr>
          <p:cNvCxnSpPr>
            <a:cxnSpLocks/>
          </p:cNvCxnSpPr>
          <p:nvPr/>
        </p:nvCxnSpPr>
        <p:spPr>
          <a:xfrm>
            <a:off x="7666006" y="4497335"/>
            <a:ext cx="836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Zomato's IPO Is Not Good But Great News For Swiggy - DKODING">
            <a:extLst>
              <a:ext uri="{FF2B5EF4-FFF2-40B4-BE49-F238E27FC236}">
                <a16:creationId xmlns:a16="http://schemas.microsoft.com/office/drawing/2014/main" id="{72C5638A-5EBD-4B21-B201-D7545B8B93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6322" y="3554360"/>
            <a:ext cx="2560183" cy="183832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90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81EED24-0A0D-4E1A-B12E-D09E731E5826}"/>
              </a:ext>
            </a:extLst>
          </p:cNvPr>
          <p:cNvSpPr>
            <a:spLocks noGrp="1"/>
          </p:cNvSpPr>
          <p:nvPr>
            <p:ph idx="1"/>
          </p:nvPr>
        </p:nvSpPr>
        <p:spPr>
          <a:xfrm>
            <a:off x="1209100" y="1681009"/>
            <a:ext cx="10018713" cy="4678216"/>
          </a:xfrm>
        </p:spPr>
        <p:txBody>
          <a:bodyPr>
            <a:noAutofit/>
          </a:bodyPr>
          <a:lstStyle/>
          <a:p>
            <a:pPr>
              <a:buFont typeface="Wingdings" panose="05000000000000000000" pitchFamily="2" charset="2"/>
              <a:buChar char="Ø"/>
            </a:pPr>
            <a:r>
              <a:rPr lang="en-US" i="0" u="none" strike="noStrike" dirty="0">
                <a:effectLst/>
                <a:latin typeface="Times New Roman" panose="02020603050405020304" pitchFamily="18" charset="0"/>
                <a:cs typeface="Times New Roman" panose="02020603050405020304" pitchFamily="18" charset="0"/>
              </a:rPr>
              <a:t>preferred place at </a:t>
            </a:r>
            <a:r>
              <a:rPr lang="en-US" i="0" u="none" strike="noStrike" dirty="0" err="1">
                <a:effectLst/>
                <a:latin typeface="Times New Roman" panose="02020603050405020304" pitchFamily="18" charset="0"/>
                <a:cs typeface="Times New Roman" panose="02020603050405020304" pitchFamily="18" charset="0"/>
              </a:rPr>
              <a:t>shivaji</a:t>
            </a:r>
            <a:r>
              <a:rPr lang="en-US" i="0" u="none" strike="noStrike" dirty="0">
                <a:effectLst/>
                <a:latin typeface="Times New Roman" panose="02020603050405020304" pitchFamily="18" charset="0"/>
                <a:cs typeface="Times New Roman" panose="02020603050405020304" pitchFamily="18" charset="0"/>
              </a:rPr>
              <a:t> </a:t>
            </a:r>
            <a:r>
              <a:rPr lang="en-US" i="0" u="none" strike="noStrike" dirty="0" err="1">
                <a:effectLst/>
                <a:latin typeface="Times New Roman" panose="02020603050405020304" pitchFamily="18" charset="0"/>
                <a:cs typeface="Times New Roman" panose="02020603050405020304" pitchFamily="18" charset="0"/>
              </a:rPr>
              <a:t>nagar</a:t>
            </a:r>
            <a:r>
              <a:rPr lang="en-US" i="0" u="none" strike="noStrike" dirty="0">
                <a:effectLst/>
                <a:latin typeface="Times New Roman" panose="02020603050405020304" pitchFamily="18" charset="0"/>
                <a:cs typeface="Times New Roman" panose="02020603050405020304" pitchFamily="18" charset="0"/>
              </a:rPr>
              <a:t> will be </a:t>
            </a:r>
            <a:r>
              <a:rPr lang="en-US" i="0" u="none" strike="noStrike" dirty="0" err="1">
                <a:effectLst/>
                <a:latin typeface="Times New Roman" panose="02020603050405020304" pitchFamily="18" charset="0"/>
                <a:cs typeface="Times New Roman" panose="02020603050405020304" pitchFamily="18" charset="0"/>
              </a:rPr>
              <a:t>Wakadewadi</a:t>
            </a:r>
            <a:r>
              <a:rPr lang="en-US" i="0" u="none" strike="noStrike" dirty="0">
                <a:effectLst/>
                <a:latin typeface="Times New Roman" panose="02020603050405020304" pitchFamily="18" charset="0"/>
                <a:cs typeface="Times New Roman" panose="02020603050405020304" pitchFamily="18" charset="0"/>
              </a:rPr>
              <a:t> Shivajinagar ST stand as no other shops which sells </a:t>
            </a:r>
            <a:r>
              <a:rPr lang="en-US" i="0" u="none" strike="noStrike" dirty="0" err="1">
                <a:effectLst/>
                <a:latin typeface="Times New Roman" panose="02020603050405020304" pitchFamily="18" charset="0"/>
                <a:cs typeface="Times New Roman" panose="02020603050405020304" pitchFamily="18" charset="0"/>
              </a:rPr>
              <a:t>wada</a:t>
            </a:r>
            <a:r>
              <a:rPr lang="en-US" i="0" u="none" strike="noStrike" dirty="0">
                <a:effectLst/>
                <a:latin typeface="Times New Roman" panose="02020603050405020304" pitchFamily="18" charset="0"/>
                <a:cs typeface="Times New Roman" panose="02020603050405020304" pitchFamily="18" charset="0"/>
              </a:rPr>
              <a:t> pav are not existing in the nearby areas to it.</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More customers are preferred a lot about cleanliness and safe delivery.</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Timely deliver of items to the customers needs to be enhanced.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Costs should be maintained optimum so that everyone can be able to opt        	different varieties of items in regular purchase.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Staff, serving and cooking environment must be maintained neat.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Limited amount of food needs to be cooked per day.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90F21D92-88CE-486E-A228-912763938B94}"/>
              </a:ext>
            </a:extLst>
          </p:cNvPr>
          <p:cNvSpPr>
            <a:spLocks noGrp="1"/>
          </p:cNvSpPr>
          <p:nvPr>
            <p:ph type="title"/>
          </p:nvPr>
        </p:nvSpPr>
        <p:spPr>
          <a:xfrm>
            <a:off x="1209100" y="498775"/>
            <a:ext cx="9905998" cy="1286482"/>
          </a:xfrm>
        </p:spPr>
        <p:txBody>
          <a:bodyPr>
            <a:normAutofit fontScale="90000"/>
          </a:bodyPr>
          <a:lstStyle/>
          <a:p>
            <a:br>
              <a:rPr lang="en-US" sz="3200" b="1" dirty="0"/>
            </a:br>
            <a:r>
              <a:rPr lang="en-US" sz="4400" b="1" dirty="0">
                <a:latin typeface="Times New Roman" panose="02020603050405020304" pitchFamily="18" charset="0"/>
                <a:cs typeface="Times New Roman" panose="02020603050405020304" pitchFamily="18" charset="0"/>
              </a:rPr>
              <a:t>Solution Description</a:t>
            </a:r>
            <a:br>
              <a:rPr lang="en-US" sz="3200" b="1" dirty="0"/>
            </a:br>
            <a:endParaRPr lang="en-IN" b="1" dirty="0"/>
          </a:p>
        </p:txBody>
      </p:sp>
    </p:spTree>
    <p:extLst>
      <p:ext uri="{BB962C8B-B14F-4D97-AF65-F5344CB8AC3E}">
        <p14:creationId xmlns:p14="http://schemas.microsoft.com/office/powerpoint/2010/main" val="24194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515C17-2766-40F5-9337-F67F942A4C4A}"/>
              </a:ext>
            </a:extLst>
          </p:cNvPr>
          <p:cNvSpPr>
            <a:spLocks noGrp="1"/>
          </p:cNvSpPr>
          <p:nvPr>
            <p:ph type="title"/>
          </p:nvPr>
        </p:nvSpPr>
        <p:spPr>
          <a:xfrm>
            <a:off x="1233940" y="304801"/>
            <a:ext cx="10018713" cy="1115568"/>
          </a:xfrm>
        </p:spPr>
        <p:txBody>
          <a:bodyPr>
            <a:normAutofit/>
          </a:bodyPr>
          <a:lstStyle/>
          <a:p>
            <a:pPr algn="l"/>
            <a:r>
              <a:rPr lang="en-US" sz="4000" b="1" dirty="0">
                <a:latin typeface="Times New Roman" panose="02020603050405020304" pitchFamily="18" charset="0"/>
                <a:cs typeface="Times New Roman" panose="02020603050405020304" pitchFamily="18" charset="0"/>
              </a:rPr>
              <a:t>Impact</a:t>
            </a:r>
            <a:endParaRPr lang="en-IN" sz="4000" b="1" dirty="0"/>
          </a:p>
        </p:txBody>
      </p:sp>
      <p:sp>
        <p:nvSpPr>
          <p:cNvPr id="5" name="Content Placeholder 2">
            <a:extLst>
              <a:ext uri="{FF2B5EF4-FFF2-40B4-BE49-F238E27FC236}">
                <a16:creationId xmlns:a16="http://schemas.microsoft.com/office/drawing/2014/main" id="{D980D9CE-ED59-4035-BD2E-272582B8395A}"/>
              </a:ext>
            </a:extLst>
          </p:cNvPr>
          <p:cNvSpPr>
            <a:spLocks noGrp="1"/>
          </p:cNvSpPr>
          <p:nvPr>
            <p:ph idx="1"/>
          </p:nvPr>
        </p:nvSpPr>
        <p:spPr>
          <a:xfrm>
            <a:off x="1045030" y="1313253"/>
            <a:ext cx="10207624" cy="5414117"/>
          </a:xfrm>
        </p:spPr>
        <p:txBody>
          <a:bodyPr>
            <a:noAutofit/>
          </a:bodyPr>
          <a:lstStyle/>
          <a:p>
            <a:pPr>
              <a:buFont typeface="Wingdings" panose="05000000000000000000" pitchFamily="2" charset="2"/>
              <a:buChar char="ü"/>
            </a:pPr>
            <a:r>
              <a:rPr lang="en-US" sz="2200" b="0" i="0" u="none" strike="noStrike" dirty="0">
                <a:effectLst/>
                <a:latin typeface="Times New Roman" panose="02020603050405020304" pitchFamily="18" charset="0"/>
                <a:cs typeface="Times New Roman" panose="02020603050405020304" pitchFamily="18" charset="0"/>
              </a:rPr>
              <a:t>price should be rs40/- as all other shops they costs Rs 50/- only for starting few of business once it got clicked then the price should be raised up to Rs 70/-</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200" b="0" i="0" u="none" strike="noStrike" dirty="0">
                <a:effectLst/>
                <a:latin typeface="Times New Roman" panose="02020603050405020304" pitchFamily="18" charset="0"/>
                <a:cs typeface="Times New Roman" panose="02020603050405020304" pitchFamily="18" charset="0"/>
              </a:rPr>
              <a:t>b) Packaging should be done with utmost priority ,item should be delivered freshly, oil should be used as much as needed and vegetables need to be used good ones</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200" b="0" i="0" u="none" strike="noStrike" dirty="0">
                <a:effectLst/>
                <a:latin typeface="Times New Roman" panose="02020603050405020304" pitchFamily="18" charset="0"/>
                <a:cs typeface="Times New Roman" panose="02020603050405020304" pitchFamily="18" charset="0"/>
              </a:rPr>
              <a:t>c) hygiene should be given first preference, cost should be made lesser then other shops nearby in the beginning of the business, packaging  and delivery needs to be taken care properly, positioning need to maintained to be appear like attractive, should be resistant to dust and smoke pollution, offerings with discounts for families and couples need to be given during weekends and special occasions.</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200" b="0" i="0" u="none" strike="noStrike" dirty="0">
                <a:effectLst/>
                <a:latin typeface="Times New Roman" panose="02020603050405020304" pitchFamily="18" charset="0"/>
                <a:cs typeface="Times New Roman" panose="02020603050405020304" pitchFamily="18" charset="0"/>
              </a:rPr>
              <a:t>d) Service must be done with utmost discipline and timely delivery will be encouraged a lot, cleanliness need to be given preference and customer satisfaction will be given importance rather than making profits.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08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5258D7-1AFA-4A63-A266-B37682A4EF37}"/>
              </a:ext>
            </a:extLst>
          </p:cNvPr>
          <p:cNvSpPr txBox="1">
            <a:spLocks/>
          </p:cNvSpPr>
          <p:nvPr/>
        </p:nvSpPr>
        <p:spPr>
          <a:xfrm>
            <a:off x="1244614" y="2552700"/>
            <a:ext cx="10018713" cy="175259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dirty="0">
                <a:solidFill>
                  <a:schemeClr val="accent3">
                    <a:lumMod val="20000"/>
                    <a:lumOff val="80000"/>
                  </a:schemeClr>
                </a:solidFill>
                <a:latin typeface="Times New Roman" panose="02020603050405020304" pitchFamily="18" charset="0"/>
                <a:cs typeface="Times New Roman" panose="02020603050405020304" pitchFamily="18" charset="0"/>
              </a:rPr>
              <a:t>Thank you </a:t>
            </a:r>
            <a:r>
              <a:rPr lang="en-US" sz="6000" dirty="0">
                <a:solidFill>
                  <a:schemeClr val="accent3">
                    <a:lumMod val="20000"/>
                    <a:lumOff val="80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IN" sz="60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305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222</TotalTime>
  <Words>473</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Tw Cen MT</vt:lpstr>
      <vt:lpstr>Wingdings</vt:lpstr>
      <vt:lpstr>Circuit</vt:lpstr>
      <vt:lpstr>Business Establishment</vt:lpstr>
      <vt:lpstr>PowerPoint Presentation</vt:lpstr>
      <vt:lpstr>Introduction</vt:lpstr>
      <vt:lpstr>PowerPoint Presentation</vt:lpstr>
      <vt:lpstr>Objective and Methodology</vt:lpstr>
      <vt:lpstr> Solution Description </vt:lpstr>
      <vt:lpstr>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Establishment</dc:title>
  <dc:creator>Balaji, J (Cognizant)</dc:creator>
  <cp:lastModifiedBy>Balaji, J (Cognizant)</cp:lastModifiedBy>
  <cp:revision>4</cp:revision>
  <dcterms:created xsi:type="dcterms:W3CDTF">2021-07-27T06:55:04Z</dcterms:created>
  <dcterms:modified xsi:type="dcterms:W3CDTF">2021-07-27T10:37:56Z</dcterms:modified>
</cp:coreProperties>
</file>