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gnizantonline-my.sharepoint.com/personal/894524_cognizant_com/Documents/Documents/Assignment%202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gnizantonline-my.sharepoint.com/personal/894524_cognizant_com/Documents/Documents/Assignment%202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Situation</a:t>
            </a:r>
            <a:r>
              <a:rPr lang="en-US" sz="1800" b="1" baseline="0" dirty="0"/>
              <a:t> of the business</a:t>
            </a:r>
            <a:endParaRPr lang="en-IN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Sheet1!$B$2:$B$8</c:f>
              <c:strCache>
                <c:ptCount val="6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E-47CD-AD3F-43524063F74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6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115162</c:v>
                </c:pt>
                <c:pt idx="2">
                  <c:v>110608</c:v>
                </c:pt>
                <c:pt idx="3">
                  <c:v>118829</c:v>
                </c:pt>
                <c:pt idx="4">
                  <c:v>110000</c:v>
                </c:pt>
                <c:pt idx="5">
                  <c:v>105000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E-47CD-AD3F-43524063F74E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6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210000</c:v>
                </c:pt>
                <c:pt idx="2">
                  <c:v>158608</c:v>
                </c:pt>
                <c:pt idx="3">
                  <c:v>160829</c:v>
                </c:pt>
                <c:pt idx="4">
                  <c:v>95000</c:v>
                </c:pt>
                <c:pt idx="5">
                  <c:v>91000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E-47CD-AD3F-43524063F74E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profit(sales-(exp+invmt))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6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4838</c:v>
                </c:pt>
                <c:pt idx="2">
                  <c:v>48000</c:v>
                </c:pt>
                <c:pt idx="3">
                  <c:v>42000</c:v>
                </c:pt>
                <c:pt idx="4">
                  <c:v>-15000</c:v>
                </c:pt>
                <c:pt idx="5">
                  <c:v>-14000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E-47CD-AD3F-43524063F74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49981647"/>
        <c:axId val="2049983311"/>
      </c:lineChart>
      <c:catAx>
        <c:axId val="204998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983311"/>
        <c:crosses val="autoZero"/>
        <c:auto val="1"/>
        <c:lblAlgn val="ctr"/>
        <c:lblOffset val="100"/>
        <c:noMultiLvlLbl val="0"/>
      </c:catAx>
      <c:valAx>
        <c:axId val="2049983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98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2.1.xlsx]Sheet4!PivotTable4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Increase in profits with</a:t>
            </a:r>
            <a:r>
              <a:rPr lang="en-IN" sz="1600" b="1" baseline="0" dirty="0"/>
              <a:t> proper after implementation of solutions provided </a:t>
            </a:r>
            <a:endParaRPr lang="en-IN" sz="1600" b="1" dirty="0"/>
          </a:p>
        </c:rich>
      </c:tx>
      <c:layout>
        <c:manualLayout>
          <c:xMode val="edge"/>
          <c:yMode val="edge"/>
          <c:x val="0.2166051408258135"/>
          <c:y val="3.8880248833592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230264541378596"/>
          <c:y val="0.13125332506065046"/>
          <c:w val="0.65706242728682707"/>
          <c:h val="0.71815748439687654"/>
        </c:manualLayout>
      </c:layout>
      <c:lineChart>
        <c:grouping val="standard"/>
        <c:varyColors val="0"/>
        <c:ser>
          <c:idx val="0"/>
          <c:order val="0"/>
          <c:tx>
            <c:strRef>
              <c:f>Sheet4!$H$1</c:f>
              <c:strCache>
                <c:ptCount val="1"/>
                <c:pt idx="0">
                  <c:v>Sum of expenses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Sheet4!$G$2:$G$7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</c:strCache>
            </c:strRef>
          </c:cat>
          <c:val>
            <c:numRef>
              <c:f>Sheet4!$H$2:$H$7</c:f>
              <c:numCache>
                <c:formatCode>General</c:formatCode>
                <c:ptCount val="5"/>
                <c:pt idx="0">
                  <c:v>78000</c:v>
                </c:pt>
                <c:pt idx="1">
                  <c:v>110608</c:v>
                </c:pt>
                <c:pt idx="2">
                  <c:v>105000</c:v>
                </c:pt>
                <c:pt idx="3">
                  <c:v>80000</c:v>
                </c:pt>
                <c:pt idx="4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85-44E0-85C3-FB44A4AD0CF2}"/>
            </c:ext>
          </c:extLst>
        </c:ser>
        <c:ser>
          <c:idx val="1"/>
          <c:order val="1"/>
          <c:tx>
            <c:strRef>
              <c:f>Sheet4!$I$1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Sheet4!$G$2:$G$7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</c:strCache>
            </c:strRef>
          </c:cat>
          <c:val>
            <c:numRef>
              <c:f>Sheet4!$I$2:$I$7</c:f>
              <c:numCache>
                <c:formatCode>General</c:formatCode>
                <c:ptCount val="5"/>
                <c:pt idx="0">
                  <c:v>190000</c:v>
                </c:pt>
                <c:pt idx="1">
                  <c:v>200000</c:v>
                </c:pt>
                <c:pt idx="2">
                  <c:v>230000</c:v>
                </c:pt>
                <c:pt idx="3">
                  <c:v>250000</c:v>
                </c:pt>
                <c:pt idx="4">
                  <c:v>280000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85-44E0-85C3-FB44A4AD0CF2}"/>
            </c:ext>
          </c:extLst>
        </c:ser>
        <c:ser>
          <c:idx val="2"/>
          <c:order val="2"/>
          <c:tx>
            <c:strRef>
              <c:f>Sheet4!$J$1</c:f>
              <c:strCache>
                <c:ptCount val="1"/>
                <c:pt idx="0">
                  <c:v>Sum of profit(sales-(exp+invmt))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Sheet4!$G$2:$G$7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</c:strCache>
            </c:strRef>
          </c:cat>
          <c:val>
            <c:numRef>
              <c:f>Sheet4!$J$2:$J$7</c:f>
              <c:numCache>
                <c:formatCode>General</c:formatCode>
                <c:ptCount val="5"/>
                <c:pt idx="0">
                  <c:v>22000</c:v>
                </c:pt>
                <c:pt idx="1">
                  <c:v>89392</c:v>
                </c:pt>
                <c:pt idx="2">
                  <c:v>125000</c:v>
                </c:pt>
                <c:pt idx="3">
                  <c:v>170000</c:v>
                </c:pt>
                <c:pt idx="4">
                  <c:v>210000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85-44E0-85C3-FB44A4AD0CF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9139231"/>
        <c:axId val="489139647"/>
      </c:lineChart>
      <c:catAx>
        <c:axId val="48913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39647"/>
        <c:crosses val="autoZero"/>
        <c:auto val="1"/>
        <c:lblAlgn val="ctr"/>
        <c:lblOffset val="100"/>
        <c:noMultiLvlLbl val="0"/>
      </c:catAx>
      <c:valAx>
        <c:axId val="489139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3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227456135251342"/>
          <c:y val="0.35935401640113812"/>
          <c:w val="0.17088923410824675"/>
          <c:h val="0.29971688511719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9C3F2-E397-4199-9B1E-5CFF7E2596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39736B-9E18-41C1-A5B8-6AFE15E31E26}">
      <dgm:prSet custT="1"/>
      <dgm:spPr/>
      <dgm:t>
        <a:bodyPr/>
        <a:lstStyle/>
        <a:p>
          <a:r>
            <a:rPr lang="en-US" sz="2400" dirty="0"/>
            <a:t>New startup got has been introduced and in the beginning the sale was good, but the months proceeded there started downfall in its sale.</a:t>
          </a:r>
        </a:p>
      </dgm:t>
    </dgm:pt>
    <dgm:pt modelId="{C1E8D43A-B834-4265-90C1-31CFE7A3EFA3}" type="parTrans" cxnId="{9C90C84C-8ECD-4CDC-ABB8-487D0A4D1BD4}">
      <dgm:prSet/>
      <dgm:spPr/>
      <dgm:t>
        <a:bodyPr/>
        <a:lstStyle/>
        <a:p>
          <a:endParaRPr lang="en-US"/>
        </a:p>
      </dgm:t>
    </dgm:pt>
    <dgm:pt modelId="{163E1CF7-E349-4861-AA0B-FE218C682D34}" type="sibTrans" cxnId="{9C90C84C-8ECD-4CDC-ABB8-487D0A4D1BD4}">
      <dgm:prSet/>
      <dgm:spPr/>
      <dgm:t>
        <a:bodyPr/>
        <a:lstStyle/>
        <a:p>
          <a:endParaRPr lang="en-US"/>
        </a:p>
      </dgm:t>
    </dgm:pt>
    <dgm:pt modelId="{BEE9EB56-7930-447C-866B-155EE62FA21F}">
      <dgm:prSet custT="1"/>
      <dgm:spPr/>
      <dgm:t>
        <a:bodyPr/>
        <a:lstStyle/>
        <a:p>
          <a:r>
            <a:rPr lang="en-US" sz="2400" dirty="0"/>
            <a:t>Investor is unable to pay shop rent even and couldn’t be able to balance both expenses and earnings.</a:t>
          </a:r>
        </a:p>
      </dgm:t>
    </dgm:pt>
    <dgm:pt modelId="{6F81C836-1713-4F44-94E5-8ECCD64799C7}" type="parTrans" cxnId="{D2BC742D-7686-4FCE-9F1D-337F9A7E6DF8}">
      <dgm:prSet/>
      <dgm:spPr/>
      <dgm:t>
        <a:bodyPr/>
        <a:lstStyle/>
        <a:p>
          <a:endParaRPr lang="en-US"/>
        </a:p>
      </dgm:t>
    </dgm:pt>
    <dgm:pt modelId="{27136CDD-AFF1-405D-A71E-67AB5CE7F6CB}" type="sibTrans" cxnId="{D2BC742D-7686-4FCE-9F1D-337F9A7E6DF8}">
      <dgm:prSet/>
      <dgm:spPr/>
      <dgm:t>
        <a:bodyPr/>
        <a:lstStyle/>
        <a:p>
          <a:endParaRPr lang="en-US"/>
        </a:p>
      </dgm:t>
    </dgm:pt>
    <dgm:pt modelId="{95C8DA73-E577-41BB-B574-B20B1E4A271E}">
      <dgm:prSet custT="1"/>
      <dgm:spPr/>
      <dgm:t>
        <a:bodyPr/>
        <a:lstStyle/>
        <a:p>
          <a:r>
            <a:rPr lang="en-US" sz="2400" dirty="0"/>
            <a:t>Solution needs to be provided on analysis of various affecting factors to incur profits before bankruptcy.</a:t>
          </a:r>
        </a:p>
      </dgm:t>
    </dgm:pt>
    <dgm:pt modelId="{C9AFD3D3-7EC1-4140-8F1F-BF86D9CB2F69}" type="parTrans" cxnId="{CEE0F95A-5547-4BC3-B28A-4E2E5AEA7D69}">
      <dgm:prSet/>
      <dgm:spPr/>
      <dgm:t>
        <a:bodyPr/>
        <a:lstStyle/>
        <a:p>
          <a:endParaRPr lang="en-US"/>
        </a:p>
      </dgm:t>
    </dgm:pt>
    <dgm:pt modelId="{869694AC-3BB5-4D3C-8285-5B48BF2D6F41}" type="sibTrans" cxnId="{CEE0F95A-5547-4BC3-B28A-4E2E5AEA7D69}">
      <dgm:prSet/>
      <dgm:spPr/>
      <dgm:t>
        <a:bodyPr/>
        <a:lstStyle/>
        <a:p>
          <a:endParaRPr lang="en-US"/>
        </a:p>
      </dgm:t>
    </dgm:pt>
    <dgm:pt modelId="{4C334874-D506-4938-A6F5-C27E5027CF66}" type="pres">
      <dgm:prSet presAssocID="{95B9C3F2-E397-4199-9B1E-5CFF7E2596C5}" presName="linear" presStyleCnt="0">
        <dgm:presLayoutVars>
          <dgm:animLvl val="lvl"/>
          <dgm:resizeHandles val="exact"/>
        </dgm:presLayoutVars>
      </dgm:prSet>
      <dgm:spPr/>
    </dgm:pt>
    <dgm:pt modelId="{477D3F4D-9EBD-4F6E-9B31-031D7914264D}" type="pres">
      <dgm:prSet presAssocID="{F439736B-9E18-41C1-A5B8-6AFE15E31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5E9637-7C2A-4E23-BF2C-CDAA3A388071}" type="pres">
      <dgm:prSet presAssocID="{163E1CF7-E349-4861-AA0B-FE218C682D34}" presName="spacer" presStyleCnt="0"/>
      <dgm:spPr/>
    </dgm:pt>
    <dgm:pt modelId="{D92BD3F0-EBEF-4767-A494-2D275FFB4781}" type="pres">
      <dgm:prSet presAssocID="{BEE9EB56-7930-447C-866B-155EE62FA2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494A77-676F-4989-9AD4-B275D21F19C5}" type="pres">
      <dgm:prSet presAssocID="{27136CDD-AFF1-405D-A71E-67AB5CE7F6CB}" presName="spacer" presStyleCnt="0"/>
      <dgm:spPr/>
    </dgm:pt>
    <dgm:pt modelId="{B9ABE60B-B842-4016-8DCF-E67AAEDB8EBA}" type="pres">
      <dgm:prSet presAssocID="{95C8DA73-E577-41BB-B574-B20B1E4A27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10900C-5849-449D-BBE8-0AA611D1F6FE}" type="presOf" srcId="{95C8DA73-E577-41BB-B574-B20B1E4A271E}" destId="{B9ABE60B-B842-4016-8DCF-E67AAEDB8EBA}" srcOrd="0" destOrd="0" presId="urn:microsoft.com/office/officeart/2005/8/layout/vList2"/>
    <dgm:cxn modelId="{D2BC742D-7686-4FCE-9F1D-337F9A7E6DF8}" srcId="{95B9C3F2-E397-4199-9B1E-5CFF7E2596C5}" destId="{BEE9EB56-7930-447C-866B-155EE62FA21F}" srcOrd="1" destOrd="0" parTransId="{6F81C836-1713-4F44-94E5-8ECCD64799C7}" sibTransId="{27136CDD-AFF1-405D-A71E-67AB5CE7F6CB}"/>
    <dgm:cxn modelId="{BDB75031-B1F5-46DC-8CA4-1E1A03737787}" type="presOf" srcId="{F439736B-9E18-41C1-A5B8-6AFE15E31E26}" destId="{477D3F4D-9EBD-4F6E-9B31-031D7914264D}" srcOrd="0" destOrd="0" presId="urn:microsoft.com/office/officeart/2005/8/layout/vList2"/>
    <dgm:cxn modelId="{9B81246A-936C-4740-9F1B-FF508E6B001E}" type="presOf" srcId="{BEE9EB56-7930-447C-866B-155EE62FA21F}" destId="{D92BD3F0-EBEF-4767-A494-2D275FFB4781}" srcOrd="0" destOrd="0" presId="urn:microsoft.com/office/officeart/2005/8/layout/vList2"/>
    <dgm:cxn modelId="{9C90C84C-8ECD-4CDC-ABB8-487D0A4D1BD4}" srcId="{95B9C3F2-E397-4199-9B1E-5CFF7E2596C5}" destId="{F439736B-9E18-41C1-A5B8-6AFE15E31E26}" srcOrd="0" destOrd="0" parTransId="{C1E8D43A-B834-4265-90C1-31CFE7A3EFA3}" sibTransId="{163E1CF7-E349-4861-AA0B-FE218C682D34}"/>
    <dgm:cxn modelId="{CEE0F95A-5547-4BC3-B28A-4E2E5AEA7D69}" srcId="{95B9C3F2-E397-4199-9B1E-5CFF7E2596C5}" destId="{95C8DA73-E577-41BB-B574-B20B1E4A271E}" srcOrd="2" destOrd="0" parTransId="{C9AFD3D3-7EC1-4140-8F1F-BF86D9CB2F69}" sibTransId="{869694AC-3BB5-4D3C-8285-5B48BF2D6F41}"/>
    <dgm:cxn modelId="{C9FB8CE7-5C05-48CD-AFA2-29F07B73E775}" type="presOf" srcId="{95B9C3F2-E397-4199-9B1E-5CFF7E2596C5}" destId="{4C334874-D506-4938-A6F5-C27E5027CF66}" srcOrd="0" destOrd="0" presId="urn:microsoft.com/office/officeart/2005/8/layout/vList2"/>
    <dgm:cxn modelId="{722B02B2-0F5A-4963-A854-3147BE39ACAE}" type="presParOf" srcId="{4C334874-D506-4938-A6F5-C27E5027CF66}" destId="{477D3F4D-9EBD-4F6E-9B31-031D7914264D}" srcOrd="0" destOrd="0" presId="urn:microsoft.com/office/officeart/2005/8/layout/vList2"/>
    <dgm:cxn modelId="{8FFB5A08-73F1-424F-86C6-EE79EEE36CD5}" type="presParOf" srcId="{4C334874-D506-4938-A6F5-C27E5027CF66}" destId="{A05E9637-7C2A-4E23-BF2C-CDAA3A388071}" srcOrd="1" destOrd="0" presId="urn:microsoft.com/office/officeart/2005/8/layout/vList2"/>
    <dgm:cxn modelId="{39FC1714-5196-4C87-878C-5EB4CEBEE4C5}" type="presParOf" srcId="{4C334874-D506-4938-A6F5-C27E5027CF66}" destId="{D92BD3F0-EBEF-4767-A494-2D275FFB4781}" srcOrd="2" destOrd="0" presId="urn:microsoft.com/office/officeart/2005/8/layout/vList2"/>
    <dgm:cxn modelId="{4912152A-701A-4F2E-90A5-8DFBE2503AB3}" type="presParOf" srcId="{4C334874-D506-4938-A6F5-C27E5027CF66}" destId="{24494A77-676F-4989-9AD4-B275D21F19C5}" srcOrd="3" destOrd="0" presId="urn:microsoft.com/office/officeart/2005/8/layout/vList2"/>
    <dgm:cxn modelId="{90B7F7C2-B533-43A1-83EA-4B0F60B89704}" type="presParOf" srcId="{4C334874-D506-4938-A6F5-C27E5027CF66}" destId="{B9ABE60B-B842-4016-8DCF-E67AAEDB8E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D3F4D-9EBD-4F6E-9B31-031D7914264D}">
      <dsp:nvSpPr>
        <dsp:cNvPr id="0" name=""/>
        <dsp:cNvSpPr/>
      </dsp:nvSpPr>
      <dsp:spPr>
        <a:xfrm>
          <a:off x="0" y="4479"/>
          <a:ext cx="10058399" cy="1141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startup got has been introduced and in the beginning the sale was good, but the months proceeded there started downfall in its sale.</a:t>
          </a:r>
        </a:p>
      </dsp:txBody>
      <dsp:txXfrm>
        <a:off x="55744" y="60223"/>
        <a:ext cx="9946911" cy="1030432"/>
      </dsp:txXfrm>
    </dsp:sp>
    <dsp:sp modelId="{D92BD3F0-EBEF-4767-A494-2D275FFB4781}">
      <dsp:nvSpPr>
        <dsp:cNvPr id="0" name=""/>
        <dsp:cNvSpPr/>
      </dsp:nvSpPr>
      <dsp:spPr>
        <a:xfrm>
          <a:off x="0" y="1322080"/>
          <a:ext cx="10058399" cy="114192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Investor is unable to pay shop rent even and couldn’t be able to balance both expenses and earnings.</a:t>
          </a:r>
        </a:p>
      </dsp:txBody>
      <dsp:txXfrm>
        <a:off x="55744" y="1377824"/>
        <a:ext cx="9946911" cy="1030432"/>
      </dsp:txXfrm>
    </dsp:sp>
    <dsp:sp modelId="{B9ABE60B-B842-4016-8DCF-E67AAEDB8EBA}">
      <dsp:nvSpPr>
        <dsp:cNvPr id="0" name=""/>
        <dsp:cNvSpPr/>
      </dsp:nvSpPr>
      <dsp:spPr>
        <a:xfrm>
          <a:off x="0" y="2639680"/>
          <a:ext cx="10058399" cy="114192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Solution needs to be provided on analysis of various affecting factors to incur profits before bankruptcy.</a:t>
          </a:r>
        </a:p>
      </dsp:txBody>
      <dsp:txXfrm>
        <a:off x="55744" y="2695424"/>
        <a:ext cx="9946911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0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9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5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34828-A7B5-4AAD-B65B-713DDFD73244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DB1195-5160-4742-9FA3-601C79B8A5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ED19F216-F3D9-40AC-9274-62B8535E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E0A3-729C-478A-B713-EE13ACA9D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Making</a:t>
            </a:r>
            <a:r>
              <a:rPr lang="en-US" sz="4400">
                <a:solidFill>
                  <a:srgbClr val="FFFFFF"/>
                </a:solidFill>
              </a:rPr>
              <a:t> 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2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9BFEB-0F29-4639-8B08-F65FF9431DA5}"/>
              </a:ext>
            </a:extLst>
          </p:cNvPr>
          <p:cNvSpPr txBox="1">
            <a:spLocks/>
          </p:cNvSpPr>
          <p:nvPr/>
        </p:nvSpPr>
        <p:spPr>
          <a:xfrm>
            <a:off x="1244614" y="25527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6A572-F78B-4B1D-BFB5-9533509C0639}"/>
              </a:ext>
            </a:extLst>
          </p:cNvPr>
          <p:cNvSpPr txBox="1">
            <a:spLocks/>
          </p:cNvSpPr>
          <p:nvPr/>
        </p:nvSpPr>
        <p:spPr>
          <a:xfrm>
            <a:off x="1299254" y="457201"/>
            <a:ext cx="10018713" cy="979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D26BD-ACEA-4C0C-BBE1-8CE337ECD1F6}"/>
              </a:ext>
            </a:extLst>
          </p:cNvPr>
          <p:cNvSpPr txBox="1">
            <a:spLocks/>
          </p:cNvSpPr>
          <p:nvPr/>
        </p:nvSpPr>
        <p:spPr>
          <a:xfrm>
            <a:off x="1086643" y="2084612"/>
            <a:ext cx="10018713" cy="31242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Data Source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Methodology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Description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41641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94BB47-9970-4AF8-BF20-61DBE1F3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82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7BDA85-599F-4543-B0F9-716BE5B7E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228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0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DEE89D-B6B4-4FAF-BC56-7AE472F2ADD4}"/>
              </a:ext>
            </a:extLst>
          </p:cNvPr>
          <p:cNvSpPr txBox="1">
            <a:spLocks/>
          </p:cNvSpPr>
          <p:nvPr/>
        </p:nvSpPr>
        <p:spPr>
          <a:xfrm>
            <a:off x="1191348" y="277427"/>
            <a:ext cx="10018713" cy="1320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Data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90513-1E42-4CBF-8F46-5603E96DE78D}"/>
              </a:ext>
            </a:extLst>
          </p:cNvPr>
          <p:cNvSpPr txBox="1">
            <a:spLocks/>
          </p:cNvSpPr>
          <p:nvPr/>
        </p:nvSpPr>
        <p:spPr>
          <a:xfrm>
            <a:off x="1191347" y="1921274"/>
            <a:ext cx="10018713" cy="31567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alibri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insights on small businesses about its operational structure and various risk creating factors and developing solutions to drag it towards success.</a:t>
            </a:r>
          </a:p>
          <a:p>
            <a:pPr marL="457200" lvl="1" indent="0">
              <a:buFont typeface="Calibri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know affecting factors which are responsible for decrease in sale.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Finding various options to pull the business back to profit making.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Analyzing optimal expenses values.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Calibri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Google search engine and from various cloud kitchens websites like Swiggy and Zomato.</a:t>
            </a:r>
          </a:p>
        </p:txBody>
      </p:sp>
    </p:spTree>
    <p:extLst>
      <p:ext uri="{BB962C8B-B14F-4D97-AF65-F5344CB8AC3E}">
        <p14:creationId xmlns:p14="http://schemas.microsoft.com/office/powerpoint/2010/main" val="28354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466E7-6E48-44EF-BCDD-44786FA5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343204"/>
            <a:ext cx="10018713" cy="1151878"/>
          </a:xfrm>
        </p:spPr>
        <p:txBody>
          <a:bodyPr/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4B4562-F7DA-466E-A3EC-45EA0A71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76719"/>
            <a:ext cx="10332471" cy="4250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better solutions to overcome loss creating factors.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expenses and increase sale.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bring awareness about risk factors and diving into increased margin levels.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3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Collection}		            {Pre-processing}			{Visualisation}</a:t>
            </a:r>
          </a:p>
        </p:txBody>
      </p:sp>
      <p:pic>
        <p:nvPicPr>
          <p:cNvPr id="7" name="Picture 6" descr="Grouping Worksheets in Microsoft Excel">
            <a:extLst>
              <a:ext uri="{FF2B5EF4-FFF2-40B4-BE49-F238E27FC236}">
                <a16:creationId xmlns:a16="http://schemas.microsoft.com/office/drawing/2014/main" id="{61906D39-A4DC-4318-925D-51A71BCF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56" y="3554360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icrosoft Excel Spreadsheet Software | Microsoft 365">
            <a:extLst>
              <a:ext uri="{FF2B5EF4-FFF2-40B4-BE49-F238E27FC236}">
                <a16:creationId xmlns:a16="http://schemas.microsoft.com/office/drawing/2014/main" id="{02C0AE17-4204-4CD5-9667-771F0FF4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531" y="3429000"/>
            <a:ext cx="2552700" cy="19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A9B2B-3D8D-4028-8B8F-0BB0145822B5}"/>
              </a:ext>
            </a:extLst>
          </p:cNvPr>
          <p:cNvCxnSpPr>
            <a:endCxn id="7" idx="1"/>
          </p:cNvCxnSpPr>
          <p:nvPr/>
        </p:nvCxnSpPr>
        <p:spPr>
          <a:xfrm>
            <a:off x="4039023" y="4473523"/>
            <a:ext cx="1131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9E3B-147D-42BC-9742-979D6012C770}"/>
              </a:ext>
            </a:extLst>
          </p:cNvPr>
          <p:cNvCxnSpPr>
            <a:cxnSpLocks/>
          </p:cNvCxnSpPr>
          <p:nvPr/>
        </p:nvCxnSpPr>
        <p:spPr>
          <a:xfrm>
            <a:off x="7666006" y="4497335"/>
            <a:ext cx="836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Zomato's IPO Is Not Good But Great News For Swiggy - DKODING">
            <a:extLst>
              <a:ext uri="{FF2B5EF4-FFF2-40B4-BE49-F238E27FC236}">
                <a16:creationId xmlns:a16="http://schemas.microsoft.com/office/drawing/2014/main" id="{330BDED4-BFD1-4CFE-B4D0-64D0A39F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22" y="3554360"/>
            <a:ext cx="256018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0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6E9111-E2E8-4DC0-8AA6-BE0CDBD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01" y="1056444"/>
            <a:ext cx="10018713" cy="1123448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Description</a:t>
            </a:r>
            <a:br>
              <a:rPr lang="en-US" sz="4000" dirty="0"/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6A54D7-E2F7-4E49-A2F4-C8909DE5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100" y="2060041"/>
            <a:ext cx="10018713" cy="3741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customers are preferred a lot about cleanliness and safe delivery.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Timely deliver of items to the customers needs to be enhanced.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should be maintained optimum so that everyone can be able to opt        	different varieties of items in regular purchase.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Staff, serving and cooking environment must be maintained neat.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amount of food needs to be cooked per day.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7838A7-9D3C-4529-A83F-E89B43122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02359"/>
              </p:ext>
            </p:extLst>
          </p:nvPr>
        </p:nvGraphicFramePr>
        <p:xfrm>
          <a:off x="943356" y="905933"/>
          <a:ext cx="10337292" cy="503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15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963A3C-4CA5-43AD-8FCF-890C9C2C2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116703"/>
              </p:ext>
            </p:extLst>
          </p:nvPr>
        </p:nvGraphicFramePr>
        <p:xfrm>
          <a:off x="522732" y="457200"/>
          <a:ext cx="11146536" cy="587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68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BD3A5-18D6-4E1B-853D-0D8A3209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40" y="304801"/>
            <a:ext cx="10018713" cy="1115568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017A52-72F1-4A5B-B028-F2D51026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39" y="1988168"/>
            <a:ext cx="10018713" cy="40207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groceries need not to be purchased as only how much can be sold out per  day or per month should be purchased which will minimize variable expense.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power consuming appliances needs to be minimized during day times.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Advertisements must be done properly on all available social media platforms.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door delivery needs to be enhanced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 offers should be provided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cleaning and hygiene must be taken 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 offers for families, couples, larger groups should be availed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267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393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Profit Making </vt:lpstr>
      <vt:lpstr>PowerPoint Presentation</vt:lpstr>
      <vt:lpstr>Introduction</vt:lpstr>
      <vt:lpstr>PowerPoint Presentation</vt:lpstr>
      <vt:lpstr>Objective and Methodology</vt:lpstr>
      <vt:lpstr>       Solution Description </vt:lpstr>
      <vt:lpstr>PowerPoint Presentation</vt:lpstr>
      <vt:lpstr>PowerPoint Presentation</vt:lpstr>
      <vt:lpstr>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Balaji, J (Cognizant)</dc:creator>
  <cp:lastModifiedBy>Balaji, J (Cognizant)</cp:lastModifiedBy>
  <cp:revision>11</cp:revision>
  <dcterms:created xsi:type="dcterms:W3CDTF">2021-07-27T04:08:44Z</dcterms:created>
  <dcterms:modified xsi:type="dcterms:W3CDTF">2021-07-27T06:54:33Z</dcterms:modified>
</cp:coreProperties>
</file>