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6" r:id="rId32"/>
    <p:sldId id="28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5638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27739"/>
            <a:ext cx="7848599" cy="211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T Sans"/>
              <a:buNone/>
              <a:defRPr sz="36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Font typeface="Arial"/>
              <a:buNone/>
              <a:defRPr sz="2000" b="0" i="0" u="none" strike="noStrike" cap="none">
                <a:solidFill>
                  <a:srgbClr val="97989A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7989A"/>
              </a:buClr>
              <a:buFont typeface="Courier New"/>
              <a:buNone/>
              <a:defRPr sz="1800" b="0" i="0" u="none" strike="noStrike" cap="none">
                <a:solidFill>
                  <a:srgbClr val="97989A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Font typeface="Arial"/>
              <a:buNone/>
              <a:defRPr sz="2000" b="0" i="0" u="none" strike="noStrike" cap="none">
                <a:solidFill>
                  <a:srgbClr val="97989A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Font typeface="Arial"/>
              <a:buNone/>
              <a:defRPr sz="2000" b="0" i="0" u="none" strike="noStrike" cap="none">
                <a:solidFill>
                  <a:srgbClr val="97989A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Font typeface="Arial"/>
              <a:buNone/>
              <a:defRPr sz="2000" b="0" i="0" u="none" strike="noStrike" cap="none">
                <a:solidFill>
                  <a:srgbClr val="9798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Font typeface="Arial"/>
              <a:buNone/>
              <a:defRPr sz="2000" b="0" i="0" u="none" strike="noStrike" cap="none">
                <a:solidFill>
                  <a:srgbClr val="9798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Font typeface="Arial"/>
              <a:buNone/>
              <a:defRPr sz="2000" b="0" i="0" u="none" strike="noStrike" cap="none">
                <a:solidFill>
                  <a:srgbClr val="9798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89A"/>
              </a:buClr>
              <a:buFont typeface="Arial"/>
              <a:buNone/>
              <a:defRPr sz="2000" b="0" i="0" u="none" strike="noStrike" cap="none">
                <a:solidFill>
                  <a:srgbClr val="9798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232712"/>
            <a:ext cx="2395537" cy="102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 rot="-5400000">
            <a:off x="-1060447" y="5542826"/>
            <a:ext cx="2414902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ar-be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0" y="3412067"/>
            <a:ext cx="6007100" cy="29993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412" cy="836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99831" y="1691866"/>
            <a:ext cx="8226666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Bar-be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0" y="3045883"/>
            <a:ext cx="6007100" cy="299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0" y="6309360"/>
            <a:ext cx="9144000" cy="54863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21287" y="301625"/>
            <a:ext cx="8346475" cy="836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1287" y="1158875"/>
            <a:ext cx="8346475" cy="4886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lvl="0" indent="109537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74295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14300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600200" lvl="3" indent="25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57400" lvl="4" indent="25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514600" lvl="5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3369312" y="6503760"/>
            <a:ext cx="2414902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50" y="6311900"/>
            <a:ext cx="1309952" cy="56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447" y="5542826"/>
            <a:ext cx="2414902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0" y="2400300"/>
            <a:ext cx="4800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0975" y="2644851"/>
            <a:ext cx="3538728" cy="1686801"/>
          </a:xfrm>
          <a:prstGeom prst="rect">
            <a:avLst/>
          </a:prstGeom>
          <a:noFill/>
          <a:ln>
            <a:noFill/>
          </a:ln>
          <a:effectLst>
            <a:reflection stA="10000" endA="300" endPos="35000" sy="-100000" algn="bl" rotWithShape="0"/>
          </a:effectLst>
        </p:spPr>
      </p:pic>
      <p:sp>
        <p:nvSpPr>
          <p:cNvPr id="82" name="Shape 82"/>
          <p:cNvSpPr txBox="1"/>
          <p:nvPr/>
        </p:nvSpPr>
        <p:spPr>
          <a:xfrm rot="-5400000">
            <a:off x="-1060447" y="5542826"/>
            <a:ext cx="2414902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167" cy="835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16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412" cy="836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99831" y="1693139"/>
            <a:ext cx="4023360" cy="4567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18288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98023" y="1693139"/>
            <a:ext cx="4023360" cy="4567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18288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168" cy="1358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36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5" name="Shape 35"/>
          <p:cNvSpPr txBox="1"/>
          <p:nvPr/>
        </p:nvSpPr>
        <p:spPr>
          <a:xfrm rot="-5400000">
            <a:off x="-1060447" y="5542826"/>
            <a:ext cx="2414902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350" y="273818"/>
            <a:ext cx="1610763" cy="69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412" cy="836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with Chart or Graphic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hape 43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69693" y="1070757"/>
            <a:ext cx="3407004" cy="834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97400" y="1069679"/>
            <a:ext cx="4190999" cy="5284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 sz="1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69693" y="1905000"/>
            <a:ext cx="3407004" cy="44489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PT Sans"/>
              <a:buNone/>
              <a:defRPr sz="1400"/>
            </a:lvl1pPr>
            <a:lvl2pPr marL="457200" lvl="1" indent="0" rtl="0">
              <a:spcBef>
                <a:spcPts val="0"/>
              </a:spcBef>
              <a:buFont typeface="PT Sans"/>
              <a:buNone/>
              <a:defRPr sz="1200"/>
            </a:lvl2pPr>
            <a:lvl3pPr marL="914400" lvl="2" indent="0" rtl="0">
              <a:spcBef>
                <a:spcPts val="0"/>
              </a:spcBef>
              <a:buFont typeface="PT Sans"/>
              <a:buNone/>
              <a:defRPr sz="1000"/>
            </a:lvl3pPr>
            <a:lvl4pPr marL="1371600" lvl="3" indent="0" rtl="0">
              <a:spcBef>
                <a:spcPts val="0"/>
              </a:spcBef>
              <a:buFont typeface="PT Sans"/>
              <a:buNone/>
              <a:defRPr sz="900"/>
            </a:lvl4pPr>
            <a:lvl5pPr marL="1828800" lvl="4" indent="0" rtl="0">
              <a:spcBef>
                <a:spcPts val="0"/>
              </a:spcBef>
              <a:buFont typeface="PT Sans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9541" y="854020"/>
            <a:ext cx="4057857" cy="984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2"/>
          </p:nvPr>
        </p:nvSpPr>
        <p:spPr>
          <a:xfrm>
            <a:off x="4813298" y="854020"/>
            <a:ext cx="4059936" cy="54693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PT Sans"/>
              <a:buNone/>
              <a:defRPr sz="1400" b="0" i="0" u="none" strike="noStrike" cap="none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39541" y="1838872"/>
            <a:ext cx="4057857" cy="4484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PT Sans"/>
              <a:buNone/>
              <a:defRPr sz="1400"/>
            </a:lvl1pPr>
            <a:lvl2pPr marL="457200" lvl="1" indent="0" rtl="0">
              <a:spcBef>
                <a:spcPts val="0"/>
              </a:spcBef>
              <a:buFont typeface="PT Sans"/>
              <a:buNone/>
              <a:defRPr sz="1200"/>
            </a:lvl2pPr>
            <a:lvl3pPr marL="914400" lvl="2" indent="0" rtl="0">
              <a:spcBef>
                <a:spcPts val="0"/>
              </a:spcBef>
              <a:buFont typeface="PT Sans"/>
              <a:buNone/>
              <a:defRPr sz="1000"/>
            </a:lvl3pPr>
            <a:lvl4pPr marL="1371600" lvl="3" indent="0" rtl="0">
              <a:spcBef>
                <a:spcPts val="0"/>
              </a:spcBef>
              <a:buFont typeface="PT Sans"/>
              <a:buNone/>
              <a:defRPr sz="900"/>
            </a:lvl4pPr>
            <a:lvl5pPr marL="1828800" lvl="4" indent="0" rtl="0">
              <a:spcBef>
                <a:spcPts val="0"/>
              </a:spcBef>
              <a:buFont typeface="PT Sans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6309360"/>
            <a:ext cx="9144000" cy="54863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21287" y="301625"/>
            <a:ext cx="8346475" cy="836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2800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21287" y="1158875"/>
            <a:ext cx="8346475" cy="4886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lvl="0" indent="109537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74295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14300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600200" lvl="3" indent="25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57400" lvl="4" indent="25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514600" lvl="5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3379471" y="6503760"/>
            <a:ext cx="2414902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50" y="6311900"/>
            <a:ext cx="1309952" cy="56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58776" y="582085"/>
            <a:ext cx="8785225" cy="6275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412" cy="836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"/>
              <a:buNone/>
              <a:defRPr sz="2800" b="0" i="0" u="none" strike="noStrike" cap="none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rgbClr val="DD504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99085" y="1691216"/>
            <a:ext cx="8227412" cy="4527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109537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13" cy="364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" name="Shape 14"/>
          <p:cNvSpPr txBox="1"/>
          <p:nvPr/>
        </p:nvSpPr>
        <p:spPr>
          <a:xfrm rot="-5400000">
            <a:off x="-1060447" y="5542826"/>
            <a:ext cx="2414902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60150" y="32520"/>
            <a:ext cx="1309952" cy="5622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'dev@cloudbee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beedemo-sa/workflowLibs/blob/master/vars/mavenProject.groovy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"/>
            <a:ext cx="9143999" cy="6856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Pipeline: a new job type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887" y="2198400"/>
            <a:ext cx="7097874" cy="2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413599" y="1692200"/>
            <a:ext cx="234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Key Benefits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-US"/>
              <a:t>✓ Long-running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✓ Durable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✓ Scriptable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✓ One-place for Everything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Pipeline: a new job type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24" y="1681799"/>
            <a:ext cx="5661900" cy="33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599825" y="5411300"/>
            <a:ext cx="5661900" cy="80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algn="ctr" rtl="0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✓ </a:t>
            </a:r>
            <a:r>
              <a:rPr lang="en-US" sz="22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Makes building Pipelines Simple</a:t>
            </a:r>
            <a:r>
              <a:rPr lang="en-US" sz="2200" b="1">
                <a:solidFill>
                  <a:srgbClr val="CCCCCC"/>
                </a:solidFill>
                <a:latin typeface="PT Sans"/>
                <a:ea typeface="PT Sans"/>
                <a:cs typeface="PT Sans"/>
                <a:sym typeface="PT Sans"/>
              </a:rPr>
              <a:t>(r)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Domain Specific Language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Simple, Groovy-based DSL (“Domain Specific Language”) to manage build step orchestration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Can be defined as DSL in Jenkins or as </a:t>
            </a:r>
            <a:r>
              <a:rPr lang="en-US" b="1"/>
              <a:t>Jenkinsfile </a:t>
            </a:r>
            <a:r>
              <a:rPr lang="en-US"/>
              <a:t>in SCM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Groovy is widely used in Jenkins ecosystem. You can leverage the large Jenkins Groovy experience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If you don’t like/care about Groovy, just consider the DSL as a dedicated simple syntax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Snippet Generator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2" y="2039100"/>
            <a:ext cx="51339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Lab Exercise: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Create a Pipeline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Create a Pipeline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stage</a:t>
            </a:r>
            <a:r>
              <a:rPr lang="en-US"/>
              <a:t> - group your build step into its component parts and control concurrency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node</a:t>
            </a:r>
            <a:r>
              <a:rPr lang="en-US"/>
              <a:t> - schedules the steps to run by adding them to Jenkins' build queue and creates a workspace specific to this pipeline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sh (or bat)</a:t>
            </a:r>
            <a:r>
              <a:rPr lang="en-US"/>
              <a:t> - execute shell (*nix) or batch scripts (Windows) just like freestyle jobs, calling any tools in the agent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Create a Pipeline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stage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'build'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echo 'hello from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jenkins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master'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node{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'echo hello from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jenkins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agent'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stage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'test'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echo 'test some things'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stage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'deploy'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echo 'deploy some things'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Files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stash</a:t>
            </a:r>
            <a:r>
              <a:rPr lang="en-US"/>
              <a:t> - store some files for later use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unstash</a:t>
            </a:r>
            <a:r>
              <a:rPr lang="en-US"/>
              <a:t> - retrieve previously stashed files (even across nodes)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writeFile</a:t>
            </a:r>
            <a:r>
              <a:rPr lang="en-US"/>
              <a:t> - write a file to the workspace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 b="1"/>
              <a:t>readFile</a:t>
            </a:r>
            <a:r>
              <a:rPr lang="en-US"/>
              <a:t> - read a file from the workspace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Lab Exercise: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Checkout from SCM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Checkout from SCM and stash Files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stage 'build'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node{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'https://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github.com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cloudbees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todo-api.git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stash includes: '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pom.xml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', name: '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pom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stage name: 'test', concurrency: 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node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unstash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pom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'cat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pom.xml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Jenkins Days Workshop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85800" y="2239336"/>
            <a:ext cx="8135995" cy="211139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Build a </a:t>
            </a:r>
            <a:r>
              <a:rPr lang="en-US" b="1" dirty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Jenkins Pipeline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599825" y="1693150"/>
            <a:ext cx="3435600" cy="456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try up to N times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retry(5)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// some 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wait for a condition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waitUntil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// some 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599087" y="833966"/>
            <a:ext cx="8227500" cy="83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Flow Control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167650" y="1693150"/>
            <a:ext cx="4653600" cy="456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wait for a set time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sleep time: 1000, unit: 'NANOSECONDS'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timeout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timeout(time: 30, unit: 'SECONDS'){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// some 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You can also rely on Groovy control flow syntax!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while(something)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// do something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if (something_else)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// do something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}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Flow Control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281" name="Shape 281"/>
          <p:cNvSpPr txBox="1"/>
          <p:nvPr/>
        </p:nvSpPr>
        <p:spPr>
          <a:xfrm>
            <a:off x="4924300" y="2528175"/>
            <a:ext cx="3000000" cy="230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try{</a:t>
            </a:r>
          </a:p>
          <a:p>
            <a:pPr marL="18288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//some things</a:t>
            </a:r>
          </a:p>
          <a:p>
            <a:pPr marL="18288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}catch(e){</a:t>
            </a:r>
          </a:p>
          <a:p>
            <a:pPr marL="18288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</a:t>
            </a:r>
          </a:p>
          <a:p>
            <a:pPr marL="18288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Advanced Flow Control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input</a:t>
            </a:r>
            <a:r>
              <a:rPr lang="en-US"/>
              <a:t> - pause for manual or automated approval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parallel</a:t>
            </a:r>
            <a:r>
              <a:rPr lang="en-US"/>
              <a:t> - allows simultaneous execution of build steps on the current node or across nodes, thus increasing build speed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parallel 'quality scan':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node {sh 'mvn sonar:sonar'}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}, 'integration test':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node {sh 'mvn verify'}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checkpoint</a:t>
            </a:r>
            <a:r>
              <a:rPr lang="en-US"/>
              <a:t> - capture the workspace state so it can be reused as a starting point for subsequent runs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Lab Exercise: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Input and Checkpoints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Input Approval &amp; Checkpoints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input message: 'Do you want to deploy?'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Input Approval &amp; Checkpoints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checkpoint 'testing-complete'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stage 'approve'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timeout(time: 7, unit: 'DAYS')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input message: 'Do you want to deploy?',</a:t>
            </a:r>
          </a:p>
          <a:p>
            <a:pPr marL="1097280" lvl="0" indent="-18288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submitter: 'ops'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Pipeline-as-Code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76" y="1772901"/>
            <a:ext cx="7045825" cy="58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11" y="150125"/>
            <a:ext cx="3907638" cy="655774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22" name="Shape 3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089" y="2240521"/>
            <a:ext cx="6816335" cy="371320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 l="52031" t="37803"/>
          <a:stretch/>
        </p:blipFill>
        <p:spPr>
          <a:xfrm rot="-5400000" flipH="1">
            <a:off x="4384787" y="1002440"/>
            <a:ext cx="1132199" cy="15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Next?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76" y="921725"/>
            <a:ext cx="705495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More Advanced Steps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Send email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mail body: 'Uh oh.', subject: 'Build Failed!', to: 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'dev@cloudbees.com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step([$class: 'Mailer', notifyEveryUnstableBuild: true, recipients: 'info@cloudbees.com'])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Deploy to Amazon Elastic Beanstalk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wrap([$class: 'AmazonAwsCliBuildWrapper', credentialsId: 'aws-beanstalk-credentials', defaultRegion: 'us-east-1'])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sh 'aws elasticbeanstalk create-application-version'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Integrate with Jira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step([$class: 'hudson.plugins.jira.JiraReleaseVersionUpdaterBuilder',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jiraProjectKey: 'MOBILEAPP', jiraRelease: '1.1.1'])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Goals for today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/>
              <a:t>Install Jenkins Enterprise</a:t>
            </a:r>
          </a:p>
          <a:p>
            <a:pPr marL="0" lvl="0" indent="457200" rtl="0">
              <a:spcBef>
                <a:spcPts val="0"/>
              </a:spcBef>
              <a:buNone/>
            </a:pPr>
            <a:endParaRPr/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/>
              <a:t>Create a Jenkins Pipeline</a:t>
            </a:r>
          </a:p>
          <a:p>
            <a:pPr marL="0" lvl="0" indent="457200" rtl="0">
              <a:spcBef>
                <a:spcPts val="0"/>
              </a:spcBef>
              <a:buNone/>
            </a:pPr>
            <a:endParaRPr/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/>
              <a:t>Try the basics</a:t>
            </a:r>
          </a:p>
          <a:p>
            <a:pPr marL="0" lvl="0" indent="457200" rtl="0">
              <a:spcBef>
                <a:spcPts val="0"/>
              </a:spcBef>
              <a:buNone/>
            </a:pPr>
            <a:endParaRPr/>
          </a:p>
          <a:p>
            <a:pPr marL="457200" lvl="0" indent="457200">
              <a:spcBef>
                <a:spcPts val="0"/>
              </a:spcBef>
              <a:buNone/>
            </a:pPr>
            <a:r>
              <a:rPr lang="en-US"/>
              <a:t>See what else is possible and get connected!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Welcome!</a:t>
            </a:r>
          </a:p>
        </p:txBody>
      </p:sp>
      <p:sp>
        <p:nvSpPr>
          <p:cNvPr id="107" name="Shape 107"/>
          <p:cNvSpPr/>
          <p:nvPr/>
        </p:nvSpPr>
        <p:spPr>
          <a:xfrm>
            <a:off x="882000" y="2457625"/>
            <a:ext cx="364200" cy="36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8" name="Shape 108"/>
          <p:cNvSpPr/>
          <p:nvPr/>
        </p:nvSpPr>
        <p:spPr>
          <a:xfrm>
            <a:off x="882000" y="3091500"/>
            <a:ext cx="364200" cy="36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9" name="Shape 109"/>
          <p:cNvSpPr/>
          <p:nvPr/>
        </p:nvSpPr>
        <p:spPr>
          <a:xfrm>
            <a:off x="882000" y="3773150"/>
            <a:ext cx="364200" cy="36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0" name="Shape 110"/>
          <p:cNvSpPr/>
          <p:nvPr/>
        </p:nvSpPr>
        <p:spPr>
          <a:xfrm>
            <a:off x="882000" y="4454800"/>
            <a:ext cx="364200" cy="36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DRY Pipelines: Global Libs</a:t>
            </a:r>
            <a:endParaRPr lang="en-US" dirty="0"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A DSL could look as simple as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err="1" smtClean="0"/>
              <a:t>mavenProject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lvl="0">
              <a:buNone/>
            </a:pPr>
            <a:r>
              <a:rPr lang="en-US" dirty="0"/>
              <a:t>	org = '</a:t>
            </a:r>
            <a:r>
              <a:rPr lang="en-US" dirty="0" err="1"/>
              <a:t>sa</a:t>
            </a:r>
            <a:r>
              <a:rPr lang="en-US" dirty="0"/>
              <a:t>-team'</a:t>
            </a:r>
          </a:p>
          <a:p>
            <a:pPr lvl="0">
              <a:buNone/>
            </a:pPr>
            <a:r>
              <a:rPr lang="en-US" dirty="0"/>
              <a:t>	repo = '</a:t>
            </a:r>
            <a:r>
              <a:rPr lang="en-US" dirty="0" err="1"/>
              <a:t>todo-api</a:t>
            </a:r>
            <a:r>
              <a:rPr lang="en-US" dirty="0"/>
              <a:t>'</a:t>
            </a:r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err="1"/>
              <a:t>hipChatRoom</a:t>
            </a:r>
            <a:r>
              <a:rPr lang="en-US" dirty="0"/>
              <a:t> = '1613593'</a:t>
            </a:r>
          </a:p>
          <a:p>
            <a:pPr lvl="0">
              <a:buNone/>
            </a:pPr>
            <a:r>
              <a:rPr lang="en-US" dirty="0"/>
              <a:t>        </a:t>
            </a:r>
            <a:r>
              <a:rPr lang="en-US" dirty="0" err="1"/>
              <a:t>jdk</a:t>
            </a:r>
            <a:r>
              <a:rPr lang="en-US" dirty="0"/>
              <a:t> = '8'</a:t>
            </a:r>
          </a:p>
          <a:p>
            <a:pPr lvl="0">
              <a:buNone/>
            </a:pPr>
            <a:r>
              <a:rPr lang="en-US" dirty="0" smtClean="0"/>
              <a:t>}</a:t>
            </a:r>
          </a:p>
          <a:p>
            <a:pPr lvl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beedemo-sa</a:t>
            </a:r>
            <a:r>
              <a:rPr lang="en-US" dirty="0"/>
              <a:t>/</a:t>
            </a:r>
            <a:r>
              <a:rPr lang="en-US" dirty="0" err="1"/>
              <a:t>todo-api</a:t>
            </a:r>
            <a:r>
              <a:rPr lang="en-US" dirty="0"/>
              <a:t>/blob/master/</a:t>
            </a:r>
            <a:r>
              <a:rPr lang="en-US" dirty="0" err="1"/>
              <a:t>Jenkinsfile</a:t>
            </a:r>
            <a:endParaRPr lang="en-US" dirty="0" smtClean="0"/>
          </a:p>
          <a:p>
            <a:pPr lvl="0">
              <a:buNone/>
            </a:pPr>
            <a:r>
              <a:rPr lang="en-US" dirty="0">
                <a:hlinkClick r:id="rId3"/>
              </a:rPr>
              <a:t>https://github.com/beedemo-sa/workflowLibs/blob/master/vars/</a:t>
            </a:r>
            <a:r>
              <a:rPr lang="en-US" dirty="0" smtClean="0">
                <a:hlinkClick r:id="rId3"/>
              </a:rPr>
              <a:t>mavenProject.groovy</a:t>
            </a:r>
            <a:endParaRPr lang="en-US" dirty="0" smtClean="0"/>
          </a:p>
          <a:p>
            <a:pPr lvl="0">
              <a:buNone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err="1"/>
              <a:t>jenkins.io</a:t>
            </a:r>
            <a:r>
              <a:rPr lang="en-US" b="1" dirty="0"/>
              <a:t>/blog/2016/04/21/</a:t>
            </a:r>
            <a:r>
              <a:rPr lang="en-US" b="1" dirty="0" err="1"/>
              <a:t>dsl</a:t>
            </a:r>
            <a:r>
              <a:rPr lang="en-US" b="1" dirty="0"/>
              <a:t>-plugins/</a:t>
            </a:r>
            <a:endParaRPr b="1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83448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Get Involved!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https://jenkins.io/doc/pipeline/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" y="0"/>
            <a:ext cx="9143998" cy="687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is Jenkins?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Well that’s a funny question.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A CI server? A CD Server?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An </a:t>
            </a:r>
            <a:r>
              <a:rPr lang="en-US" b="1"/>
              <a:t>automation</a:t>
            </a:r>
            <a:r>
              <a:rPr lang="en-US"/>
              <a:t> server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925" y="1692198"/>
            <a:ext cx="3023249" cy="43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Easy to Start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25" y="1900549"/>
            <a:ext cx="7817999" cy="327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101200" y="3149225"/>
            <a:ext cx="3579600" cy="72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lvl="0" algn="ctr" rtl="0">
              <a:spcBef>
                <a:spcPts val="0"/>
              </a:spcBef>
              <a:buNone/>
            </a:pP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java -jar jenkins.war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CloudBees Jenkins Enterprise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… part of CloudBees Jenkins Platform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812" y="2525649"/>
            <a:ext cx="3801724" cy="299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12" y="2954025"/>
            <a:ext cx="3971250" cy="23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223662" y="5521350"/>
            <a:ext cx="3000000" cy="4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chemeClr val="dk2"/>
                </a:solidFill>
              </a:rPr>
              <a:t>Jenkins for the Enterprise</a:t>
            </a:r>
          </a:p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145925" y="5521350"/>
            <a:ext cx="3000000" cy="4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chemeClr val="dk2"/>
                </a:solidFill>
              </a:rPr>
              <a:t>Community Innovation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95141" y="2667000"/>
            <a:ext cx="6325200" cy="135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Lab Exercise: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Install Jenkins Enterprise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Install Jenkins Enterprise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99831" y="1692210"/>
            <a:ext cx="81633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Have </a:t>
            </a:r>
            <a:r>
              <a:rPr lang="en-US" b="1" dirty="0" err="1"/>
              <a:t>Docker</a:t>
            </a:r>
            <a:r>
              <a:rPr lang="en-US" b="1" dirty="0"/>
              <a:t>?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sz="2000" b="1" dirty="0"/>
              <a:t>No </a:t>
            </a:r>
            <a:r>
              <a:rPr lang="en-US" sz="2000" b="1" dirty="0" err="1"/>
              <a:t>Docker</a:t>
            </a:r>
            <a:r>
              <a:rPr lang="en-US" sz="2000" b="1" dirty="0"/>
              <a:t>? No problem.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https://</a:t>
            </a:r>
            <a:r>
              <a:rPr lang="en-US" sz="2000" b="1" dirty="0" err="1">
                <a:solidFill>
                  <a:srgbClr val="0000FF"/>
                </a:solidFill>
              </a:rPr>
              <a:t>www.cloudbees.com</a:t>
            </a:r>
            <a:r>
              <a:rPr lang="en-US" sz="2000" b="1" dirty="0">
                <a:solidFill>
                  <a:srgbClr val="0000FF"/>
                </a:solidFill>
              </a:rPr>
              <a:t>/get-started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671" y="1548325"/>
            <a:ext cx="1562049" cy="111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29575" y="2822450"/>
            <a:ext cx="7998900" cy="44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algn="ctr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docker</a:t>
            </a:r>
            <a:r>
              <a:rPr lang="en-US" sz="1800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run -d -p 80:8080 </a:t>
            </a:r>
            <a:r>
              <a:rPr lang="en-US" sz="1800" dirty="0" err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cloudbees</a:t>
            </a:r>
            <a:r>
              <a:rPr lang="en-US" sz="1800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jenkins</a:t>
            </a:r>
            <a:r>
              <a:rPr lang="en-US" sz="1800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-enterprise-trial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99831" y="845995"/>
            <a:ext cx="8163300" cy="8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is Jenkins Pipeline?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533728" y="6424930"/>
            <a:ext cx="467700" cy="364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7F7F7F"/>
              </a:buClr>
              <a:buSzPct val="25000"/>
              <a:buFont typeface="PT Sans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25" y="1681799"/>
            <a:ext cx="7986350" cy="47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962</Words>
  <Application>Microsoft Macintosh PowerPoint</Application>
  <PresentationFormat>On-screen Show (4:3)</PresentationFormat>
  <Paragraphs>262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CloudBees_4x3_Final-rev</vt:lpstr>
      <vt:lpstr>PowerPoint Presentation</vt:lpstr>
      <vt:lpstr>Let’s Build a Jenkins Pipeline</vt:lpstr>
      <vt:lpstr>Welcome!</vt:lpstr>
      <vt:lpstr>What is Jenkins?</vt:lpstr>
      <vt:lpstr>Easy to Start</vt:lpstr>
      <vt:lpstr>CloudBees Jenkins Enterprise</vt:lpstr>
      <vt:lpstr>Lab Exercise: Install Jenkins Enterprise</vt:lpstr>
      <vt:lpstr>Install Jenkins Enterprise</vt:lpstr>
      <vt:lpstr>What is Jenkins Pipeline?</vt:lpstr>
      <vt:lpstr>Pipeline: a new job type</vt:lpstr>
      <vt:lpstr>Pipeline: a new job type</vt:lpstr>
      <vt:lpstr>Domain Specific Language</vt:lpstr>
      <vt:lpstr>Snippet Generator</vt:lpstr>
      <vt:lpstr>Lab Exercise: Create a Pipeline</vt:lpstr>
      <vt:lpstr>Create a Pipeline</vt:lpstr>
      <vt:lpstr>Create a Pipeline</vt:lpstr>
      <vt:lpstr>Files</vt:lpstr>
      <vt:lpstr>Lab Exercise: Checkout from SCM</vt:lpstr>
      <vt:lpstr>Checkout from SCM and stash Files</vt:lpstr>
      <vt:lpstr>Flow Control</vt:lpstr>
      <vt:lpstr>Flow Control</vt:lpstr>
      <vt:lpstr>Advanced Flow Control</vt:lpstr>
      <vt:lpstr>Lab Exercise: Input and Checkpoints</vt:lpstr>
      <vt:lpstr>Input Approval &amp; Checkpoints</vt:lpstr>
      <vt:lpstr>Input Approval &amp; Checkpoints</vt:lpstr>
      <vt:lpstr>Pipeline-as-Code</vt:lpstr>
      <vt:lpstr>What Next?</vt:lpstr>
      <vt:lpstr>PowerPoint Presentation</vt:lpstr>
      <vt:lpstr>More Advanced Steps</vt:lpstr>
      <vt:lpstr>DRY Pipelines: Global Libs</vt:lpstr>
      <vt:lpstr>Get Involved!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Nigel Harniman</cp:lastModifiedBy>
  <cp:revision>2</cp:revision>
  <dcterms:modified xsi:type="dcterms:W3CDTF">2016-05-22T21:56:42Z</dcterms:modified>
</cp:coreProperties>
</file>