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60" r:id="rId4"/>
    <p:sldId id="266" r:id="rId5"/>
    <p:sldId id="261" r:id="rId6"/>
    <p:sldId id="262" r:id="rId7"/>
    <p:sldId id="271" r:id="rId8"/>
    <p:sldId id="267" r:id="rId9"/>
    <p:sldId id="263" r:id="rId10"/>
    <p:sldId id="264" r:id="rId11"/>
    <p:sldId id="269" r:id="rId12"/>
    <p:sldId id="272"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363"/>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94" autoAdjust="0"/>
    <p:restoredTop sz="94138" autoAdjust="0"/>
  </p:normalViewPr>
  <p:slideViewPr>
    <p:cSldViewPr>
      <p:cViewPr varScale="1">
        <p:scale>
          <a:sx n="109" d="100"/>
          <a:sy n="109" d="100"/>
        </p:scale>
        <p:origin x="-498"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DEC0CB9-489D-423E-85D3-6DB368E4B72C}" type="datetimeFigureOut">
              <a:rPr lang="en-US" smtClean="0"/>
              <a:pPr/>
              <a:t>6/24/2022</a:t>
            </a:fld>
            <a:endParaRPr lang="en-US"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96D388E-D1E8-4FD8-8830-5E7127151EE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252DB"/>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rgbClr val="4D488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252DB"/>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46750" y="400050"/>
            <a:ext cx="6445250" cy="64579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rgbClr val="E252DB"/>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4970" y="188594"/>
            <a:ext cx="6576695" cy="634365"/>
          </a:xfrm>
          <a:prstGeom prst="rect">
            <a:avLst/>
          </a:prstGeom>
        </p:spPr>
        <p:txBody>
          <a:bodyPr wrap="square" lIns="0" tIns="0" rIns="0" bIns="0">
            <a:spAutoFit/>
          </a:bodyPr>
          <a:lstStyle>
            <a:lvl1pPr>
              <a:defRPr sz="4000" b="0" i="0">
                <a:solidFill>
                  <a:srgbClr val="E252DB"/>
                </a:solidFill>
                <a:latin typeface="Carlito"/>
                <a:cs typeface="Carlito"/>
              </a:defRPr>
            </a:lvl1pPr>
          </a:lstStyle>
          <a:p>
            <a:endParaRPr/>
          </a:p>
        </p:txBody>
      </p:sp>
      <p:sp>
        <p:nvSpPr>
          <p:cNvPr id="3" name="Holder 3"/>
          <p:cNvSpPr>
            <a:spLocks noGrp="1"/>
          </p:cNvSpPr>
          <p:nvPr>
            <p:ph type="body" idx="1"/>
          </p:nvPr>
        </p:nvSpPr>
        <p:spPr>
          <a:xfrm>
            <a:off x="317500" y="1599564"/>
            <a:ext cx="11556999" cy="3318510"/>
          </a:xfrm>
          <a:prstGeom prst="rect">
            <a:avLst/>
          </a:prstGeom>
        </p:spPr>
        <p:txBody>
          <a:bodyPr wrap="square" lIns="0" tIns="0" rIns="0" bIns="0">
            <a:spAutoFit/>
          </a:bodyPr>
          <a:lstStyle>
            <a:lvl1pPr>
              <a:defRPr sz="3200" b="0" i="0">
                <a:solidFill>
                  <a:srgbClr val="4D4880"/>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2750" y="0"/>
            <a:ext cx="11779250" cy="6350000"/>
          </a:xfrm>
          <a:prstGeom prst="rect">
            <a:avLst/>
          </a:prstGeom>
          <a:blipFill>
            <a:blip r:embed="rId3" cstate="print"/>
            <a:stretch>
              <a:fillRect/>
            </a:stretch>
          </a:blipFill>
        </p:spPr>
        <p:txBody>
          <a:bodyPr wrap="square" lIns="0" tIns="0" rIns="0" bIns="0" rtlCol="0"/>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								</a:t>
            </a:r>
            <a:r>
              <a:rPr lang="en-GB" b="1" dirty="0" smtClean="0"/>
              <a:t>GUIDE NAME</a:t>
            </a:r>
            <a:r>
              <a:rPr lang="en-GB" dirty="0" smtClean="0"/>
              <a:t>: </a:t>
            </a:r>
            <a:r>
              <a:rPr lang="en-US" sz="2000" dirty="0" err="1" smtClean="0"/>
              <a:t>Mrs.K.VARALAKSHMI,ME</a:t>
            </a:r>
            <a:endParaRPr sz="2000"/>
          </a:p>
        </p:txBody>
      </p:sp>
      <p:sp>
        <p:nvSpPr>
          <p:cNvPr id="3" name="Rectangle 2"/>
          <p:cNvSpPr/>
          <p:nvPr/>
        </p:nvSpPr>
        <p:spPr>
          <a:xfrm>
            <a:off x="304800" y="2209800"/>
            <a:ext cx="6172200" cy="2057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Dynamic Processor Power Capper And Frequency Controller</a:t>
            </a:r>
            <a:endParaRPr lang="en-US" sz="3200" b="1" dirty="0">
              <a:latin typeface="Times New Roman" pitchFamily="18" charset="0"/>
              <a:cs typeface="Times New Roman" pitchFamily="18" charset="0"/>
            </a:endParaRPr>
          </a:p>
        </p:txBody>
      </p:sp>
      <p:sp>
        <p:nvSpPr>
          <p:cNvPr id="5" name="Rectangle 4"/>
          <p:cNvSpPr/>
          <p:nvPr/>
        </p:nvSpPr>
        <p:spPr>
          <a:xfrm>
            <a:off x="1524000" y="5257800"/>
            <a:ext cx="48768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latin typeface="Times New Roman" pitchFamily="18" charset="0"/>
                <a:cs typeface="Times New Roman" pitchFamily="18" charset="0"/>
              </a:rPr>
              <a:t>LOGESHWARAN. S (411519104041)</a:t>
            </a:r>
            <a:endParaRPr lang="en-US" b="1"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ARULMANI. G (411519104004)</a:t>
            </a:r>
          </a:p>
          <a:p>
            <a:r>
              <a:rPr lang="en-US" b="1" dirty="0" smtClean="0">
                <a:solidFill>
                  <a:schemeClr val="tx1"/>
                </a:solidFill>
                <a:latin typeface="Times New Roman" pitchFamily="18" charset="0"/>
                <a:cs typeface="Times New Roman" pitchFamily="18" charset="0"/>
              </a:rPr>
              <a:t>BALAJI. R (411519104302)</a:t>
            </a:r>
          </a:p>
        </p:txBody>
      </p:sp>
      <p:sp>
        <p:nvSpPr>
          <p:cNvPr id="6" name="Rectangle 5"/>
          <p:cNvSpPr/>
          <p:nvPr/>
        </p:nvSpPr>
        <p:spPr>
          <a:xfrm>
            <a:off x="838200" y="4572000"/>
            <a:ext cx="1676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 start here free vector eps, cdr, ai, svg vector illustration graphic art"/>
          <p:cNvPicPr>
            <a:picLocks noChangeAspect="1" noChangeArrowheads="1"/>
          </p:cNvPicPr>
          <p:nvPr/>
        </p:nvPicPr>
        <p:blipFill>
          <a:blip r:embed="rId4"/>
          <a:srcRect t="45498"/>
          <a:stretch>
            <a:fillRect/>
          </a:stretch>
        </p:blipFill>
        <p:spPr bwMode="auto">
          <a:xfrm>
            <a:off x="685800" y="4267200"/>
            <a:ext cx="2667000" cy="80711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5689600" cy="5435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28800" y="228600"/>
            <a:ext cx="10363200" cy="566822"/>
          </a:xfrm>
          <a:prstGeom prst="rect">
            <a:avLst/>
          </a:prstGeom>
        </p:spPr>
        <p:txBody>
          <a:bodyPr vert="horz" wrap="square" lIns="0" tIns="12700" rIns="0" bIns="0" rtlCol="0">
            <a:spAutoFit/>
          </a:bodyPr>
          <a:lstStyle/>
          <a:p>
            <a:pPr marL="12700" marR="5080">
              <a:lnSpc>
                <a:spcPct val="100000"/>
              </a:lnSpc>
              <a:spcBef>
                <a:spcPts val="100"/>
              </a:spcBef>
            </a:pPr>
            <a:r>
              <a:rPr lang="en-US" sz="3600" dirty="0" smtClean="0"/>
              <a:t>TECH OVERVIEW AND INTERFACE OVERVIEW</a:t>
            </a:r>
            <a:endParaRPr sz="3600"/>
          </a:p>
        </p:txBody>
      </p:sp>
      <p:sp>
        <p:nvSpPr>
          <p:cNvPr id="6" name="TextBox 5"/>
          <p:cNvSpPr txBox="1"/>
          <p:nvPr/>
        </p:nvSpPr>
        <p:spPr>
          <a:xfrm>
            <a:off x="5486400" y="1219200"/>
            <a:ext cx="6705600" cy="5493812"/>
          </a:xfrm>
          <a:prstGeom prst="rect">
            <a:avLst/>
          </a:prstGeom>
          <a:noFill/>
        </p:spPr>
        <p:txBody>
          <a:bodyPr wrap="square" rtlCol="0">
            <a:spAutoFit/>
          </a:bodyPr>
          <a:lstStyle/>
          <a:p>
            <a:r>
              <a:rPr lang="en-US" b="1" dirty="0" smtClean="0">
                <a:latin typeface="Times New Roman" pitchFamily="18" charset="0"/>
                <a:cs typeface="Times New Roman" pitchFamily="18" charset="0"/>
              </a:rPr>
              <a:t>Tech Overview</a:t>
            </a:r>
          </a:p>
          <a:p>
            <a:pPr lvl="0"/>
            <a:endParaRPr lang="en-US" dirty="0" smtClean="0">
              <a:latin typeface="Times New Roman" pitchFamily="18" charset="0"/>
              <a:cs typeface="Times New Roman" pitchFamily="18" charset="0"/>
            </a:endParaRPr>
          </a:p>
          <a:p>
            <a:pPr lvl="0">
              <a:lnSpc>
                <a:spcPct val="150000"/>
              </a:lnSpc>
              <a:buFont typeface="Arial" pitchFamily="34" charset="0"/>
              <a:buChar char="•"/>
            </a:pPr>
            <a:r>
              <a:rPr lang="en-US" b="1" dirty="0" smtClean="0">
                <a:latin typeface="Times New Roman" pitchFamily="18" charset="0"/>
                <a:cs typeface="Times New Roman" pitchFamily="18" charset="0"/>
              </a:rPr>
              <a:t>Shell Scripting</a:t>
            </a:r>
          </a:p>
          <a:p>
            <a:pPr lvl="0"/>
            <a:r>
              <a:rPr lang="en-US" dirty="0" smtClean="0"/>
              <a:t> </a:t>
            </a:r>
            <a:r>
              <a:rPr lang="en-US" dirty="0" smtClean="0"/>
              <a:t>         A </a:t>
            </a:r>
            <a:r>
              <a:rPr lang="en-US" b="1" dirty="0" smtClean="0"/>
              <a:t>shell script </a:t>
            </a:r>
            <a:r>
              <a:rPr lang="en-US" dirty="0" smtClean="0"/>
              <a:t>is a computer program designed to be run by the Unix shell, a command- line interpreter. The various dialects of shell scripts are considered to be scripting </a:t>
            </a:r>
            <a:r>
              <a:rPr lang="en-US" dirty="0" smtClean="0"/>
              <a:t>languages.</a:t>
            </a:r>
          </a:p>
          <a:p>
            <a:pPr lvl="0"/>
            <a:endParaRPr lang="en-US" dirty="0" smtClean="0">
              <a:latin typeface="Times New Roman" pitchFamily="18" charset="0"/>
              <a:cs typeface="Times New Roman" pitchFamily="18" charset="0"/>
            </a:endParaRPr>
          </a:p>
          <a:p>
            <a:pPr lvl="0">
              <a:buFont typeface="Arial" pitchFamily="34" charset="0"/>
              <a:buChar char="•"/>
            </a:pPr>
            <a:r>
              <a:rPr lang="en-US" b="1" dirty="0" smtClean="0">
                <a:latin typeface="Times New Roman" pitchFamily="18" charset="0"/>
                <a:cs typeface="Times New Roman" pitchFamily="18" charset="0"/>
              </a:rPr>
              <a:t>Python </a:t>
            </a:r>
            <a:r>
              <a:rPr lang="en-US" b="1" dirty="0" err="1" smtClean="0">
                <a:latin typeface="Times New Roman" pitchFamily="18" charset="0"/>
                <a:cs typeface="Times New Roman" pitchFamily="18" charset="0"/>
              </a:rPr>
              <a:t>Libraires</a:t>
            </a:r>
            <a:endParaRPr lang="en-US" b="1" dirty="0" smtClean="0">
              <a:latin typeface="Times New Roman" pitchFamily="18" charset="0"/>
              <a:cs typeface="Times New Roman" pitchFamily="18" charset="0"/>
            </a:endParaRPr>
          </a:p>
          <a:p>
            <a:pPr lvl="1"/>
            <a:r>
              <a:rPr lang="en-US" dirty="0" smtClean="0"/>
              <a:t>A Python library is a collection of related modules. </a:t>
            </a:r>
            <a:endParaRPr lang="en-US" dirty="0" smtClean="0"/>
          </a:p>
          <a:p>
            <a:pPr lvl="1"/>
            <a:r>
              <a:rPr lang="en-US" dirty="0" smtClean="0"/>
              <a:t>It </a:t>
            </a:r>
            <a:r>
              <a:rPr lang="en-US" dirty="0" smtClean="0"/>
              <a:t>contains </a:t>
            </a:r>
            <a:r>
              <a:rPr lang="en-US" dirty="0" smtClean="0"/>
              <a:t>bundles </a:t>
            </a:r>
            <a:r>
              <a:rPr lang="en-US" dirty="0" smtClean="0"/>
              <a:t>of code that can be used repeatedly in different programs. It makes Python Programming simpler and convenient for the programmer.</a:t>
            </a:r>
            <a:endParaRPr lang="en-US" dirty="0" smtClean="0">
              <a:latin typeface="Times New Roman" pitchFamily="18" charset="0"/>
              <a:cs typeface="Times New Roman" pitchFamily="18" charset="0"/>
            </a:endParaRPr>
          </a:p>
          <a:p>
            <a:pPr lvl="0">
              <a:buFont typeface="Arial" pitchFamily="34" charset="0"/>
              <a:buChar char="•"/>
            </a:pPr>
            <a:endParaRPr lang="en-US" b="1" dirty="0" smtClean="0">
              <a:latin typeface="Times New Roman" pitchFamily="18" charset="0"/>
              <a:cs typeface="Times New Roman" pitchFamily="18" charset="0"/>
            </a:endParaRPr>
          </a:p>
          <a:p>
            <a:pPr lvl="0">
              <a:buFont typeface="Arial" pitchFamily="34" charset="0"/>
              <a:buChar char="•"/>
            </a:pPr>
            <a:r>
              <a:rPr lang="en-US" b="1" dirty="0" smtClean="0">
                <a:latin typeface="Times New Roman" pitchFamily="18" charset="0"/>
                <a:cs typeface="Times New Roman" pitchFamily="18" charset="0"/>
              </a:rPr>
              <a:t>Open Source</a:t>
            </a:r>
            <a:r>
              <a:rPr lang="en-US" b="1" dirty="0" smtClean="0"/>
              <a:t> Open-source software </a:t>
            </a:r>
            <a:r>
              <a:rPr lang="en-US" dirty="0" smtClean="0"/>
              <a:t>(</a:t>
            </a:r>
            <a:r>
              <a:rPr lang="en-US" b="1" dirty="0" smtClean="0"/>
              <a:t>OSS</a:t>
            </a:r>
            <a:r>
              <a:rPr lang="en-US" dirty="0" smtClean="0"/>
              <a:t>)</a:t>
            </a:r>
          </a:p>
          <a:p>
            <a:pPr lvl="0"/>
            <a:r>
              <a:rPr lang="en-US" dirty="0" smtClean="0"/>
              <a:t> </a:t>
            </a:r>
            <a:r>
              <a:rPr lang="en-US" dirty="0" smtClean="0"/>
              <a:t>         It </a:t>
            </a:r>
            <a:r>
              <a:rPr lang="en-US" dirty="0" smtClean="0"/>
              <a:t>is computer software that is released under a license in which the copyright holder grants users the rights to use, study, change, and distribute the   software and   its source   code to   anyone    and    for    any    purpose. </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2750" y="0"/>
            <a:ext cx="11779250" cy="6350000"/>
            <a:chOff x="412750" y="0"/>
            <a:chExt cx="11779250" cy="6350000"/>
          </a:xfrm>
        </p:grpSpPr>
        <p:sp>
          <p:nvSpPr>
            <p:cNvPr id="3" name="object 3"/>
            <p:cNvSpPr/>
            <p:nvPr/>
          </p:nvSpPr>
          <p:spPr>
            <a:xfrm>
              <a:off x="412750" y="0"/>
              <a:ext cx="11779250" cy="6350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2628" y="1979676"/>
              <a:ext cx="4662170" cy="3380740"/>
            </a:xfrm>
            <a:custGeom>
              <a:avLst/>
              <a:gdLst/>
              <a:ahLst/>
              <a:cxnLst/>
              <a:rect l="l" t="t" r="r" b="b"/>
              <a:pathLst>
                <a:path w="4662170" h="3380740">
                  <a:moveTo>
                    <a:pt x="4661916" y="3380232"/>
                  </a:moveTo>
                  <a:lnTo>
                    <a:pt x="0" y="3380232"/>
                  </a:lnTo>
                  <a:lnTo>
                    <a:pt x="0" y="0"/>
                  </a:lnTo>
                  <a:lnTo>
                    <a:pt x="4661916" y="0"/>
                  </a:lnTo>
                  <a:lnTo>
                    <a:pt x="4661916" y="3380232"/>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381001" y="1371600"/>
            <a:ext cx="6095999" cy="875240"/>
          </a:xfrm>
          <a:prstGeom prst="rect">
            <a:avLst/>
          </a:prstGeom>
        </p:spPr>
        <p:txBody>
          <a:bodyPr vert="horz" wrap="square" lIns="0" tIns="13335" rIns="0" bIns="0" rtlCol="0">
            <a:spAutoFit/>
          </a:bodyPr>
          <a:lstStyle/>
          <a:p>
            <a:pPr marL="12700">
              <a:spcBef>
                <a:spcPts val="105"/>
              </a:spcBef>
            </a:pPr>
            <a:r>
              <a:rPr lang="en-US" sz="2800" b="1" dirty="0" smtClean="0">
                <a:latin typeface="Times New Roman" pitchFamily="18" charset="0"/>
                <a:cs typeface="Times New Roman" pitchFamily="18" charset="0"/>
              </a:rPr>
              <a:t>FEATURE OVERVIEW</a:t>
            </a:r>
            <a:br>
              <a:rPr lang="en-US" sz="2800" b="1" dirty="0" smtClean="0">
                <a:latin typeface="Times New Roman" pitchFamily="18" charset="0"/>
                <a:cs typeface="Times New Roman" pitchFamily="18" charset="0"/>
              </a:rPr>
            </a:br>
            <a:endParaRPr sz="2800">
              <a:latin typeface="Times New Roman" pitchFamily="18" charset="0"/>
              <a:cs typeface="Times New Roman" pitchFamily="18" charset="0"/>
            </a:endParaRPr>
          </a:p>
        </p:txBody>
      </p:sp>
      <p:sp>
        <p:nvSpPr>
          <p:cNvPr id="7" name="TextBox 6"/>
          <p:cNvSpPr txBox="1"/>
          <p:nvPr/>
        </p:nvSpPr>
        <p:spPr>
          <a:xfrm>
            <a:off x="228600" y="2133600"/>
            <a:ext cx="6248400" cy="5170646"/>
          </a:xfrm>
          <a:prstGeom prst="rect">
            <a:avLst/>
          </a:prstGeom>
          <a:noFill/>
        </p:spPr>
        <p:txBody>
          <a:bodyPr wrap="square" rtlCol="0">
            <a:spAutoFit/>
          </a:bodyPr>
          <a:lstStyle/>
          <a:p>
            <a:pPr lvl="1">
              <a:buFont typeface="Arial" pitchFamily="34" charset="0"/>
              <a:buChar char="•"/>
            </a:pPr>
            <a:r>
              <a:rPr lang="en-US" dirty="0" smtClean="0">
                <a:latin typeface="Times New Roman" pitchFamily="18" charset="0"/>
                <a:cs typeface="Times New Roman" pitchFamily="18" charset="0"/>
              </a:rPr>
              <a:t>The performance of your </a:t>
            </a:r>
            <a:r>
              <a:rPr lang="en-US" dirty="0" err="1" smtClean="0">
                <a:latin typeface="Times New Roman" pitchFamily="18" charset="0"/>
                <a:cs typeface="Times New Roman" pitchFamily="18" charset="0"/>
              </a:rPr>
              <a:t>cpu</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brain”of</a:t>
            </a:r>
            <a:r>
              <a:rPr lang="en-US" dirty="0" smtClean="0">
                <a:latin typeface="Times New Roman" pitchFamily="18" charset="0"/>
                <a:cs typeface="Times New Roman" pitchFamily="18" charset="0"/>
              </a:rPr>
              <a:t> your pc -has a major impact on the </a:t>
            </a:r>
            <a:r>
              <a:rPr lang="en-US" dirty="0" err="1" smtClean="0">
                <a:latin typeface="Times New Roman" pitchFamily="18" charset="0"/>
                <a:cs typeface="Times New Roman" pitchFamily="18" charset="0"/>
              </a:rPr>
              <a:t>spped</a:t>
            </a:r>
            <a:r>
              <a:rPr lang="en-US" dirty="0" smtClean="0">
                <a:latin typeface="Times New Roman" pitchFamily="18" charset="0"/>
                <a:cs typeface="Times New Roman" pitchFamily="18" charset="0"/>
              </a:rPr>
              <a:t> at which programs load how smoothly they run.</a:t>
            </a:r>
            <a:endParaRPr lang="en-US" sz="1400" dirty="0" smtClean="0">
              <a:latin typeface="Times New Roman" pitchFamily="18" charset="0"/>
              <a:cs typeface="Times New Roman" pitchFamily="18" charset="0"/>
            </a:endParaRPr>
          </a:p>
          <a:p>
            <a:pPr lvl="1">
              <a:buFont typeface="Arial" pitchFamily="34" charset="0"/>
              <a:buChar char="•"/>
            </a:pP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However</a:t>
            </a:r>
            <a:r>
              <a:rPr lang="en-US" dirty="0" smtClean="0">
                <a:latin typeface="Times New Roman" pitchFamily="18" charset="0"/>
                <a:cs typeface="Times New Roman" pitchFamily="18" charset="0"/>
              </a:rPr>
              <a:t>, there are a few different ways to measure processor performance</a:t>
            </a:r>
            <a:endParaRPr lang="en-US" sz="1400" dirty="0" smtClean="0">
              <a:latin typeface="Times New Roman" pitchFamily="18" charset="0"/>
              <a:cs typeface="Times New Roman" pitchFamily="18" charset="0"/>
            </a:endParaRPr>
          </a:p>
          <a:p>
            <a:pPr lvl="1">
              <a:buFont typeface="Arial" pitchFamily="34" charset="0"/>
              <a:buChar char="•"/>
            </a:pP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Dynamic </a:t>
            </a:r>
            <a:r>
              <a:rPr lang="en-US" dirty="0" smtClean="0">
                <a:latin typeface="Times New Roman" pitchFamily="18" charset="0"/>
                <a:cs typeface="Times New Roman" pitchFamily="18" charset="0"/>
              </a:rPr>
              <a:t>power &amp; frequency controlling for the processor to achieve efficiency with low heat production .</a:t>
            </a:r>
            <a:endParaRPr lang="en-US" sz="1400" dirty="0" smtClean="0">
              <a:latin typeface="Times New Roman" pitchFamily="18" charset="0"/>
              <a:cs typeface="Times New Roman" pitchFamily="18" charset="0"/>
            </a:endParaRPr>
          </a:p>
          <a:p>
            <a:pPr lvl="1">
              <a:buFont typeface="Arial" pitchFamily="34" charset="0"/>
              <a:buChar char="•"/>
            </a:pPr>
            <a:endParaRPr lang="en-US" b="1" dirty="0" smtClean="0">
              <a:latin typeface="Times New Roman" pitchFamily="18" charset="0"/>
              <a:cs typeface="Times New Roman" pitchFamily="18" charset="0"/>
            </a:endParaRPr>
          </a:p>
          <a:p>
            <a:pPr lvl="1">
              <a:buFont typeface="Arial" pitchFamily="34" charset="0"/>
              <a:buChar char="•"/>
            </a:pPr>
            <a:r>
              <a:rPr lang="en-US" b="1" dirty="0" smtClean="0">
                <a:latin typeface="Times New Roman" pitchFamily="18" charset="0"/>
                <a:cs typeface="Times New Roman" pitchFamily="18" charset="0"/>
              </a:rPr>
              <a:t>Automatic </a:t>
            </a:r>
            <a:r>
              <a:rPr lang="en-US" b="1" dirty="0" smtClean="0">
                <a:latin typeface="Times New Roman" pitchFamily="18" charset="0"/>
                <a:cs typeface="Times New Roman" pitchFamily="18" charset="0"/>
              </a:rPr>
              <a:t>Frequency Control </a:t>
            </a:r>
            <a:r>
              <a:rPr lang="en-US" dirty="0" smtClean="0">
                <a:latin typeface="Times New Roman" pitchFamily="18" charset="0"/>
                <a:cs typeface="Times New Roman" pitchFamily="18" charset="0"/>
              </a:rPr>
              <a:t>(AFC), also called </a:t>
            </a:r>
            <a:r>
              <a:rPr lang="en-US" b="1" dirty="0" smtClean="0">
                <a:latin typeface="Times New Roman" pitchFamily="18" charset="0"/>
                <a:cs typeface="Times New Roman" pitchFamily="18" charset="0"/>
              </a:rPr>
              <a:t>Automatic Fine Tuning </a:t>
            </a:r>
            <a:r>
              <a:rPr lang="en-US" dirty="0" smtClean="0">
                <a:latin typeface="Times New Roman" pitchFamily="18" charset="0"/>
                <a:cs typeface="Times New Roman" pitchFamily="18" charset="0"/>
              </a:rPr>
              <a:t>(AFT), is a method or circuit to automatically keep a resonant circuit tuned to the frequency of an incoming radio signal.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primarily used in radio receivers to keep the receiver tuned to the frequency of the desired station.</a:t>
            </a:r>
            <a:endParaRPr lang="en-US" sz="1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412750" y="0"/>
            <a:ext cx="11779250" cy="6350000"/>
          </a:xfrm>
          <a:prstGeom prst="rect">
            <a:avLst/>
          </a:prstGeom>
          <a:blipFill>
            <a:blip r:embed="rId2" cstate="print"/>
            <a:stretch>
              <a:fillRect/>
            </a:stretch>
          </a:blipFill>
        </p:spPr>
        <p:txBody>
          <a:bodyPr wrap="square" lIns="0" tIns="0" rIns="0" bIns="0" rtlCol="0"/>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								</a:t>
            </a:r>
            <a:endParaRPr sz="2000"/>
          </a:p>
        </p:txBody>
      </p:sp>
      <p:sp>
        <p:nvSpPr>
          <p:cNvPr id="5" name="Rectangle 4"/>
          <p:cNvSpPr/>
          <p:nvPr/>
        </p:nvSpPr>
        <p:spPr>
          <a:xfrm>
            <a:off x="838200" y="2438400"/>
            <a:ext cx="533400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 this paper we propose a statistical approach to estimate the CPU frequency transition latency. We also implemented a tool called </a:t>
            </a:r>
            <a:r>
              <a:rPr lang="en-US" dirty="0" err="1" smtClean="0">
                <a:solidFill>
                  <a:schemeClr val="tx1"/>
                </a:solidFill>
              </a:rPr>
              <a:t>FTaLaT</a:t>
            </a:r>
            <a:r>
              <a:rPr lang="en-US" dirty="0" smtClean="0">
                <a:solidFill>
                  <a:schemeClr val="tx1"/>
                </a:solidFill>
              </a:rPr>
              <a:t> able to automatically measure the frequency transition latency for each pair of distinct CPU frequencies. </a:t>
            </a:r>
            <a:r>
              <a:rPr lang="en-US" dirty="0" err="1" smtClean="0">
                <a:solidFill>
                  <a:schemeClr val="tx1"/>
                </a:solidFill>
              </a:rPr>
              <a:t>FTaLaT</a:t>
            </a:r>
            <a:r>
              <a:rPr lang="en-US" dirty="0" smtClean="0">
                <a:solidFill>
                  <a:schemeClr val="tx1"/>
                </a:solidFill>
              </a:rPr>
              <a:t> relies on confidence intervals to determine when a given target frequency is effectively enforced. We showed on our experimental setup that, when a target frequency is higher than a start frequency, transition latency increases linearly. On the other hand, when target </a:t>
            </a:r>
            <a:r>
              <a:rPr lang="en-US" dirty="0" err="1" smtClean="0">
                <a:solidFill>
                  <a:schemeClr val="tx1"/>
                </a:solidFill>
              </a:rPr>
              <a:t>target</a:t>
            </a:r>
            <a:r>
              <a:rPr lang="en-US" dirty="0" smtClean="0">
                <a:solidFill>
                  <a:schemeClr val="tx1"/>
                </a:solidFill>
              </a:rPr>
              <a:t> frequencies are lower than start frequencies, transition latencies are smaller and tend to be constant. Moreover, we observe that the range between the minimal and maximal transition latency decreases with newest processor generations, reflecting technology enhancement over time.</a:t>
            </a:r>
          </a:p>
          <a:p>
            <a:r>
              <a:rPr lang="en-US" b="1" dirty="0" smtClean="0">
                <a:solidFill>
                  <a:schemeClr val="tx1"/>
                </a:solidFill>
              </a:rPr>
              <a:t> </a:t>
            </a:r>
          </a:p>
          <a:p>
            <a:pPr algn="ctr"/>
            <a:endParaRPr lang="en-US" dirty="0">
              <a:solidFill>
                <a:schemeClr val="tx1"/>
              </a:solidFill>
              <a:latin typeface="Times New Roman" pitchFamily="18" charset="0"/>
              <a:cs typeface="Times New Roman" pitchFamily="18" charset="0"/>
            </a:endParaRPr>
          </a:p>
        </p:txBody>
      </p:sp>
      <p:sp>
        <p:nvSpPr>
          <p:cNvPr id="6" name="TextBox 5"/>
          <p:cNvSpPr txBox="1"/>
          <p:nvPr/>
        </p:nvSpPr>
        <p:spPr>
          <a:xfrm>
            <a:off x="2362200" y="1143000"/>
            <a:ext cx="174919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04071" y="2466746"/>
            <a:ext cx="868680" cy="1377315"/>
            <a:chOff x="9104071" y="2466746"/>
            <a:chExt cx="868680" cy="1377315"/>
          </a:xfrm>
        </p:grpSpPr>
        <p:sp>
          <p:nvSpPr>
            <p:cNvPr id="3" name="object 3"/>
            <p:cNvSpPr/>
            <p:nvPr/>
          </p:nvSpPr>
          <p:spPr>
            <a:xfrm>
              <a:off x="9491472" y="3311651"/>
              <a:ext cx="93345" cy="532130"/>
            </a:xfrm>
            <a:custGeom>
              <a:avLst/>
              <a:gdLst/>
              <a:ahLst/>
              <a:cxnLst/>
              <a:rect l="l" t="t" r="r" b="b"/>
              <a:pathLst>
                <a:path w="93345" h="532129">
                  <a:moveTo>
                    <a:pt x="92964" y="531876"/>
                  </a:moveTo>
                  <a:lnTo>
                    <a:pt x="0" y="531876"/>
                  </a:lnTo>
                  <a:lnTo>
                    <a:pt x="0" y="0"/>
                  </a:lnTo>
                  <a:lnTo>
                    <a:pt x="92964" y="0"/>
                  </a:lnTo>
                  <a:lnTo>
                    <a:pt x="92964" y="531876"/>
                  </a:lnTo>
                  <a:close/>
                </a:path>
              </a:pathLst>
            </a:custGeom>
            <a:solidFill>
              <a:srgbClr val="D17739"/>
            </a:solidFill>
          </p:spPr>
          <p:txBody>
            <a:bodyPr wrap="square" lIns="0" tIns="0" rIns="0" bIns="0" rtlCol="0"/>
            <a:lstStyle/>
            <a:p>
              <a:endParaRPr/>
            </a:p>
          </p:txBody>
        </p:sp>
        <p:sp>
          <p:nvSpPr>
            <p:cNvPr id="4" name="object 4"/>
            <p:cNvSpPr/>
            <p:nvPr/>
          </p:nvSpPr>
          <p:spPr>
            <a:xfrm>
              <a:off x="9104071" y="2466746"/>
              <a:ext cx="434340" cy="1036319"/>
            </a:xfrm>
            <a:custGeom>
              <a:avLst/>
              <a:gdLst/>
              <a:ahLst/>
              <a:cxnLst/>
              <a:rect l="l" t="t" r="r" b="b"/>
              <a:pathLst>
                <a:path w="434340" h="1036320">
                  <a:moveTo>
                    <a:pt x="434340" y="1036307"/>
                  </a:moveTo>
                  <a:lnTo>
                    <a:pt x="0" y="1036307"/>
                  </a:lnTo>
                  <a:lnTo>
                    <a:pt x="434340" y="0"/>
                  </a:lnTo>
                  <a:lnTo>
                    <a:pt x="434340" y="1036307"/>
                  </a:lnTo>
                  <a:close/>
                </a:path>
              </a:pathLst>
            </a:custGeom>
            <a:solidFill>
              <a:srgbClr val="0BAE90"/>
            </a:solidFill>
          </p:spPr>
          <p:txBody>
            <a:bodyPr wrap="square" lIns="0" tIns="0" rIns="0" bIns="0" rtlCol="0"/>
            <a:lstStyle/>
            <a:p>
              <a:endParaRPr/>
            </a:p>
          </p:txBody>
        </p:sp>
        <p:sp>
          <p:nvSpPr>
            <p:cNvPr id="5" name="object 5"/>
            <p:cNvSpPr/>
            <p:nvPr/>
          </p:nvSpPr>
          <p:spPr>
            <a:xfrm>
              <a:off x="9538411" y="2466746"/>
              <a:ext cx="434340" cy="1036319"/>
            </a:xfrm>
            <a:custGeom>
              <a:avLst/>
              <a:gdLst/>
              <a:ahLst/>
              <a:cxnLst/>
              <a:rect l="l" t="t" r="r" b="b"/>
              <a:pathLst>
                <a:path w="434340" h="1036320">
                  <a:moveTo>
                    <a:pt x="434327" y="1036307"/>
                  </a:moveTo>
                  <a:lnTo>
                    <a:pt x="0" y="1036307"/>
                  </a:lnTo>
                  <a:lnTo>
                    <a:pt x="0" y="0"/>
                  </a:lnTo>
                  <a:lnTo>
                    <a:pt x="434327" y="1036307"/>
                  </a:lnTo>
                  <a:close/>
                </a:path>
              </a:pathLst>
            </a:custGeom>
            <a:solidFill>
              <a:srgbClr val="13754F"/>
            </a:solidFill>
          </p:spPr>
          <p:txBody>
            <a:bodyPr wrap="square" lIns="0" tIns="0" rIns="0" bIns="0" rtlCol="0"/>
            <a:lstStyle/>
            <a:p>
              <a:endParaRPr/>
            </a:p>
          </p:txBody>
        </p:sp>
      </p:grpSp>
      <p:grpSp>
        <p:nvGrpSpPr>
          <p:cNvPr id="6" name="object 6"/>
          <p:cNvGrpSpPr/>
          <p:nvPr/>
        </p:nvGrpSpPr>
        <p:grpSpPr>
          <a:xfrm>
            <a:off x="8377072" y="2557056"/>
            <a:ext cx="1042669" cy="1452880"/>
            <a:chOff x="8377072" y="2557056"/>
            <a:chExt cx="1042669" cy="1452880"/>
          </a:xfrm>
        </p:grpSpPr>
        <p:sp>
          <p:nvSpPr>
            <p:cNvPr id="7" name="object 7"/>
            <p:cNvSpPr/>
            <p:nvPr/>
          </p:nvSpPr>
          <p:spPr>
            <a:xfrm>
              <a:off x="8842247" y="3511296"/>
              <a:ext cx="111760" cy="498475"/>
            </a:xfrm>
            <a:custGeom>
              <a:avLst/>
              <a:gdLst/>
              <a:ahLst/>
              <a:cxnLst/>
              <a:rect l="l" t="t" r="r" b="b"/>
              <a:pathLst>
                <a:path w="111759" h="498475">
                  <a:moveTo>
                    <a:pt x="111251" y="498348"/>
                  </a:moveTo>
                  <a:lnTo>
                    <a:pt x="0" y="498348"/>
                  </a:lnTo>
                  <a:lnTo>
                    <a:pt x="0" y="0"/>
                  </a:lnTo>
                  <a:lnTo>
                    <a:pt x="111251" y="0"/>
                  </a:lnTo>
                  <a:lnTo>
                    <a:pt x="111251" y="498348"/>
                  </a:lnTo>
                  <a:close/>
                </a:path>
              </a:pathLst>
            </a:custGeom>
            <a:solidFill>
              <a:srgbClr val="D17739"/>
            </a:solidFill>
          </p:spPr>
          <p:txBody>
            <a:bodyPr wrap="square" lIns="0" tIns="0" rIns="0" bIns="0" rtlCol="0"/>
            <a:lstStyle/>
            <a:p>
              <a:endParaRPr/>
            </a:p>
          </p:txBody>
        </p:sp>
        <p:sp>
          <p:nvSpPr>
            <p:cNvPr id="8" name="object 8"/>
            <p:cNvSpPr/>
            <p:nvPr/>
          </p:nvSpPr>
          <p:spPr>
            <a:xfrm>
              <a:off x="8377072" y="2557056"/>
              <a:ext cx="521334" cy="1170305"/>
            </a:xfrm>
            <a:custGeom>
              <a:avLst/>
              <a:gdLst/>
              <a:ahLst/>
              <a:cxnLst/>
              <a:rect l="l" t="t" r="r" b="b"/>
              <a:pathLst>
                <a:path w="521334" h="1170304">
                  <a:moveTo>
                    <a:pt x="521271" y="1169873"/>
                  </a:moveTo>
                  <a:lnTo>
                    <a:pt x="0" y="1169873"/>
                  </a:lnTo>
                  <a:lnTo>
                    <a:pt x="521271" y="0"/>
                  </a:lnTo>
                  <a:lnTo>
                    <a:pt x="521271" y="1169873"/>
                  </a:lnTo>
                  <a:close/>
                </a:path>
              </a:pathLst>
            </a:custGeom>
            <a:solidFill>
              <a:srgbClr val="0BAE90"/>
            </a:solidFill>
          </p:spPr>
          <p:txBody>
            <a:bodyPr wrap="square" lIns="0" tIns="0" rIns="0" bIns="0" rtlCol="0"/>
            <a:lstStyle/>
            <a:p>
              <a:endParaRPr/>
            </a:p>
          </p:txBody>
        </p:sp>
        <p:sp>
          <p:nvSpPr>
            <p:cNvPr id="9" name="object 9"/>
            <p:cNvSpPr/>
            <p:nvPr/>
          </p:nvSpPr>
          <p:spPr>
            <a:xfrm>
              <a:off x="8898343" y="2557056"/>
              <a:ext cx="521334" cy="1170305"/>
            </a:xfrm>
            <a:custGeom>
              <a:avLst/>
              <a:gdLst/>
              <a:ahLst/>
              <a:cxnLst/>
              <a:rect l="l" t="t" r="r" b="b"/>
              <a:pathLst>
                <a:path w="521334" h="1170304">
                  <a:moveTo>
                    <a:pt x="521284" y="1169873"/>
                  </a:moveTo>
                  <a:lnTo>
                    <a:pt x="0" y="1169873"/>
                  </a:lnTo>
                  <a:lnTo>
                    <a:pt x="0" y="0"/>
                  </a:lnTo>
                  <a:lnTo>
                    <a:pt x="521284" y="1169873"/>
                  </a:lnTo>
                  <a:close/>
                </a:path>
              </a:pathLst>
            </a:custGeom>
            <a:solidFill>
              <a:srgbClr val="13754F"/>
            </a:solidFill>
          </p:spPr>
          <p:txBody>
            <a:bodyPr wrap="square" lIns="0" tIns="0" rIns="0" bIns="0" rtlCol="0"/>
            <a:lstStyle/>
            <a:p>
              <a:endParaRPr/>
            </a:p>
          </p:txBody>
        </p:sp>
      </p:grpSp>
      <p:grpSp>
        <p:nvGrpSpPr>
          <p:cNvPr id="10" name="object 10"/>
          <p:cNvGrpSpPr/>
          <p:nvPr/>
        </p:nvGrpSpPr>
        <p:grpSpPr>
          <a:xfrm>
            <a:off x="1595923" y="2218944"/>
            <a:ext cx="1781810" cy="2818130"/>
            <a:chOff x="1595923" y="2218944"/>
            <a:chExt cx="1781810" cy="2818130"/>
          </a:xfrm>
        </p:grpSpPr>
        <p:sp>
          <p:nvSpPr>
            <p:cNvPr id="11" name="object 11"/>
            <p:cNvSpPr/>
            <p:nvPr/>
          </p:nvSpPr>
          <p:spPr>
            <a:xfrm>
              <a:off x="1857756" y="3299460"/>
              <a:ext cx="853440" cy="1737360"/>
            </a:xfrm>
            <a:custGeom>
              <a:avLst/>
              <a:gdLst/>
              <a:ahLst/>
              <a:cxnLst/>
              <a:rect l="l" t="t" r="r" b="b"/>
              <a:pathLst>
                <a:path w="853439" h="1737360">
                  <a:moveTo>
                    <a:pt x="853439" y="1737360"/>
                  </a:moveTo>
                  <a:lnTo>
                    <a:pt x="0" y="1737360"/>
                  </a:lnTo>
                  <a:lnTo>
                    <a:pt x="0" y="426719"/>
                  </a:lnTo>
                  <a:lnTo>
                    <a:pt x="426719" y="0"/>
                  </a:lnTo>
                  <a:lnTo>
                    <a:pt x="853439" y="426719"/>
                  </a:lnTo>
                  <a:lnTo>
                    <a:pt x="853439" y="1737360"/>
                  </a:lnTo>
                  <a:close/>
                </a:path>
              </a:pathLst>
            </a:custGeom>
            <a:solidFill>
              <a:srgbClr val="ECB635"/>
            </a:solidFill>
          </p:spPr>
          <p:txBody>
            <a:bodyPr wrap="square" lIns="0" tIns="0" rIns="0" bIns="0" rtlCol="0"/>
            <a:lstStyle/>
            <a:p>
              <a:endParaRPr/>
            </a:p>
          </p:txBody>
        </p:sp>
        <p:sp>
          <p:nvSpPr>
            <p:cNvPr id="12" name="object 12"/>
            <p:cNvSpPr/>
            <p:nvPr/>
          </p:nvSpPr>
          <p:spPr>
            <a:xfrm>
              <a:off x="1595920" y="3137915"/>
              <a:ext cx="1377315" cy="850265"/>
            </a:xfrm>
            <a:custGeom>
              <a:avLst/>
              <a:gdLst/>
              <a:ahLst/>
              <a:cxnLst/>
              <a:rect l="l" t="t" r="r" b="b"/>
              <a:pathLst>
                <a:path w="1377314" h="850264">
                  <a:moveTo>
                    <a:pt x="1376705" y="736130"/>
                  </a:moveTo>
                  <a:lnTo>
                    <a:pt x="1368513" y="693191"/>
                  </a:lnTo>
                  <a:lnTo>
                    <a:pt x="1343875" y="655320"/>
                  </a:lnTo>
                  <a:lnTo>
                    <a:pt x="849909" y="160210"/>
                  </a:lnTo>
                  <a:lnTo>
                    <a:pt x="850099" y="160020"/>
                  </a:lnTo>
                  <a:lnTo>
                    <a:pt x="690079" y="0"/>
                  </a:lnTo>
                  <a:lnTo>
                    <a:pt x="528535" y="160020"/>
                  </a:lnTo>
                  <a:lnTo>
                    <a:pt x="528916" y="160413"/>
                  </a:lnTo>
                  <a:lnTo>
                    <a:pt x="33235" y="653796"/>
                  </a:lnTo>
                  <a:lnTo>
                    <a:pt x="8318" y="691121"/>
                  </a:lnTo>
                  <a:lnTo>
                    <a:pt x="0" y="733717"/>
                  </a:lnTo>
                  <a:lnTo>
                    <a:pt x="8293" y="776363"/>
                  </a:lnTo>
                  <a:lnTo>
                    <a:pt x="33235" y="813816"/>
                  </a:lnTo>
                  <a:lnTo>
                    <a:pt x="70739" y="839025"/>
                  </a:lnTo>
                  <a:lnTo>
                    <a:pt x="113398" y="847445"/>
                  </a:lnTo>
                  <a:lnTo>
                    <a:pt x="155981" y="839063"/>
                  </a:lnTo>
                  <a:lnTo>
                    <a:pt x="193255" y="813816"/>
                  </a:lnTo>
                  <a:lnTo>
                    <a:pt x="688568" y="320802"/>
                  </a:lnTo>
                  <a:lnTo>
                    <a:pt x="1182331" y="816864"/>
                  </a:lnTo>
                  <a:lnTo>
                    <a:pt x="1219936" y="841489"/>
                  </a:lnTo>
                  <a:lnTo>
                    <a:pt x="1262786" y="849718"/>
                  </a:lnTo>
                  <a:lnTo>
                    <a:pt x="1305801" y="841527"/>
                  </a:lnTo>
                  <a:lnTo>
                    <a:pt x="1343875" y="816864"/>
                  </a:lnTo>
                  <a:lnTo>
                    <a:pt x="1368475" y="779056"/>
                  </a:lnTo>
                  <a:lnTo>
                    <a:pt x="1376705" y="736130"/>
                  </a:lnTo>
                  <a:close/>
                </a:path>
              </a:pathLst>
            </a:custGeom>
            <a:solidFill>
              <a:srgbClr val="B77651"/>
            </a:solidFill>
          </p:spPr>
          <p:txBody>
            <a:bodyPr wrap="square" lIns="0" tIns="0" rIns="0" bIns="0" rtlCol="0"/>
            <a:lstStyle/>
            <a:p>
              <a:endParaRPr/>
            </a:p>
          </p:txBody>
        </p:sp>
        <p:sp>
          <p:nvSpPr>
            <p:cNvPr id="13" name="object 13"/>
            <p:cNvSpPr/>
            <p:nvPr/>
          </p:nvSpPr>
          <p:spPr>
            <a:xfrm>
              <a:off x="2214372" y="2386584"/>
              <a:ext cx="890269" cy="1815464"/>
            </a:xfrm>
            <a:custGeom>
              <a:avLst/>
              <a:gdLst/>
              <a:ahLst/>
              <a:cxnLst/>
              <a:rect l="l" t="t" r="r" b="b"/>
              <a:pathLst>
                <a:path w="890269" h="1815464">
                  <a:moveTo>
                    <a:pt x="890015" y="1815084"/>
                  </a:moveTo>
                  <a:lnTo>
                    <a:pt x="0" y="1815084"/>
                  </a:lnTo>
                  <a:lnTo>
                    <a:pt x="0" y="446532"/>
                  </a:lnTo>
                  <a:lnTo>
                    <a:pt x="445007" y="0"/>
                  </a:lnTo>
                  <a:lnTo>
                    <a:pt x="890015" y="446532"/>
                  </a:lnTo>
                  <a:lnTo>
                    <a:pt x="890015" y="1815084"/>
                  </a:lnTo>
                  <a:close/>
                </a:path>
              </a:pathLst>
            </a:custGeom>
            <a:solidFill>
              <a:srgbClr val="FFEC5B"/>
            </a:solidFill>
          </p:spPr>
          <p:txBody>
            <a:bodyPr wrap="square" lIns="0" tIns="0" rIns="0" bIns="0" rtlCol="0"/>
            <a:lstStyle/>
            <a:p>
              <a:endParaRPr/>
            </a:p>
          </p:txBody>
        </p:sp>
        <p:sp>
          <p:nvSpPr>
            <p:cNvPr id="14" name="object 14"/>
            <p:cNvSpPr/>
            <p:nvPr/>
          </p:nvSpPr>
          <p:spPr>
            <a:xfrm>
              <a:off x="1940598" y="2218943"/>
              <a:ext cx="1437640" cy="887094"/>
            </a:xfrm>
            <a:custGeom>
              <a:avLst/>
              <a:gdLst/>
              <a:ahLst/>
              <a:cxnLst/>
              <a:rect l="l" t="t" r="r" b="b"/>
              <a:pathLst>
                <a:path w="1437639" h="887094">
                  <a:moveTo>
                    <a:pt x="1437017" y="768197"/>
                  </a:moveTo>
                  <a:lnTo>
                    <a:pt x="1428661" y="723557"/>
                  </a:lnTo>
                  <a:lnTo>
                    <a:pt x="1403057" y="684276"/>
                  </a:lnTo>
                  <a:lnTo>
                    <a:pt x="887755" y="167830"/>
                  </a:lnTo>
                  <a:lnTo>
                    <a:pt x="887945" y="167640"/>
                  </a:lnTo>
                  <a:lnTo>
                    <a:pt x="720305" y="0"/>
                  </a:lnTo>
                  <a:lnTo>
                    <a:pt x="551141" y="166116"/>
                  </a:lnTo>
                  <a:lnTo>
                    <a:pt x="552094" y="167093"/>
                  </a:lnTo>
                  <a:lnTo>
                    <a:pt x="34505" y="681228"/>
                  </a:lnTo>
                  <a:lnTo>
                    <a:pt x="8648" y="720813"/>
                  </a:lnTo>
                  <a:lnTo>
                    <a:pt x="0" y="765708"/>
                  </a:lnTo>
                  <a:lnTo>
                    <a:pt x="8610" y="810653"/>
                  </a:lnTo>
                  <a:lnTo>
                    <a:pt x="34505" y="850392"/>
                  </a:lnTo>
                  <a:lnTo>
                    <a:pt x="73799" y="876096"/>
                  </a:lnTo>
                  <a:lnTo>
                    <a:pt x="118452" y="884682"/>
                  </a:lnTo>
                  <a:lnTo>
                    <a:pt x="163029" y="876134"/>
                  </a:lnTo>
                  <a:lnTo>
                    <a:pt x="202145" y="850392"/>
                  </a:lnTo>
                  <a:lnTo>
                    <a:pt x="719543" y="335292"/>
                  </a:lnTo>
                  <a:lnTo>
                    <a:pt x="1233893" y="851916"/>
                  </a:lnTo>
                  <a:lnTo>
                    <a:pt x="1273340" y="877938"/>
                  </a:lnTo>
                  <a:lnTo>
                    <a:pt x="1318031" y="886637"/>
                  </a:lnTo>
                  <a:lnTo>
                    <a:pt x="1362570" y="877976"/>
                  </a:lnTo>
                  <a:lnTo>
                    <a:pt x="1401533" y="851916"/>
                  </a:lnTo>
                  <a:lnTo>
                    <a:pt x="1428013" y="812787"/>
                  </a:lnTo>
                  <a:lnTo>
                    <a:pt x="1437017" y="768197"/>
                  </a:lnTo>
                  <a:close/>
                </a:path>
              </a:pathLst>
            </a:custGeom>
            <a:solidFill>
              <a:srgbClr val="F7753A"/>
            </a:solidFill>
          </p:spPr>
          <p:txBody>
            <a:bodyPr wrap="square" lIns="0" tIns="0" rIns="0" bIns="0" rtlCol="0"/>
            <a:lstStyle/>
            <a:p>
              <a:endParaRPr/>
            </a:p>
          </p:txBody>
        </p:sp>
        <p:sp>
          <p:nvSpPr>
            <p:cNvPr id="15" name="object 15"/>
            <p:cNvSpPr/>
            <p:nvPr/>
          </p:nvSpPr>
          <p:spPr>
            <a:xfrm>
              <a:off x="2430780" y="2864269"/>
              <a:ext cx="457200" cy="457200"/>
            </a:xfrm>
            <a:custGeom>
              <a:avLst/>
              <a:gdLst/>
              <a:ahLst/>
              <a:cxnLst/>
              <a:rect l="l" t="t" r="r" b="b"/>
              <a:pathLst>
                <a:path w="457200" h="457200">
                  <a:moveTo>
                    <a:pt x="228371" y="457111"/>
                  </a:moveTo>
                  <a:lnTo>
                    <a:pt x="182310" y="452466"/>
                  </a:lnTo>
                  <a:lnTo>
                    <a:pt x="139412" y="439139"/>
                  </a:lnTo>
                  <a:lnTo>
                    <a:pt x="100596" y="418041"/>
                  </a:lnTo>
                  <a:lnTo>
                    <a:pt x="66784" y="390086"/>
                  </a:lnTo>
                  <a:lnTo>
                    <a:pt x="38897" y="356185"/>
                  </a:lnTo>
                  <a:lnTo>
                    <a:pt x="17857" y="317250"/>
                  </a:lnTo>
                  <a:lnTo>
                    <a:pt x="4584" y="274193"/>
                  </a:lnTo>
                  <a:lnTo>
                    <a:pt x="0" y="227926"/>
                  </a:lnTo>
                  <a:lnTo>
                    <a:pt x="4584" y="182075"/>
                  </a:lnTo>
                  <a:lnTo>
                    <a:pt x="17857" y="139329"/>
                  </a:lnTo>
                  <a:lnTo>
                    <a:pt x="38897" y="100618"/>
                  </a:lnTo>
                  <a:lnTo>
                    <a:pt x="66784" y="66867"/>
                  </a:lnTo>
                  <a:lnTo>
                    <a:pt x="100596" y="39002"/>
                  </a:lnTo>
                  <a:lnTo>
                    <a:pt x="139412" y="17952"/>
                  </a:lnTo>
                  <a:lnTo>
                    <a:pt x="182310" y="4642"/>
                  </a:lnTo>
                  <a:lnTo>
                    <a:pt x="228371" y="0"/>
                  </a:lnTo>
                  <a:lnTo>
                    <a:pt x="274432" y="4643"/>
                  </a:lnTo>
                  <a:lnTo>
                    <a:pt x="317333" y="17962"/>
                  </a:lnTo>
                  <a:lnTo>
                    <a:pt x="356155" y="39035"/>
                  </a:lnTo>
                  <a:lnTo>
                    <a:pt x="389980" y="66944"/>
                  </a:lnTo>
                  <a:lnTo>
                    <a:pt x="417888" y="100770"/>
                  </a:lnTo>
                  <a:lnTo>
                    <a:pt x="438960" y="139592"/>
                  </a:lnTo>
                  <a:lnTo>
                    <a:pt x="452277" y="182491"/>
                  </a:lnTo>
                  <a:lnTo>
                    <a:pt x="456920" y="228549"/>
                  </a:lnTo>
                  <a:lnTo>
                    <a:pt x="452277" y="274610"/>
                  </a:lnTo>
                  <a:lnTo>
                    <a:pt x="438960" y="317513"/>
                  </a:lnTo>
                  <a:lnTo>
                    <a:pt x="417888" y="356337"/>
                  </a:lnTo>
                  <a:lnTo>
                    <a:pt x="389980" y="390164"/>
                  </a:lnTo>
                  <a:lnTo>
                    <a:pt x="356155" y="418074"/>
                  </a:lnTo>
                  <a:lnTo>
                    <a:pt x="317333" y="439148"/>
                  </a:lnTo>
                  <a:lnTo>
                    <a:pt x="274432" y="452467"/>
                  </a:lnTo>
                  <a:lnTo>
                    <a:pt x="228371" y="457111"/>
                  </a:lnTo>
                  <a:close/>
                </a:path>
              </a:pathLst>
            </a:custGeom>
            <a:solidFill>
              <a:srgbClr val="FFFFFF"/>
            </a:solidFill>
          </p:spPr>
          <p:txBody>
            <a:bodyPr wrap="square" lIns="0" tIns="0" rIns="0" bIns="0" rtlCol="0"/>
            <a:lstStyle/>
            <a:p>
              <a:endParaRPr/>
            </a:p>
          </p:txBody>
        </p:sp>
        <p:sp>
          <p:nvSpPr>
            <p:cNvPr id="16" name="object 16"/>
            <p:cNvSpPr/>
            <p:nvPr/>
          </p:nvSpPr>
          <p:spPr>
            <a:xfrm>
              <a:off x="2528316" y="2961754"/>
              <a:ext cx="262255" cy="262255"/>
            </a:xfrm>
            <a:custGeom>
              <a:avLst/>
              <a:gdLst/>
              <a:ahLst/>
              <a:cxnLst/>
              <a:rect l="l" t="t" r="r" b="b"/>
              <a:pathLst>
                <a:path w="262255" h="262255">
                  <a:moveTo>
                    <a:pt x="130835" y="262140"/>
                  </a:moveTo>
                  <a:lnTo>
                    <a:pt x="79818" y="251831"/>
                  </a:lnTo>
                  <a:lnTo>
                    <a:pt x="38180" y="223675"/>
                  </a:lnTo>
                  <a:lnTo>
                    <a:pt x="10161" y="181827"/>
                  </a:lnTo>
                  <a:lnTo>
                    <a:pt x="0" y="130441"/>
                  </a:lnTo>
                  <a:lnTo>
                    <a:pt x="10161" y="79783"/>
                  </a:lnTo>
                  <a:lnTo>
                    <a:pt x="38180" y="38307"/>
                  </a:lnTo>
                  <a:lnTo>
                    <a:pt x="79818" y="10289"/>
                  </a:lnTo>
                  <a:lnTo>
                    <a:pt x="130835" y="0"/>
                  </a:lnTo>
                  <a:lnTo>
                    <a:pt x="181855" y="10298"/>
                  </a:lnTo>
                  <a:lnTo>
                    <a:pt x="223519" y="38385"/>
                  </a:lnTo>
                  <a:lnTo>
                    <a:pt x="251611" y="80045"/>
                  </a:lnTo>
                  <a:lnTo>
                    <a:pt x="261912" y="131063"/>
                  </a:lnTo>
                  <a:lnTo>
                    <a:pt x="251611" y="182089"/>
                  </a:lnTo>
                  <a:lnTo>
                    <a:pt x="223519" y="223753"/>
                  </a:lnTo>
                  <a:lnTo>
                    <a:pt x="181855" y="251841"/>
                  </a:lnTo>
                  <a:lnTo>
                    <a:pt x="130835" y="262140"/>
                  </a:lnTo>
                  <a:close/>
                </a:path>
              </a:pathLst>
            </a:custGeom>
            <a:solidFill>
              <a:srgbClr val="1A5A66"/>
            </a:solidFill>
          </p:spPr>
          <p:txBody>
            <a:bodyPr wrap="square" lIns="0" tIns="0" rIns="0" bIns="0" rtlCol="0"/>
            <a:lstStyle/>
            <a:p>
              <a:endParaRPr/>
            </a:p>
          </p:txBody>
        </p:sp>
      </p:grpSp>
      <p:grpSp>
        <p:nvGrpSpPr>
          <p:cNvPr id="17" name="object 17"/>
          <p:cNvGrpSpPr/>
          <p:nvPr/>
        </p:nvGrpSpPr>
        <p:grpSpPr>
          <a:xfrm>
            <a:off x="1411224" y="1552955"/>
            <a:ext cx="9456420" cy="3941445"/>
            <a:chOff x="1411224" y="1552955"/>
            <a:chExt cx="9456420" cy="3941445"/>
          </a:xfrm>
        </p:grpSpPr>
        <p:sp>
          <p:nvSpPr>
            <p:cNvPr id="18" name="object 18"/>
            <p:cNvSpPr/>
            <p:nvPr/>
          </p:nvSpPr>
          <p:spPr>
            <a:xfrm>
              <a:off x="5556503" y="2033790"/>
              <a:ext cx="965835" cy="965200"/>
            </a:xfrm>
            <a:custGeom>
              <a:avLst/>
              <a:gdLst/>
              <a:ahLst/>
              <a:cxnLst/>
              <a:rect l="l" t="t" r="r" b="b"/>
              <a:pathLst>
                <a:path w="965834" h="965200">
                  <a:moveTo>
                    <a:pt x="483120" y="965200"/>
                  </a:moveTo>
                  <a:lnTo>
                    <a:pt x="436642" y="962990"/>
                  </a:lnTo>
                  <a:lnTo>
                    <a:pt x="391413" y="956497"/>
                  </a:lnTo>
                  <a:lnTo>
                    <a:pt x="347636" y="945922"/>
                  </a:lnTo>
                  <a:lnTo>
                    <a:pt x="305511" y="931467"/>
                  </a:lnTo>
                  <a:lnTo>
                    <a:pt x="265240" y="913334"/>
                  </a:lnTo>
                  <a:lnTo>
                    <a:pt x="227025" y="891724"/>
                  </a:lnTo>
                  <a:lnTo>
                    <a:pt x="191067" y="866840"/>
                  </a:lnTo>
                  <a:lnTo>
                    <a:pt x="157569" y="838884"/>
                  </a:lnTo>
                  <a:lnTo>
                    <a:pt x="126731" y="808057"/>
                  </a:lnTo>
                  <a:lnTo>
                    <a:pt x="98755" y="774562"/>
                  </a:lnTo>
                  <a:lnTo>
                    <a:pt x="73843" y="738600"/>
                  </a:lnTo>
                  <a:lnTo>
                    <a:pt x="52196" y="700373"/>
                  </a:lnTo>
                  <a:lnTo>
                    <a:pt x="34016" y="660083"/>
                  </a:lnTo>
                  <a:lnTo>
                    <a:pt x="19505" y="617932"/>
                  </a:lnTo>
                  <a:lnTo>
                    <a:pt x="8864" y="574122"/>
                  </a:lnTo>
                  <a:lnTo>
                    <a:pt x="2295" y="528855"/>
                  </a:lnTo>
                  <a:lnTo>
                    <a:pt x="0" y="482333"/>
                  </a:lnTo>
                  <a:lnTo>
                    <a:pt x="2295" y="435899"/>
                  </a:lnTo>
                  <a:lnTo>
                    <a:pt x="8864" y="390710"/>
                  </a:lnTo>
                  <a:lnTo>
                    <a:pt x="19505" y="346969"/>
                  </a:lnTo>
                  <a:lnTo>
                    <a:pt x="34016" y="304878"/>
                  </a:lnTo>
                  <a:lnTo>
                    <a:pt x="52196" y="264639"/>
                  </a:lnTo>
                  <a:lnTo>
                    <a:pt x="73843" y="226455"/>
                  </a:lnTo>
                  <a:lnTo>
                    <a:pt x="98755" y="190529"/>
                  </a:lnTo>
                  <a:lnTo>
                    <a:pt x="126731" y="157063"/>
                  </a:lnTo>
                  <a:lnTo>
                    <a:pt x="157569" y="126259"/>
                  </a:lnTo>
                  <a:lnTo>
                    <a:pt x="191067" y="98322"/>
                  </a:lnTo>
                  <a:lnTo>
                    <a:pt x="227025" y="73451"/>
                  </a:lnTo>
                  <a:lnTo>
                    <a:pt x="265240" y="51852"/>
                  </a:lnTo>
                  <a:lnTo>
                    <a:pt x="305511" y="33725"/>
                  </a:lnTo>
                  <a:lnTo>
                    <a:pt x="347636" y="19274"/>
                  </a:lnTo>
                  <a:lnTo>
                    <a:pt x="391413" y="8701"/>
                  </a:lnTo>
                  <a:lnTo>
                    <a:pt x="436642" y="2209"/>
                  </a:lnTo>
                  <a:lnTo>
                    <a:pt x="483120" y="0"/>
                  </a:lnTo>
                  <a:lnTo>
                    <a:pt x="529596" y="2209"/>
                  </a:lnTo>
                  <a:lnTo>
                    <a:pt x="574823" y="8701"/>
                  </a:lnTo>
                  <a:lnTo>
                    <a:pt x="618597" y="19275"/>
                  </a:lnTo>
                  <a:lnTo>
                    <a:pt x="660718" y="33729"/>
                  </a:lnTo>
                  <a:lnTo>
                    <a:pt x="700982" y="51859"/>
                  </a:lnTo>
                  <a:lnTo>
                    <a:pt x="739187" y="73463"/>
                  </a:lnTo>
                  <a:lnTo>
                    <a:pt x="775131" y="98340"/>
                  </a:lnTo>
                  <a:lnTo>
                    <a:pt x="808612" y="126287"/>
                  </a:lnTo>
                  <a:lnTo>
                    <a:pt x="839428" y="157102"/>
                  </a:lnTo>
                  <a:lnTo>
                    <a:pt x="867376" y="190583"/>
                  </a:lnTo>
                  <a:lnTo>
                    <a:pt x="892253" y="226527"/>
                  </a:lnTo>
                  <a:lnTo>
                    <a:pt x="913859" y="264733"/>
                  </a:lnTo>
                  <a:lnTo>
                    <a:pt x="931989" y="304997"/>
                  </a:lnTo>
                  <a:lnTo>
                    <a:pt x="946443" y="347118"/>
                  </a:lnTo>
                  <a:lnTo>
                    <a:pt x="957018" y="390894"/>
                  </a:lnTo>
                  <a:lnTo>
                    <a:pt x="963511" y="436122"/>
                  </a:lnTo>
                  <a:lnTo>
                    <a:pt x="965720" y="482600"/>
                  </a:lnTo>
                  <a:lnTo>
                    <a:pt x="963511" y="529077"/>
                  </a:lnTo>
                  <a:lnTo>
                    <a:pt x="957018" y="574305"/>
                  </a:lnTo>
                  <a:lnTo>
                    <a:pt x="946443" y="618081"/>
                  </a:lnTo>
                  <a:lnTo>
                    <a:pt x="931989" y="660202"/>
                  </a:lnTo>
                  <a:lnTo>
                    <a:pt x="913859" y="700466"/>
                  </a:lnTo>
                  <a:lnTo>
                    <a:pt x="892253" y="738672"/>
                  </a:lnTo>
                  <a:lnTo>
                    <a:pt x="867376" y="774616"/>
                  </a:lnTo>
                  <a:lnTo>
                    <a:pt x="839428" y="808097"/>
                  </a:lnTo>
                  <a:lnTo>
                    <a:pt x="808612" y="838912"/>
                  </a:lnTo>
                  <a:lnTo>
                    <a:pt x="775131" y="866859"/>
                  </a:lnTo>
                  <a:lnTo>
                    <a:pt x="739187" y="891736"/>
                  </a:lnTo>
                  <a:lnTo>
                    <a:pt x="700982" y="913340"/>
                  </a:lnTo>
                  <a:lnTo>
                    <a:pt x="660718" y="931470"/>
                  </a:lnTo>
                  <a:lnTo>
                    <a:pt x="618597" y="945924"/>
                  </a:lnTo>
                  <a:lnTo>
                    <a:pt x="574823" y="956498"/>
                  </a:lnTo>
                  <a:lnTo>
                    <a:pt x="529596" y="962990"/>
                  </a:lnTo>
                  <a:lnTo>
                    <a:pt x="483120" y="965200"/>
                  </a:lnTo>
                  <a:close/>
                </a:path>
              </a:pathLst>
            </a:custGeom>
            <a:solidFill>
              <a:srgbClr val="FFED57"/>
            </a:solidFill>
          </p:spPr>
          <p:txBody>
            <a:bodyPr wrap="square" lIns="0" tIns="0" rIns="0" bIns="0" rtlCol="0"/>
            <a:lstStyle/>
            <a:p>
              <a:endParaRPr/>
            </a:p>
          </p:txBody>
        </p:sp>
        <p:sp>
          <p:nvSpPr>
            <p:cNvPr id="19" name="object 19"/>
            <p:cNvSpPr/>
            <p:nvPr/>
          </p:nvSpPr>
          <p:spPr>
            <a:xfrm>
              <a:off x="5699759" y="2177897"/>
              <a:ext cx="680720" cy="680720"/>
            </a:xfrm>
            <a:custGeom>
              <a:avLst/>
              <a:gdLst/>
              <a:ahLst/>
              <a:cxnLst/>
              <a:rect l="l" t="t" r="r" b="b"/>
              <a:pathLst>
                <a:path w="680720" h="680719">
                  <a:moveTo>
                    <a:pt x="339864" y="680719"/>
                  </a:moveTo>
                  <a:lnTo>
                    <a:pt x="293678" y="677612"/>
                  </a:lnTo>
                  <a:lnTo>
                    <a:pt x="249382" y="668558"/>
                  </a:lnTo>
                  <a:lnTo>
                    <a:pt x="207384" y="653962"/>
                  </a:lnTo>
                  <a:lnTo>
                    <a:pt x="168092" y="634227"/>
                  </a:lnTo>
                  <a:lnTo>
                    <a:pt x="131912" y="609756"/>
                  </a:lnTo>
                  <a:lnTo>
                    <a:pt x="99252" y="580953"/>
                  </a:lnTo>
                  <a:lnTo>
                    <a:pt x="70518" y="548221"/>
                  </a:lnTo>
                  <a:lnTo>
                    <a:pt x="46118" y="511964"/>
                  </a:lnTo>
                  <a:lnTo>
                    <a:pt x="26459" y="472585"/>
                  </a:lnTo>
                  <a:lnTo>
                    <a:pt x="11948" y="430487"/>
                  </a:lnTo>
                  <a:lnTo>
                    <a:pt x="2993" y="386074"/>
                  </a:lnTo>
                  <a:lnTo>
                    <a:pt x="0" y="339750"/>
                  </a:lnTo>
                  <a:lnTo>
                    <a:pt x="2993" y="293706"/>
                  </a:lnTo>
                  <a:lnTo>
                    <a:pt x="11948" y="249527"/>
                  </a:lnTo>
                  <a:lnTo>
                    <a:pt x="26459" y="207620"/>
                  </a:lnTo>
                  <a:lnTo>
                    <a:pt x="46118" y="168394"/>
                  </a:lnTo>
                  <a:lnTo>
                    <a:pt x="70518" y="132256"/>
                  </a:lnTo>
                  <a:lnTo>
                    <a:pt x="99252" y="99614"/>
                  </a:lnTo>
                  <a:lnTo>
                    <a:pt x="131912" y="70875"/>
                  </a:lnTo>
                  <a:lnTo>
                    <a:pt x="168092" y="46447"/>
                  </a:lnTo>
                  <a:lnTo>
                    <a:pt x="207384" y="26738"/>
                  </a:lnTo>
                  <a:lnTo>
                    <a:pt x="249382" y="12155"/>
                  </a:lnTo>
                  <a:lnTo>
                    <a:pt x="293678" y="3106"/>
                  </a:lnTo>
                  <a:lnTo>
                    <a:pt x="339864" y="0"/>
                  </a:lnTo>
                  <a:lnTo>
                    <a:pt x="386048" y="3107"/>
                  </a:lnTo>
                  <a:lnTo>
                    <a:pt x="430344" y="12158"/>
                  </a:lnTo>
                  <a:lnTo>
                    <a:pt x="472346" y="26747"/>
                  </a:lnTo>
                  <a:lnTo>
                    <a:pt x="511649" y="46469"/>
                  </a:lnTo>
                  <a:lnTo>
                    <a:pt x="547847" y="70919"/>
                  </a:lnTo>
                  <a:lnTo>
                    <a:pt x="580534" y="99690"/>
                  </a:lnTo>
                  <a:lnTo>
                    <a:pt x="609305" y="132377"/>
                  </a:lnTo>
                  <a:lnTo>
                    <a:pt x="633754" y="168575"/>
                  </a:lnTo>
                  <a:lnTo>
                    <a:pt x="653477" y="207877"/>
                  </a:lnTo>
                  <a:lnTo>
                    <a:pt x="668066" y="249879"/>
                  </a:lnTo>
                  <a:lnTo>
                    <a:pt x="677117" y="294175"/>
                  </a:lnTo>
                  <a:lnTo>
                    <a:pt x="680224" y="340360"/>
                  </a:lnTo>
                  <a:lnTo>
                    <a:pt x="677117" y="386544"/>
                  </a:lnTo>
                  <a:lnTo>
                    <a:pt x="668066" y="430840"/>
                  </a:lnTo>
                  <a:lnTo>
                    <a:pt x="653477" y="472842"/>
                  </a:lnTo>
                  <a:lnTo>
                    <a:pt x="633754" y="512144"/>
                  </a:lnTo>
                  <a:lnTo>
                    <a:pt x="609305" y="548342"/>
                  </a:lnTo>
                  <a:lnTo>
                    <a:pt x="580534" y="581029"/>
                  </a:lnTo>
                  <a:lnTo>
                    <a:pt x="547847" y="609800"/>
                  </a:lnTo>
                  <a:lnTo>
                    <a:pt x="511649" y="634250"/>
                  </a:lnTo>
                  <a:lnTo>
                    <a:pt x="472346" y="653972"/>
                  </a:lnTo>
                  <a:lnTo>
                    <a:pt x="430344" y="668561"/>
                  </a:lnTo>
                  <a:lnTo>
                    <a:pt x="386048" y="677612"/>
                  </a:lnTo>
                  <a:lnTo>
                    <a:pt x="339864" y="680719"/>
                  </a:lnTo>
                  <a:close/>
                </a:path>
              </a:pathLst>
            </a:custGeom>
            <a:solidFill>
              <a:srgbClr val="FCD61E"/>
            </a:solidFill>
          </p:spPr>
          <p:txBody>
            <a:bodyPr wrap="square" lIns="0" tIns="0" rIns="0" bIns="0" rtlCol="0"/>
            <a:lstStyle/>
            <a:p>
              <a:endParaRPr/>
            </a:p>
          </p:txBody>
        </p:sp>
        <p:sp>
          <p:nvSpPr>
            <p:cNvPr id="20" name="object 20"/>
            <p:cNvSpPr/>
            <p:nvPr/>
          </p:nvSpPr>
          <p:spPr>
            <a:xfrm>
              <a:off x="4736592" y="2034539"/>
              <a:ext cx="2702560" cy="1236345"/>
            </a:xfrm>
            <a:custGeom>
              <a:avLst/>
              <a:gdLst/>
              <a:ahLst/>
              <a:cxnLst/>
              <a:rect l="l" t="t" r="r" b="b"/>
              <a:pathLst>
                <a:path w="2702559" h="1236345">
                  <a:moveTo>
                    <a:pt x="2702052" y="0"/>
                  </a:moveTo>
                  <a:lnTo>
                    <a:pt x="0" y="0"/>
                  </a:lnTo>
                  <a:lnTo>
                    <a:pt x="0" y="757440"/>
                  </a:lnTo>
                  <a:lnTo>
                    <a:pt x="0" y="1235964"/>
                  </a:lnTo>
                  <a:lnTo>
                    <a:pt x="2702052" y="1235964"/>
                  </a:lnTo>
                  <a:lnTo>
                    <a:pt x="2702052" y="757440"/>
                  </a:lnTo>
                  <a:lnTo>
                    <a:pt x="2702052" y="0"/>
                  </a:lnTo>
                  <a:close/>
                </a:path>
              </a:pathLst>
            </a:custGeom>
            <a:solidFill>
              <a:srgbClr val="233548"/>
            </a:solidFill>
          </p:spPr>
          <p:txBody>
            <a:bodyPr wrap="square" lIns="0" tIns="0" rIns="0" bIns="0" rtlCol="0"/>
            <a:lstStyle/>
            <a:p>
              <a:endParaRPr/>
            </a:p>
          </p:txBody>
        </p:sp>
        <p:sp>
          <p:nvSpPr>
            <p:cNvPr id="21" name="object 21"/>
            <p:cNvSpPr/>
            <p:nvPr/>
          </p:nvSpPr>
          <p:spPr>
            <a:xfrm>
              <a:off x="1411224" y="1552955"/>
              <a:ext cx="9455835" cy="3941165"/>
            </a:xfrm>
            <a:prstGeom prst="rect">
              <a:avLst/>
            </a:prstGeom>
            <a:blipFill>
              <a:blip r:embed="rId2" cstate="print"/>
              <a:stretch>
                <a:fillRect/>
              </a:stretch>
            </a:blipFill>
          </p:spPr>
          <p:txBody>
            <a:bodyPr wrap="square" lIns="0" tIns="0" rIns="0" bIns="0" rtlCol="0"/>
            <a:lstStyle/>
            <a:p>
              <a:endParaRPr/>
            </a:p>
          </p:txBody>
        </p:sp>
      </p:grpSp>
      <p:sp>
        <p:nvSpPr>
          <p:cNvPr id="22" name="object 22"/>
          <p:cNvSpPr/>
          <p:nvPr/>
        </p:nvSpPr>
        <p:spPr>
          <a:xfrm>
            <a:off x="2700527" y="1004316"/>
            <a:ext cx="1417955" cy="372110"/>
          </a:xfrm>
          <a:custGeom>
            <a:avLst/>
            <a:gdLst/>
            <a:ahLst/>
            <a:cxnLst/>
            <a:rect l="l" t="t" r="r" b="b"/>
            <a:pathLst>
              <a:path w="1417954" h="372109">
                <a:moveTo>
                  <a:pt x="1231392" y="371856"/>
                </a:moveTo>
                <a:lnTo>
                  <a:pt x="185928" y="371856"/>
                </a:lnTo>
                <a:lnTo>
                  <a:pt x="136620" y="365495"/>
                </a:lnTo>
                <a:lnTo>
                  <a:pt x="92278" y="346921"/>
                </a:lnTo>
                <a:lnTo>
                  <a:pt x="54673" y="317906"/>
                </a:lnTo>
                <a:lnTo>
                  <a:pt x="25577" y="280221"/>
                </a:lnTo>
                <a:lnTo>
                  <a:pt x="6762" y="235637"/>
                </a:lnTo>
                <a:lnTo>
                  <a:pt x="0" y="185928"/>
                </a:lnTo>
                <a:lnTo>
                  <a:pt x="6762" y="136794"/>
                </a:lnTo>
                <a:lnTo>
                  <a:pt x="25577" y="92557"/>
                </a:lnTo>
                <a:lnTo>
                  <a:pt x="54673" y="54987"/>
                </a:lnTo>
                <a:lnTo>
                  <a:pt x="92278" y="25857"/>
                </a:lnTo>
                <a:lnTo>
                  <a:pt x="136620" y="6937"/>
                </a:lnTo>
                <a:lnTo>
                  <a:pt x="185928" y="0"/>
                </a:lnTo>
                <a:lnTo>
                  <a:pt x="1231392" y="0"/>
                </a:lnTo>
                <a:lnTo>
                  <a:pt x="1280837" y="6940"/>
                </a:lnTo>
                <a:lnTo>
                  <a:pt x="1325263" y="25882"/>
                </a:lnTo>
                <a:lnTo>
                  <a:pt x="1362898" y="55073"/>
                </a:lnTo>
                <a:lnTo>
                  <a:pt x="1391973" y="92760"/>
                </a:lnTo>
                <a:lnTo>
                  <a:pt x="1410716" y="137191"/>
                </a:lnTo>
                <a:lnTo>
                  <a:pt x="1417358" y="186613"/>
                </a:lnTo>
                <a:lnTo>
                  <a:pt x="1410716" y="236034"/>
                </a:lnTo>
                <a:lnTo>
                  <a:pt x="1391973" y="280424"/>
                </a:lnTo>
                <a:lnTo>
                  <a:pt x="1362898" y="317992"/>
                </a:lnTo>
                <a:lnTo>
                  <a:pt x="1325263" y="346947"/>
                </a:lnTo>
                <a:lnTo>
                  <a:pt x="1280837" y="365498"/>
                </a:lnTo>
                <a:lnTo>
                  <a:pt x="1231392" y="371856"/>
                </a:lnTo>
                <a:close/>
              </a:path>
            </a:pathLst>
          </a:custGeom>
          <a:solidFill>
            <a:srgbClr val="4BDF9A"/>
          </a:solidFill>
        </p:spPr>
        <p:txBody>
          <a:bodyPr wrap="square" lIns="0" tIns="0" rIns="0" bIns="0" rtlCol="0"/>
          <a:lstStyle/>
          <a:p>
            <a:endParaRPr/>
          </a:p>
        </p:txBody>
      </p:sp>
      <p:sp>
        <p:nvSpPr>
          <p:cNvPr id="23" name="object 23"/>
          <p:cNvSpPr/>
          <p:nvPr/>
        </p:nvSpPr>
        <p:spPr>
          <a:xfrm>
            <a:off x="8156447" y="1010411"/>
            <a:ext cx="1417320" cy="372110"/>
          </a:xfrm>
          <a:custGeom>
            <a:avLst/>
            <a:gdLst/>
            <a:ahLst/>
            <a:cxnLst/>
            <a:rect l="l" t="t" r="r" b="b"/>
            <a:pathLst>
              <a:path w="1417320" h="372109">
                <a:moveTo>
                  <a:pt x="1231392" y="371856"/>
                </a:moveTo>
                <a:lnTo>
                  <a:pt x="185927" y="371856"/>
                </a:lnTo>
                <a:lnTo>
                  <a:pt x="136588" y="365014"/>
                </a:lnTo>
                <a:lnTo>
                  <a:pt x="92227" y="346154"/>
                </a:lnTo>
                <a:lnTo>
                  <a:pt x="54616" y="317044"/>
                </a:lnTo>
                <a:lnTo>
                  <a:pt x="25526" y="279456"/>
                </a:lnTo>
                <a:lnTo>
                  <a:pt x="6730" y="235160"/>
                </a:lnTo>
                <a:lnTo>
                  <a:pt x="0" y="185928"/>
                </a:lnTo>
                <a:lnTo>
                  <a:pt x="6730" y="136313"/>
                </a:lnTo>
                <a:lnTo>
                  <a:pt x="25526" y="91787"/>
                </a:lnTo>
                <a:lnTo>
                  <a:pt x="54616" y="54121"/>
                </a:lnTo>
                <a:lnTo>
                  <a:pt x="92227" y="25086"/>
                </a:lnTo>
                <a:lnTo>
                  <a:pt x="136588" y="6455"/>
                </a:lnTo>
                <a:lnTo>
                  <a:pt x="185927" y="0"/>
                </a:lnTo>
                <a:lnTo>
                  <a:pt x="1231392" y="0"/>
                </a:lnTo>
                <a:lnTo>
                  <a:pt x="1280805" y="6453"/>
                </a:lnTo>
                <a:lnTo>
                  <a:pt x="1325209" y="25069"/>
                </a:lnTo>
                <a:lnTo>
                  <a:pt x="1362832" y="54063"/>
                </a:lnTo>
                <a:lnTo>
                  <a:pt x="1391900" y="91651"/>
                </a:lnTo>
                <a:lnTo>
                  <a:pt x="1410641" y="136048"/>
                </a:lnTo>
                <a:lnTo>
                  <a:pt x="1417281" y="185470"/>
                </a:lnTo>
                <a:lnTo>
                  <a:pt x="1410641" y="234896"/>
                </a:lnTo>
                <a:lnTo>
                  <a:pt x="1391900" y="279320"/>
                </a:lnTo>
                <a:lnTo>
                  <a:pt x="1362832" y="316987"/>
                </a:lnTo>
                <a:lnTo>
                  <a:pt x="1325209" y="346137"/>
                </a:lnTo>
                <a:lnTo>
                  <a:pt x="1280805" y="365012"/>
                </a:lnTo>
                <a:lnTo>
                  <a:pt x="1231392" y="371856"/>
                </a:lnTo>
                <a:close/>
              </a:path>
            </a:pathLst>
          </a:custGeom>
          <a:solidFill>
            <a:srgbClr val="4BDF9A"/>
          </a:solidFill>
        </p:spPr>
        <p:txBody>
          <a:bodyPr wrap="square" lIns="0" tIns="0" rIns="0" bIns="0" rtlCol="0"/>
          <a:lstStyle/>
          <a:p>
            <a:endParaRPr/>
          </a:p>
        </p:txBody>
      </p:sp>
      <p:grpSp>
        <p:nvGrpSpPr>
          <p:cNvPr id="24" name="object 24"/>
          <p:cNvGrpSpPr/>
          <p:nvPr/>
        </p:nvGrpSpPr>
        <p:grpSpPr>
          <a:xfrm>
            <a:off x="664463" y="4186428"/>
            <a:ext cx="10838180" cy="1405255"/>
            <a:chOff x="664463" y="4186428"/>
            <a:chExt cx="10838180" cy="1405255"/>
          </a:xfrm>
        </p:grpSpPr>
        <p:sp>
          <p:nvSpPr>
            <p:cNvPr id="25" name="object 25"/>
            <p:cNvSpPr/>
            <p:nvPr/>
          </p:nvSpPr>
          <p:spPr>
            <a:xfrm>
              <a:off x="749808" y="4186428"/>
              <a:ext cx="10668000" cy="1405255"/>
            </a:xfrm>
            <a:custGeom>
              <a:avLst/>
              <a:gdLst/>
              <a:ahLst/>
              <a:cxnLst/>
              <a:rect l="l" t="t" r="r" b="b"/>
              <a:pathLst>
                <a:path w="10668000" h="1405254">
                  <a:moveTo>
                    <a:pt x="10667492" y="236372"/>
                  </a:moveTo>
                  <a:lnTo>
                    <a:pt x="10662679" y="188658"/>
                  </a:lnTo>
                  <a:lnTo>
                    <a:pt x="10648874" y="144221"/>
                  </a:lnTo>
                  <a:lnTo>
                    <a:pt x="10627030" y="104013"/>
                  </a:lnTo>
                  <a:lnTo>
                    <a:pt x="10598074" y="68999"/>
                  </a:lnTo>
                  <a:lnTo>
                    <a:pt x="10562984" y="40144"/>
                  </a:lnTo>
                  <a:lnTo>
                    <a:pt x="10522674" y="18376"/>
                  </a:lnTo>
                  <a:lnTo>
                    <a:pt x="10478122" y="4686"/>
                  </a:lnTo>
                  <a:lnTo>
                    <a:pt x="10430256" y="0"/>
                  </a:lnTo>
                  <a:lnTo>
                    <a:pt x="236220" y="0"/>
                  </a:lnTo>
                  <a:lnTo>
                    <a:pt x="188506" y="4686"/>
                  </a:lnTo>
                  <a:lnTo>
                    <a:pt x="144081" y="18376"/>
                  </a:lnTo>
                  <a:lnTo>
                    <a:pt x="103898" y="40132"/>
                  </a:lnTo>
                  <a:lnTo>
                    <a:pt x="68897" y="68986"/>
                  </a:lnTo>
                  <a:lnTo>
                    <a:pt x="40043" y="103987"/>
                  </a:lnTo>
                  <a:lnTo>
                    <a:pt x="18300" y="144157"/>
                  </a:lnTo>
                  <a:lnTo>
                    <a:pt x="4635" y="188556"/>
                  </a:lnTo>
                  <a:lnTo>
                    <a:pt x="0" y="236220"/>
                  </a:lnTo>
                  <a:lnTo>
                    <a:pt x="4635" y="283997"/>
                  </a:lnTo>
                  <a:lnTo>
                    <a:pt x="18300" y="328472"/>
                  </a:lnTo>
                  <a:lnTo>
                    <a:pt x="40043" y="368693"/>
                  </a:lnTo>
                  <a:lnTo>
                    <a:pt x="68897" y="403694"/>
                  </a:lnTo>
                  <a:lnTo>
                    <a:pt x="103898" y="432536"/>
                  </a:lnTo>
                  <a:lnTo>
                    <a:pt x="144081" y="454253"/>
                  </a:lnTo>
                  <a:lnTo>
                    <a:pt x="188506" y="467868"/>
                  </a:lnTo>
                  <a:lnTo>
                    <a:pt x="236220" y="472440"/>
                  </a:lnTo>
                  <a:lnTo>
                    <a:pt x="2412492" y="472440"/>
                  </a:lnTo>
                  <a:lnTo>
                    <a:pt x="2412492" y="931164"/>
                  </a:lnTo>
                  <a:lnTo>
                    <a:pt x="1402080" y="931164"/>
                  </a:lnTo>
                  <a:lnTo>
                    <a:pt x="1354442" y="936205"/>
                  </a:lnTo>
                  <a:lnTo>
                    <a:pt x="1310068" y="950188"/>
                  </a:lnTo>
                  <a:lnTo>
                    <a:pt x="1269911" y="972146"/>
                  </a:lnTo>
                  <a:lnTo>
                    <a:pt x="1234922" y="1001166"/>
                  </a:lnTo>
                  <a:lnTo>
                    <a:pt x="1206068" y="1036294"/>
                  </a:lnTo>
                  <a:lnTo>
                    <a:pt x="1184300" y="1076579"/>
                  </a:lnTo>
                  <a:lnTo>
                    <a:pt x="1170571" y="1121105"/>
                  </a:lnTo>
                  <a:lnTo>
                    <a:pt x="1165860" y="1168908"/>
                  </a:lnTo>
                  <a:lnTo>
                    <a:pt x="1170571" y="1216545"/>
                  </a:lnTo>
                  <a:lnTo>
                    <a:pt x="1184300" y="1260919"/>
                  </a:lnTo>
                  <a:lnTo>
                    <a:pt x="1206068" y="1301076"/>
                  </a:lnTo>
                  <a:lnTo>
                    <a:pt x="1234922" y="1336065"/>
                  </a:lnTo>
                  <a:lnTo>
                    <a:pt x="1269911" y="1364919"/>
                  </a:lnTo>
                  <a:lnTo>
                    <a:pt x="1310068" y="1386687"/>
                  </a:lnTo>
                  <a:lnTo>
                    <a:pt x="1354442" y="1400416"/>
                  </a:lnTo>
                  <a:lnTo>
                    <a:pt x="1402080" y="1405128"/>
                  </a:lnTo>
                  <a:lnTo>
                    <a:pt x="9180576" y="1405128"/>
                  </a:lnTo>
                  <a:lnTo>
                    <a:pt x="9228049" y="1400416"/>
                  </a:lnTo>
                  <a:lnTo>
                    <a:pt x="9272321" y="1386687"/>
                  </a:lnTo>
                  <a:lnTo>
                    <a:pt x="9312415" y="1364907"/>
                  </a:lnTo>
                  <a:lnTo>
                    <a:pt x="9347378" y="1336027"/>
                  </a:lnTo>
                  <a:lnTo>
                    <a:pt x="9376232" y="1301000"/>
                  </a:lnTo>
                  <a:lnTo>
                    <a:pt x="9398038" y="1260792"/>
                  </a:lnTo>
                  <a:lnTo>
                    <a:pt x="9411830" y="1216355"/>
                  </a:lnTo>
                  <a:lnTo>
                    <a:pt x="9416644" y="1168628"/>
                  </a:lnTo>
                  <a:lnTo>
                    <a:pt x="9411830" y="1120914"/>
                  </a:lnTo>
                  <a:lnTo>
                    <a:pt x="9398038" y="1076464"/>
                  </a:lnTo>
                  <a:lnTo>
                    <a:pt x="9376232" y="1036218"/>
                  </a:lnTo>
                  <a:lnTo>
                    <a:pt x="9347378" y="1001128"/>
                  </a:lnTo>
                  <a:lnTo>
                    <a:pt x="9312415" y="972134"/>
                  </a:lnTo>
                  <a:lnTo>
                    <a:pt x="9272321" y="950175"/>
                  </a:lnTo>
                  <a:lnTo>
                    <a:pt x="9228049" y="936205"/>
                  </a:lnTo>
                  <a:lnTo>
                    <a:pt x="9180576" y="931164"/>
                  </a:lnTo>
                  <a:lnTo>
                    <a:pt x="7555992" y="931164"/>
                  </a:lnTo>
                  <a:lnTo>
                    <a:pt x="7555992" y="472440"/>
                  </a:lnTo>
                  <a:lnTo>
                    <a:pt x="10430256" y="472440"/>
                  </a:lnTo>
                  <a:lnTo>
                    <a:pt x="10478122" y="467868"/>
                  </a:lnTo>
                  <a:lnTo>
                    <a:pt x="10522674" y="454253"/>
                  </a:lnTo>
                  <a:lnTo>
                    <a:pt x="10562984" y="432549"/>
                  </a:lnTo>
                  <a:lnTo>
                    <a:pt x="10598074" y="403720"/>
                  </a:lnTo>
                  <a:lnTo>
                    <a:pt x="10627030" y="368731"/>
                  </a:lnTo>
                  <a:lnTo>
                    <a:pt x="10648874" y="328536"/>
                  </a:lnTo>
                  <a:lnTo>
                    <a:pt x="10662679" y="284099"/>
                  </a:lnTo>
                  <a:lnTo>
                    <a:pt x="10667492" y="236372"/>
                  </a:lnTo>
                  <a:close/>
                </a:path>
              </a:pathLst>
            </a:custGeom>
            <a:solidFill>
              <a:srgbClr val="2CD7E1"/>
            </a:solidFill>
          </p:spPr>
          <p:txBody>
            <a:bodyPr wrap="square" lIns="0" tIns="0" rIns="0" bIns="0" rtlCol="0"/>
            <a:lstStyle/>
            <a:p>
              <a:endParaRPr/>
            </a:p>
          </p:txBody>
        </p:sp>
        <p:sp>
          <p:nvSpPr>
            <p:cNvPr id="26" name="object 26"/>
            <p:cNvSpPr/>
            <p:nvPr/>
          </p:nvSpPr>
          <p:spPr>
            <a:xfrm>
              <a:off x="664464" y="4645152"/>
              <a:ext cx="10838180" cy="472440"/>
            </a:xfrm>
            <a:custGeom>
              <a:avLst/>
              <a:gdLst/>
              <a:ahLst/>
              <a:cxnLst/>
              <a:rect l="l" t="t" r="r" b="b"/>
              <a:pathLst>
                <a:path w="10838180" h="472439">
                  <a:moveTo>
                    <a:pt x="4072636" y="236359"/>
                  </a:moveTo>
                  <a:lnTo>
                    <a:pt x="4067822" y="188645"/>
                  </a:lnTo>
                  <a:lnTo>
                    <a:pt x="4054017" y="144208"/>
                  </a:lnTo>
                  <a:lnTo>
                    <a:pt x="4032199" y="104000"/>
                  </a:lnTo>
                  <a:lnTo>
                    <a:pt x="4003281" y="68986"/>
                  </a:lnTo>
                  <a:lnTo>
                    <a:pt x="3968254" y="40132"/>
                  </a:lnTo>
                  <a:lnTo>
                    <a:pt x="3928033" y="18376"/>
                  </a:lnTo>
                  <a:lnTo>
                    <a:pt x="3883609" y="4673"/>
                  </a:lnTo>
                  <a:lnTo>
                    <a:pt x="3835908" y="0"/>
                  </a:lnTo>
                  <a:lnTo>
                    <a:pt x="236220" y="0"/>
                  </a:lnTo>
                  <a:lnTo>
                    <a:pt x="188709" y="4673"/>
                  </a:lnTo>
                  <a:lnTo>
                    <a:pt x="144411" y="18364"/>
                  </a:lnTo>
                  <a:lnTo>
                    <a:pt x="104305" y="40119"/>
                  </a:lnTo>
                  <a:lnTo>
                    <a:pt x="69329" y="68973"/>
                  </a:lnTo>
                  <a:lnTo>
                    <a:pt x="40449" y="103962"/>
                  </a:lnTo>
                  <a:lnTo>
                    <a:pt x="18630" y="144145"/>
                  </a:lnTo>
                  <a:lnTo>
                    <a:pt x="4826" y="188556"/>
                  </a:lnTo>
                  <a:lnTo>
                    <a:pt x="0" y="236220"/>
                  </a:lnTo>
                  <a:lnTo>
                    <a:pt x="4826" y="283984"/>
                  </a:lnTo>
                  <a:lnTo>
                    <a:pt x="18630" y="328460"/>
                  </a:lnTo>
                  <a:lnTo>
                    <a:pt x="40449" y="368681"/>
                  </a:lnTo>
                  <a:lnTo>
                    <a:pt x="69329" y="403694"/>
                  </a:lnTo>
                  <a:lnTo>
                    <a:pt x="104305" y="432523"/>
                  </a:lnTo>
                  <a:lnTo>
                    <a:pt x="144411" y="454240"/>
                  </a:lnTo>
                  <a:lnTo>
                    <a:pt x="188709" y="467868"/>
                  </a:lnTo>
                  <a:lnTo>
                    <a:pt x="236220" y="472440"/>
                  </a:lnTo>
                  <a:lnTo>
                    <a:pt x="3835908" y="472440"/>
                  </a:lnTo>
                  <a:lnTo>
                    <a:pt x="3883609" y="467868"/>
                  </a:lnTo>
                  <a:lnTo>
                    <a:pt x="3928033" y="454240"/>
                  </a:lnTo>
                  <a:lnTo>
                    <a:pt x="3968254" y="432536"/>
                  </a:lnTo>
                  <a:lnTo>
                    <a:pt x="4003281" y="403707"/>
                  </a:lnTo>
                  <a:lnTo>
                    <a:pt x="4032199" y="368719"/>
                  </a:lnTo>
                  <a:lnTo>
                    <a:pt x="4054017" y="328523"/>
                  </a:lnTo>
                  <a:lnTo>
                    <a:pt x="4067822" y="284086"/>
                  </a:lnTo>
                  <a:lnTo>
                    <a:pt x="4072636" y="236359"/>
                  </a:lnTo>
                  <a:close/>
                </a:path>
                <a:path w="10838180" h="472439">
                  <a:moveTo>
                    <a:pt x="10837596" y="236359"/>
                  </a:moveTo>
                  <a:lnTo>
                    <a:pt x="10832783" y="188645"/>
                  </a:lnTo>
                  <a:lnTo>
                    <a:pt x="10818990" y="144208"/>
                  </a:lnTo>
                  <a:lnTo>
                    <a:pt x="10797159" y="104000"/>
                  </a:lnTo>
                  <a:lnTo>
                    <a:pt x="10768254" y="68986"/>
                  </a:lnTo>
                  <a:lnTo>
                    <a:pt x="10733227" y="40132"/>
                  </a:lnTo>
                  <a:lnTo>
                    <a:pt x="10693032" y="18376"/>
                  </a:lnTo>
                  <a:lnTo>
                    <a:pt x="10648620" y="4673"/>
                  </a:lnTo>
                  <a:lnTo>
                    <a:pt x="10600944" y="0"/>
                  </a:lnTo>
                  <a:lnTo>
                    <a:pt x="7217664" y="0"/>
                  </a:lnTo>
                  <a:lnTo>
                    <a:pt x="7169950" y="4673"/>
                  </a:lnTo>
                  <a:lnTo>
                    <a:pt x="7125525" y="18364"/>
                  </a:lnTo>
                  <a:lnTo>
                    <a:pt x="7085343" y="40119"/>
                  </a:lnTo>
                  <a:lnTo>
                    <a:pt x="7050341" y="68973"/>
                  </a:lnTo>
                  <a:lnTo>
                    <a:pt x="7021487" y="103962"/>
                  </a:lnTo>
                  <a:lnTo>
                    <a:pt x="6999745" y="144145"/>
                  </a:lnTo>
                  <a:lnTo>
                    <a:pt x="6986079" y="188556"/>
                  </a:lnTo>
                  <a:lnTo>
                    <a:pt x="6981444" y="236220"/>
                  </a:lnTo>
                  <a:lnTo>
                    <a:pt x="6986079" y="283984"/>
                  </a:lnTo>
                  <a:lnTo>
                    <a:pt x="6999745" y="328460"/>
                  </a:lnTo>
                  <a:lnTo>
                    <a:pt x="7021487" y="368681"/>
                  </a:lnTo>
                  <a:lnTo>
                    <a:pt x="7050341" y="403682"/>
                  </a:lnTo>
                  <a:lnTo>
                    <a:pt x="7085343" y="432523"/>
                  </a:lnTo>
                  <a:lnTo>
                    <a:pt x="7125525" y="454240"/>
                  </a:lnTo>
                  <a:lnTo>
                    <a:pt x="7169950" y="467868"/>
                  </a:lnTo>
                  <a:lnTo>
                    <a:pt x="7217664" y="472440"/>
                  </a:lnTo>
                  <a:lnTo>
                    <a:pt x="10600944" y="472440"/>
                  </a:lnTo>
                  <a:lnTo>
                    <a:pt x="10648620" y="467868"/>
                  </a:lnTo>
                  <a:lnTo>
                    <a:pt x="10693032" y="454240"/>
                  </a:lnTo>
                  <a:lnTo>
                    <a:pt x="10733227" y="432536"/>
                  </a:lnTo>
                  <a:lnTo>
                    <a:pt x="10768254" y="403707"/>
                  </a:lnTo>
                  <a:lnTo>
                    <a:pt x="10797159" y="368706"/>
                  </a:lnTo>
                  <a:lnTo>
                    <a:pt x="10818990" y="328510"/>
                  </a:lnTo>
                  <a:lnTo>
                    <a:pt x="10832783" y="284086"/>
                  </a:lnTo>
                  <a:lnTo>
                    <a:pt x="10837596" y="236359"/>
                  </a:lnTo>
                  <a:close/>
                </a:path>
              </a:pathLst>
            </a:custGeom>
            <a:solidFill>
              <a:srgbClr val="233548"/>
            </a:solidFill>
          </p:spPr>
          <p:txBody>
            <a:bodyPr wrap="square" lIns="0" tIns="0" rIns="0" bIns="0" rtlCol="0"/>
            <a:lstStyle/>
            <a:p>
              <a:endParaRPr/>
            </a:p>
          </p:txBody>
        </p:sp>
      </p:grpSp>
      <p:sp>
        <p:nvSpPr>
          <p:cNvPr id="27" name="object 27"/>
          <p:cNvSpPr/>
          <p:nvPr/>
        </p:nvSpPr>
        <p:spPr>
          <a:xfrm>
            <a:off x="7170419" y="5731764"/>
            <a:ext cx="1859280" cy="382905"/>
          </a:xfrm>
          <a:custGeom>
            <a:avLst/>
            <a:gdLst/>
            <a:ahLst/>
            <a:cxnLst/>
            <a:rect l="l" t="t" r="r" b="b"/>
            <a:pathLst>
              <a:path w="1859279" h="382904">
                <a:moveTo>
                  <a:pt x="1667255" y="382524"/>
                </a:moveTo>
                <a:lnTo>
                  <a:pt x="190500" y="382524"/>
                </a:lnTo>
                <a:lnTo>
                  <a:pt x="146817" y="377381"/>
                </a:lnTo>
                <a:lnTo>
                  <a:pt x="106687" y="362917"/>
                </a:lnTo>
                <a:lnTo>
                  <a:pt x="71273" y="340266"/>
                </a:lnTo>
                <a:lnTo>
                  <a:pt x="41735" y="310564"/>
                </a:lnTo>
                <a:lnTo>
                  <a:pt x="19236" y="274946"/>
                </a:lnTo>
                <a:lnTo>
                  <a:pt x="4937" y="234546"/>
                </a:lnTo>
                <a:lnTo>
                  <a:pt x="0" y="190500"/>
                </a:lnTo>
                <a:lnTo>
                  <a:pt x="4937" y="146831"/>
                </a:lnTo>
                <a:lnTo>
                  <a:pt x="19236" y="106711"/>
                </a:lnTo>
                <a:lnTo>
                  <a:pt x="41735" y="71301"/>
                </a:lnTo>
                <a:lnTo>
                  <a:pt x="71273" y="41763"/>
                </a:lnTo>
                <a:lnTo>
                  <a:pt x="106687" y="19259"/>
                </a:lnTo>
                <a:lnTo>
                  <a:pt x="146817" y="4951"/>
                </a:lnTo>
                <a:lnTo>
                  <a:pt x="190500" y="0"/>
                </a:lnTo>
                <a:lnTo>
                  <a:pt x="1667255" y="0"/>
                </a:lnTo>
                <a:lnTo>
                  <a:pt x="1711207" y="4952"/>
                </a:lnTo>
                <a:lnTo>
                  <a:pt x="1751535" y="19271"/>
                </a:lnTo>
                <a:lnTo>
                  <a:pt x="1787095" y="41803"/>
                </a:lnTo>
                <a:lnTo>
                  <a:pt x="1816743" y="71396"/>
                </a:lnTo>
                <a:lnTo>
                  <a:pt x="1839337" y="106896"/>
                </a:lnTo>
                <a:lnTo>
                  <a:pt x="1853732" y="147151"/>
                </a:lnTo>
                <a:lnTo>
                  <a:pt x="1858784" y="191008"/>
                </a:lnTo>
                <a:lnTo>
                  <a:pt x="1853732" y="234866"/>
                </a:lnTo>
                <a:lnTo>
                  <a:pt x="1839337" y="275131"/>
                </a:lnTo>
                <a:lnTo>
                  <a:pt x="1816743" y="310659"/>
                </a:lnTo>
                <a:lnTo>
                  <a:pt x="1787095" y="340306"/>
                </a:lnTo>
                <a:lnTo>
                  <a:pt x="1751535" y="362929"/>
                </a:lnTo>
                <a:lnTo>
                  <a:pt x="1711207" y="377382"/>
                </a:lnTo>
                <a:lnTo>
                  <a:pt x="1667255" y="382524"/>
                </a:lnTo>
                <a:close/>
              </a:path>
            </a:pathLst>
          </a:custGeom>
          <a:solidFill>
            <a:srgbClr val="2CD7E1"/>
          </a:solidFill>
        </p:spPr>
        <p:txBody>
          <a:bodyPr wrap="square" lIns="0" tIns="0" rIns="0" bIns="0" rtlCol="0"/>
          <a:lstStyle/>
          <a:p>
            <a:endParaRPr/>
          </a:p>
        </p:txBody>
      </p:sp>
      <p:sp>
        <p:nvSpPr>
          <p:cNvPr id="28" name="object 28"/>
          <p:cNvSpPr/>
          <p:nvPr/>
        </p:nvSpPr>
        <p:spPr>
          <a:xfrm>
            <a:off x="4951476" y="5013959"/>
            <a:ext cx="1797050" cy="102235"/>
          </a:xfrm>
          <a:custGeom>
            <a:avLst/>
            <a:gdLst/>
            <a:ahLst/>
            <a:cxnLst/>
            <a:rect l="l" t="t" r="r" b="b"/>
            <a:pathLst>
              <a:path w="1797050" h="102235">
                <a:moveTo>
                  <a:pt x="1746503" y="102107"/>
                </a:moveTo>
                <a:lnTo>
                  <a:pt x="51815" y="102107"/>
                </a:lnTo>
                <a:lnTo>
                  <a:pt x="31661" y="97896"/>
                </a:lnTo>
                <a:lnTo>
                  <a:pt x="15259" y="86806"/>
                </a:lnTo>
                <a:lnTo>
                  <a:pt x="4181" y="70412"/>
                </a:lnTo>
                <a:lnTo>
                  <a:pt x="0" y="50291"/>
                </a:lnTo>
                <a:lnTo>
                  <a:pt x="4181" y="30659"/>
                </a:lnTo>
                <a:lnTo>
                  <a:pt x="15259" y="14587"/>
                </a:lnTo>
                <a:lnTo>
                  <a:pt x="31661" y="3795"/>
                </a:lnTo>
                <a:lnTo>
                  <a:pt x="51815" y="0"/>
                </a:lnTo>
                <a:lnTo>
                  <a:pt x="1746503" y="0"/>
                </a:lnTo>
                <a:lnTo>
                  <a:pt x="1765993" y="3801"/>
                </a:lnTo>
                <a:lnTo>
                  <a:pt x="1782025" y="14638"/>
                </a:lnTo>
                <a:lnTo>
                  <a:pt x="1792895" y="30830"/>
                </a:lnTo>
                <a:lnTo>
                  <a:pt x="1796897" y="50698"/>
                </a:lnTo>
                <a:lnTo>
                  <a:pt x="1792895" y="70584"/>
                </a:lnTo>
                <a:lnTo>
                  <a:pt x="1782025" y="86856"/>
                </a:lnTo>
                <a:lnTo>
                  <a:pt x="1765993" y="97902"/>
                </a:lnTo>
                <a:lnTo>
                  <a:pt x="1746503" y="102107"/>
                </a:lnTo>
                <a:close/>
              </a:path>
            </a:pathLst>
          </a:custGeom>
          <a:solidFill>
            <a:srgbClr val="FFFFFF"/>
          </a:solidFill>
        </p:spPr>
        <p:txBody>
          <a:bodyPr wrap="square" lIns="0" tIns="0" rIns="0" bIns="0" rtlCol="0"/>
          <a:lstStyle/>
          <a:p>
            <a:endParaRPr/>
          </a:p>
        </p:txBody>
      </p:sp>
      <p:sp>
        <p:nvSpPr>
          <p:cNvPr id="29" name="object 29"/>
          <p:cNvSpPr/>
          <p:nvPr/>
        </p:nvSpPr>
        <p:spPr>
          <a:xfrm>
            <a:off x="6845807" y="5010238"/>
            <a:ext cx="102641" cy="103301"/>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045452" y="5011940"/>
            <a:ext cx="102755" cy="103301"/>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544056" y="5727204"/>
            <a:ext cx="386080" cy="386080"/>
          </a:xfrm>
          <a:custGeom>
            <a:avLst/>
            <a:gdLst/>
            <a:ahLst/>
            <a:cxnLst/>
            <a:rect l="l" t="t" r="r" b="b"/>
            <a:pathLst>
              <a:path w="386079" h="386079">
                <a:moveTo>
                  <a:pt x="192735" y="385660"/>
                </a:moveTo>
                <a:lnTo>
                  <a:pt x="148519" y="380570"/>
                </a:lnTo>
                <a:lnTo>
                  <a:pt x="107932" y="366077"/>
                </a:lnTo>
                <a:lnTo>
                  <a:pt x="72133" y="343353"/>
                </a:lnTo>
                <a:lnTo>
                  <a:pt x="42281" y="313566"/>
                </a:lnTo>
                <a:lnTo>
                  <a:pt x="19535" y="277888"/>
                </a:lnTo>
                <a:lnTo>
                  <a:pt x="5055" y="237488"/>
                </a:lnTo>
                <a:lnTo>
                  <a:pt x="0" y="193535"/>
                </a:lnTo>
                <a:lnTo>
                  <a:pt x="5055" y="149060"/>
                </a:lnTo>
                <a:lnTo>
                  <a:pt x="19535" y="108286"/>
                </a:lnTo>
                <a:lnTo>
                  <a:pt x="42281" y="72356"/>
                </a:lnTo>
                <a:lnTo>
                  <a:pt x="72133" y="42418"/>
                </a:lnTo>
                <a:lnTo>
                  <a:pt x="107932" y="19616"/>
                </a:lnTo>
                <a:lnTo>
                  <a:pt x="148519" y="5094"/>
                </a:lnTo>
                <a:lnTo>
                  <a:pt x="192735" y="0"/>
                </a:lnTo>
                <a:lnTo>
                  <a:pt x="236951" y="5092"/>
                </a:lnTo>
                <a:lnTo>
                  <a:pt x="277540" y="19599"/>
                </a:lnTo>
                <a:lnTo>
                  <a:pt x="313345" y="42362"/>
                </a:lnTo>
                <a:lnTo>
                  <a:pt x="343208" y="72224"/>
                </a:lnTo>
                <a:lnTo>
                  <a:pt x="365972" y="108026"/>
                </a:lnTo>
                <a:lnTo>
                  <a:pt x="380479" y="148612"/>
                </a:lnTo>
                <a:lnTo>
                  <a:pt x="385572" y="192824"/>
                </a:lnTo>
                <a:lnTo>
                  <a:pt x="380479" y="237040"/>
                </a:lnTo>
                <a:lnTo>
                  <a:pt x="365972" y="277629"/>
                </a:lnTo>
                <a:lnTo>
                  <a:pt x="343208" y="313434"/>
                </a:lnTo>
                <a:lnTo>
                  <a:pt x="313345" y="343297"/>
                </a:lnTo>
                <a:lnTo>
                  <a:pt x="277540" y="366060"/>
                </a:lnTo>
                <a:lnTo>
                  <a:pt x="236951" y="380568"/>
                </a:lnTo>
                <a:lnTo>
                  <a:pt x="192735" y="385660"/>
                </a:lnTo>
                <a:close/>
              </a:path>
            </a:pathLst>
          </a:custGeom>
          <a:solidFill>
            <a:srgbClr val="2CD7E1"/>
          </a:solidFill>
        </p:spPr>
        <p:txBody>
          <a:bodyPr wrap="square" lIns="0" tIns="0" rIns="0" bIns="0" rtlCol="0"/>
          <a:lstStyle/>
          <a:p>
            <a:endParaRPr/>
          </a:p>
        </p:txBody>
      </p:sp>
      <p:sp>
        <p:nvSpPr>
          <p:cNvPr id="32" name="object 32"/>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0D0D0D">
              <a:alpha val="94898"/>
            </a:srgbClr>
          </a:solidFill>
        </p:spPr>
        <p:txBody>
          <a:bodyPr wrap="square" lIns="0" tIns="0" rIns="0" bIns="0" rtlCol="0"/>
          <a:lstStyle/>
          <a:p>
            <a:endParaRPr/>
          </a:p>
        </p:txBody>
      </p:sp>
      <p:sp>
        <p:nvSpPr>
          <p:cNvPr id="33" name="object 33"/>
          <p:cNvSpPr txBox="1"/>
          <p:nvPr/>
        </p:nvSpPr>
        <p:spPr>
          <a:xfrm>
            <a:off x="5376545" y="4270375"/>
            <a:ext cx="2091056" cy="391160"/>
          </a:xfrm>
          <a:prstGeom prst="rect">
            <a:avLst/>
          </a:prstGeom>
        </p:spPr>
        <p:txBody>
          <a:bodyPr vert="horz" wrap="square" lIns="0" tIns="12700" rIns="0" bIns="0" rtlCol="0">
            <a:spAutoFit/>
          </a:bodyPr>
          <a:lstStyle/>
          <a:p>
            <a:pPr marL="12700">
              <a:lnSpc>
                <a:spcPct val="100000"/>
              </a:lnSpc>
              <a:spcBef>
                <a:spcPts val="100"/>
              </a:spcBef>
            </a:pPr>
            <a:r>
              <a:rPr sz="2400" spc="-15" smtClean="0">
                <a:solidFill>
                  <a:srgbClr val="FA5257"/>
                </a:solidFill>
                <a:latin typeface="Carlito"/>
                <a:cs typeface="Carlito"/>
              </a:rPr>
              <a:t>THANK</a:t>
            </a:r>
            <a:r>
              <a:rPr lang="en-US" sz="2400" spc="-15" dirty="0" smtClean="0">
                <a:solidFill>
                  <a:srgbClr val="FA5257"/>
                </a:solidFill>
                <a:latin typeface="Carlito"/>
                <a:cs typeface="Carlito"/>
              </a:rPr>
              <a:t> </a:t>
            </a:r>
            <a:r>
              <a:rPr sz="2400" spc="-15" smtClean="0">
                <a:solidFill>
                  <a:srgbClr val="FA5257"/>
                </a:solidFill>
                <a:latin typeface="Carlito"/>
                <a:cs typeface="Carlito"/>
              </a:rPr>
              <a:t>YOU</a:t>
            </a:r>
            <a:endParaRPr sz="2400">
              <a:latin typeface="Carlito"/>
              <a:cs typeface="Carli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2286000" y="1905000"/>
            <a:ext cx="3886200" cy="518732"/>
          </a:xfrm>
          <a:prstGeom prst="rect">
            <a:avLst/>
          </a:prstGeom>
        </p:spPr>
        <p:txBody>
          <a:bodyPr vert="horz" wrap="square" lIns="0" tIns="13335" rIns="0" bIns="0" rtlCol="0">
            <a:spAutoFit/>
          </a:bodyPr>
          <a:lstStyle/>
          <a:p>
            <a:pPr marL="12700">
              <a:spcBef>
                <a:spcPts val="105"/>
              </a:spcBef>
            </a:pPr>
            <a:endParaRPr lang="en-US" b="1" dirty="0" smtClean="0">
              <a:solidFill>
                <a:schemeClr val="bg1">
                  <a:lumMod val="50000"/>
                </a:schemeClr>
              </a:solidFill>
              <a:latin typeface="Times New Roman" pitchFamily="18" charset="0"/>
              <a:cs typeface="Times New Roman" pitchFamily="18" charset="0"/>
            </a:endParaRPr>
          </a:p>
          <a:p>
            <a:pPr marL="12700">
              <a:lnSpc>
                <a:spcPct val="100000"/>
              </a:lnSpc>
              <a:spcBef>
                <a:spcPts val="105"/>
              </a:spcBef>
            </a:pPr>
            <a:endParaRPr sz="1400">
              <a:solidFill>
                <a:schemeClr val="bg1">
                  <a:lumMod val="50000"/>
                </a:schemeClr>
              </a:solidFill>
              <a:latin typeface="Noto Sans Mono CJK JP Bold"/>
              <a:cs typeface="Noto Sans Mono CJK JP Bold"/>
            </a:endParaRPr>
          </a:p>
        </p:txBody>
      </p:sp>
      <p:sp>
        <p:nvSpPr>
          <p:cNvPr id="38" name="object 38"/>
          <p:cNvSpPr txBox="1"/>
          <p:nvPr/>
        </p:nvSpPr>
        <p:spPr>
          <a:xfrm>
            <a:off x="7296442" y="1948967"/>
            <a:ext cx="2959735" cy="444352"/>
          </a:xfrm>
          <a:prstGeom prst="rect">
            <a:avLst/>
          </a:prstGeom>
        </p:spPr>
        <p:txBody>
          <a:bodyPr vert="horz" wrap="square" lIns="0" tIns="13335" rIns="0" bIns="0" rtlCol="0">
            <a:spAutoFit/>
          </a:bodyPr>
          <a:lstStyle/>
          <a:p>
            <a:pPr marL="12700" marR="5080">
              <a:lnSpc>
                <a:spcPct val="100000"/>
              </a:lnSpc>
              <a:spcBef>
                <a:spcPts val="105"/>
              </a:spcBef>
            </a:pPr>
            <a:r>
              <a:rPr sz="1400" spc="-5">
                <a:solidFill>
                  <a:srgbClr val="767070"/>
                </a:solidFill>
                <a:latin typeface="Noto Sans Mono CJK JP Bold"/>
                <a:cs typeface="Noto Sans Mono CJK JP Bold"/>
              </a:rPr>
              <a:t> </a:t>
            </a:r>
            <a:endParaRPr sz="1400">
              <a:latin typeface="Noto Sans Mono CJK JP Bold"/>
              <a:cs typeface="Noto Sans Mono CJK JP Bold"/>
            </a:endParaRPr>
          </a:p>
          <a:p>
            <a:pPr marL="12700">
              <a:lnSpc>
                <a:spcPct val="100000"/>
              </a:lnSpc>
            </a:pPr>
            <a:r>
              <a:rPr sz="1400" dirty="0">
                <a:solidFill>
                  <a:srgbClr val="767070"/>
                </a:solidFill>
                <a:latin typeface="Noto Sans Mono CJK JP Bold"/>
                <a:cs typeface="Noto Sans Mono CJK JP Bold"/>
              </a:rPr>
              <a:t> </a:t>
            </a:r>
            <a:endParaRPr sz="1400">
              <a:latin typeface="Noto Sans Mono CJK JP Bold"/>
              <a:cs typeface="Noto Sans Mono CJK JP Bold"/>
            </a:endParaRPr>
          </a:p>
        </p:txBody>
      </p:sp>
      <p:sp>
        <p:nvSpPr>
          <p:cNvPr id="52" name="object 52"/>
          <p:cNvSpPr txBox="1">
            <a:spLocks noGrp="1"/>
          </p:cNvSpPr>
          <p:nvPr>
            <p:ph type="title"/>
          </p:nvPr>
        </p:nvSpPr>
        <p:spPr>
          <a:xfrm>
            <a:off x="4910188" y="154038"/>
            <a:ext cx="3700412" cy="627736"/>
          </a:xfrm>
          <a:prstGeom prst="rect">
            <a:avLst/>
          </a:prstGeom>
        </p:spPr>
        <p:txBody>
          <a:bodyPr vert="horz" wrap="square" lIns="0" tIns="12065" rIns="0" bIns="0" rtlCol="0">
            <a:spAutoFit/>
          </a:bodyPr>
          <a:lstStyle/>
          <a:p>
            <a:pPr marL="12700">
              <a:lnSpc>
                <a:spcPct val="100000"/>
              </a:lnSpc>
              <a:spcBef>
                <a:spcPts val="95"/>
              </a:spcBef>
            </a:pPr>
            <a:r>
              <a:rPr lang="en-GB" spc="215" dirty="0" smtClean="0">
                <a:solidFill>
                  <a:schemeClr val="tx1"/>
                </a:solidFill>
                <a:latin typeface="Times New Roman"/>
                <a:cs typeface="Times New Roman"/>
              </a:rPr>
              <a:t>ABSTRACT</a:t>
            </a:r>
            <a:endParaRPr spc="215" dirty="0">
              <a:solidFill>
                <a:schemeClr val="tx1"/>
              </a:solidFill>
              <a:latin typeface="Times New Roman"/>
              <a:cs typeface="Times New Roman"/>
            </a:endParaRPr>
          </a:p>
        </p:txBody>
      </p:sp>
      <p:sp>
        <p:nvSpPr>
          <p:cNvPr id="53" name="object 53"/>
          <p:cNvSpPr/>
          <p:nvPr/>
        </p:nvSpPr>
        <p:spPr>
          <a:xfrm>
            <a:off x="5378196" y="878992"/>
            <a:ext cx="191058" cy="190500"/>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5690615" y="878992"/>
            <a:ext cx="189788" cy="190500"/>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5999988" y="878992"/>
            <a:ext cx="191198" cy="190500"/>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6310884" y="878992"/>
            <a:ext cx="191096" cy="190500"/>
          </a:xfrm>
          <a:prstGeom prst="rect">
            <a:avLst/>
          </a:prstGeom>
          <a:blipFill>
            <a:blip r:embed="rId6" cstate="print"/>
            <a:stretch>
              <a:fillRect/>
            </a:stretch>
          </a:blipFill>
        </p:spPr>
        <p:txBody>
          <a:bodyPr wrap="square" lIns="0" tIns="0" rIns="0" bIns="0" rtlCol="0"/>
          <a:lstStyle/>
          <a:p>
            <a:endParaRPr/>
          </a:p>
        </p:txBody>
      </p:sp>
      <p:sp>
        <p:nvSpPr>
          <p:cNvPr id="57" name="object 57"/>
          <p:cNvSpPr/>
          <p:nvPr/>
        </p:nvSpPr>
        <p:spPr>
          <a:xfrm>
            <a:off x="6623304" y="878992"/>
            <a:ext cx="189941" cy="190500"/>
          </a:xfrm>
          <a:prstGeom prst="rect">
            <a:avLst/>
          </a:prstGeom>
          <a:blipFill>
            <a:blip r:embed="rId7" cstate="print"/>
            <a:stretch>
              <a:fillRect/>
            </a:stretch>
          </a:blipFill>
        </p:spPr>
        <p:txBody>
          <a:bodyPr wrap="square" lIns="0" tIns="0" rIns="0" bIns="0" rtlCol="0"/>
          <a:lstStyle/>
          <a:p>
            <a:endParaRPr/>
          </a:p>
        </p:txBody>
      </p:sp>
      <p:sp>
        <p:nvSpPr>
          <p:cNvPr id="60" name="TextBox 59"/>
          <p:cNvSpPr txBox="1"/>
          <p:nvPr/>
        </p:nvSpPr>
        <p:spPr>
          <a:xfrm>
            <a:off x="990601" y="1676400"/>
            <a:ext cx="10820399" cy="5355312"/>
          </a:xfrm>
          <a:prstGeom prst="rect">
            <a:avLst/>
          </a:prstGeom>
          <a:noFill/>
        </p:spPr>
        <p:txBody>
          <a:bodyPr wrap="square" rtlCol="0">
            <a:spAutoFit/>
          </a:bodyPr>
          <a:lstStyle/>
          <a:p>
            <a:pPr>
              <a:lnSpc>
                <a:spcPct val="150000"/>
              </a:lnSpc>
            </a:pPr>
            <a:r>
              <a:rPr lang="en-US" dirty="0" smtClean="0"/>
              <a:t>One of the problems with Linux today on laptops is that CPU will run in </a:t>
            </a:r>
            <a:r>
              <a:rPr lang="en-US" dirty="0" err="1" smtClean="0"/>
              <a:t>unoptimizedmanner</a:t>
            </a:r>
            <a:r>
              <a:rPr lang="en-US" dirty="0" smtClean="0"/>
              <a:t> which will negatively reflect on battery life. For example, CPU will run </a:t>
            </a:r>
            <a:r>
              <a:rPr lang="en-US" dirty="0" err="1" smtClean="0"/>
              <a:t>using"performance</a:t>
            </a:r>
            <a:r>
              <a:rPr lang="en-US" dirty="0" smtClean="0"/>
              <a:t>" governor with turbo boost enabled regardless if it's plugged in to </a:t>
            </a:r>
            <a:r>
              <a:rPr lang="en-US" dirty="0" err="1" smtClean="0"/>
              <a:t>powerornot</a:t>
            </a:r>
            <a:r>
              <a:rPr lang="en-US" dirty="0" smtClean="0"/>
              <a:t>. Issue can be mitigated by using tools like indicator-cpufreqorcpufreq,butthesestillrequiremanualactionfromyoursidewhichcanbedauntingandcumbersome.Using </a:t>
            </a:r>
            <a:r>
              <a:rPr lang="en-US" dirty="0" smtClean="0"/>
              <a:t>tools like TLP can help in this situation with extending battery life (which </a:t>
            </a:r>
            <a:r>
              <a:rPr lang="en-US" dirty="0" err="1" smtClean="0"/>
              <a:t>issomething</a:t>
            </a:r>
            <a:r>
              <a:rPr lang="en-US" dirty="0" smtClean="0"/>
              <a:t> I used to do for numerous years), but it also might come with its own set </a:t>
            </a:r>
            <a:r>
              <a:rPr lang="en-US" dirty="0" err="1" smtClean="0"/>
              <a:t>ofproblems,likelosingturboboost.With</a:t>
            </a:r>
            <a:r>
              <a:rPr lang="en-US" dirty="0" smtClean="0"/>
              <a:t> that said, I needed a simple tool which would automatically make "</a:t>
            </a:r>
            <a:r>
              <a:rPr lang="en-US" dirty="0" err="1" smtClean="0"/>
              <a:t>cpufreq"related</a:t>
            </a:r>
            <a:r>
              <a:rPr lang="en-US" dirty="0" smtClean="0"/>
              <a:t> changes, save battery like TLP, but let Linux kernel do most of the heavy </a:t>
            </a:r>
            <a:r>
              <a:rPr lang="en-US" dirty="0" err="1" smtClean="0"/>
              <a:t>lifting.That'showauto-cpufreqwasborn.Please</a:t>
            </a:r>
            <a:r>
              <a:rPr lang="en-US" dirty="0" smtClean="0"/>
              <a:t> note: auto-</a:t>
            </a:r>
            <a:r>
              <a:rPr lang="en-US" dirty="0" err="1" smtClean="0"/>
              <a:t>cpufreq</a:t>
            </a:r>
            <a:r>
              <a:rPr lang="en-US" dirty="0" smtClean="0"/>
              <a:t> aims to replace TLP in terms of functionality and after </a:t>
            </a:r>
            <a:r>
              <a:rPr lang="en-US" dirty="0" err="1" smtClean="0"/>
              <a:t>youinstall</a:t>
            </a:r>
            <a:r>
              <a:rPr lang="en-US" dirty="0" smtClean="0"/>
              <a:t> auto-</a:t>
            </a:r>
            <a:r>
              <a:rPr lang="en-US" dirty="0" err="1" smtClean="0"/>
              <a:t>cpufreq</a:t>
            </a:r>
            <a:r>
              <a:rPr lang="en-US" dirty="0" smtClean="0"/>
              <a:t> it's recommended to remove TLP . If both are used for </a:t>
            </a:r>
            <a:r>
              <a:rPr lang="en-US" dirty="0" err="1" smtClean="0"/>
              <a:t>samefunctionality</a:t>
            </a:r>
            <a:r>
              <a:rPr lang="en-US" dirty="0" smtClean="0"/>
              <a:t>, </a:t>
            </a:r>
            <a:r>
              <a:rPr lang="en-US" dirty="0" err="1" smtClean="0"/>
              <a:t>i.e</a:t>
            </a:r>
            <a:r>
              <a:rPr lang="en-US" dirty="0" smtClean="0"/>
              <a:t>: to set CPU frequencies it'll lead to unwanted results like </a:t>
            </a:r>
            <a:r>
              <a:rPr lang="en-US" dirty="0" err="1" smtClean="0"/>
              <a:t>overheating.Hence,only</a:t>
            </a:r>
            <a:r>
              <a:rPr lang="en-US" dirty="0" smtClean="0"/>
              <a:t> use both tool </a:t>
            </a:r>
            <a:r>
              <a:rPr lang="en-US" dirty="0" err="1" smtClean="0"/>
              <a:t>sintandemif</a:t>
            </a:r>
            <a:r>
              <a:rPr lang="en-US" dirty="0" smtClean="0"/>
              <a:t> </a:t>
            </a:r>
            <a:r>
              <a:rPr lang="en-US" dirty="0" err="1" smtClean="0"/>
              <a:t>youknow</a:t>
            </a:r>
            <a:r>
              <a:rPr lang="en-US" dirty="0" smtClean="0"/>
              <a:t> </a:t>
            </a:r>
            <a:r>
              <a:rPr lang="en-US" dirty="0" err="1" smtClean="0"/>
              <a:t>whatyou'redoing.Tool</a:t>
            </a:r>
            <a:r>
              <a:rPr lang="en-US" dirty="0" smtClean="0"/>
              <a:t>/daemon </a:t>
            </a:r>
            <a:r>
              <a:rPr lang="en-US" dirty="0" smtClean="0"/>
              <a:t>that does not conflict with auto-</a:t>
            </a:r>
            <a:r>
              <a:rPr lang="en-US" dirty="0" err="1" smtClean="0"/>
              <a:t>cpufreq</a:t>
            </a:r>
            <a:r>
              <a:rPr lang="en-US" dirty="0" smtClean="0"/>
              <a:t> in any way and is </a:t>
            </a:r>
            <a:r>
              <a:rPr lang="en-US" dirty="0" smtClean="0"/>
              <a:t>even recommended to have running alongside is their modules.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81650" y="400050"/>
            <a:ext cx="6610350" cy="64579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95600" y="152400"/>
            <a:ext cx="5552440" cy="848360"/>
          </a:xfrm>
          <a:prstGeom prst="rect">
            <a:avLst/>
          </a:prstGeom>
        </p:spPr>
        <p:txBody>
          <a:bodyPr vert="horz" wrap="square" lIns="0" tIns="12700" rIns="0" bIns="0" rtlCol="0">
            <a:spAutoFit/>
          </a:bodyPr>
          <a:lstStyle/>
          <a:p>
            <a:pPr marL="12700">
              <a:lnSpc>
                <a:spcPct val="100000"/>
              </a:lnSpc>
              <a:spcBef>
                <a:spcPts val="100"/>
              </a:spcBef>
            </a:pPr>
            <a:r>
              <a:rPr lang="en-GB" sz="5400" spc="-15" dirty="0" smtClean="0">
                <a:solidFill>
                  <a:srgbClr val="4BDF9A"/>
                </a:solidFill>
              </a:rPr>
              <a:t>INTRODUCTION</a:t>
            </a:r>
            <a:endParaRPr sz="5400"/>
          </a:p>
        </p:txBody>
      </p:sp>
      <p:sp>
        <p:nvSpPr>
          <p:cNvPr id="5" name="TextBox 4"/>
          <p:cNvSpPr txBox="1"/>
          <p:nvPr/>
        </p:nvSpPr>
        <p:spPr>
          <a:xfrm>
            <a:off x="457200" y="1371600"/>
            <a:ext cx="6172200" cy="5632311"/>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One of the problems with Linux today on laptops is that CPU will run in </a:t>
            </a:r>
            <a:r>
              <a:rPr lang="en-US" sz="2000" dirty="0" err="1" smtClean="0">
                <a:latin typeface="Times New Roman" pitchFamily="18" charset="0"/>
                <a:cs typeface="Times New Roman" pitchFamily="18" charset="0"/>
              </a:rPr>
              <a:t>unoptimized</a:t>
            </a:r>
            <a:r>
              <a:rPr lang="en-US" sz="2000" dirty="0" smtClean="0">
                <a:latin typeface="Times New Roman" pitchFamily="18" charset="0"/>
                <a:cs typeface="Times New Roman" pitchFamily="18" charset="0"/>
              </a:rPr>
              <a:t> manner </a:t>
            </a:r>
            <a:r>
              <a:rPr lang="en-US" sz="2000" dirty="0" smtClean="0">
                <a:latin typeface="Times New Roman" pitchFamily="18" charset="0"/>
                <a:cs typeface="Times New Roman" pitchFamily="18" charset="0"/>
              </a:rPr>
              <a:t>which will negatively reflect on battery life. For example, CPU will run using "performance" governor with turbo boost enabled regardless if it's plugged in to power or not.</a:t>
            </a: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Issue </a:t>
            </a:r>
            <a:r>
              <a:rPr lang="en-US" sz="2000" dirty="0" smtClean="0">
                <a:latin typeface="Times New Roman" pitchFamily="18" charset="0"/>
                <a:cs typeface="Times New Roman" pitchFamily="18" charset="0"/>
              </a:rPr>
              <a:t>can be mitigated by using tools like indicator-</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 but these still require manual action from your side which can be daunting and cumbersome.</a:t>
            </a: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Using </a:t>
            </a:r>
            <a:r>
              <a:rPr lang="en-US" sz="2000" dirty="0" smtClean="0">
                <a:latin typeface="Times New Roman" pitchFamily="18" charset="0"/>
                <a:cs typeface="Times New Roman" pitchFamily="18" charset="0"/>
              </a:rPr>
              <a:t>tools like TLP can help in this situation with extending battery life (which is something I used to do for numerous years), but it also might come with its own set of problems, like losing turbo boost.</a:t>
            </a: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With </a:t>
            </a:r>
            <a:r>
              <a:rPr lang="en-US" sz="2000" dirty="0" smtClean="0">
                <a:latin typeface="Times New Roman" pitchFamily="18" charset="0"/>
                <a:cs typeface="Times New Roman" pitchFamily="18" charset="0"/>
              </a:rPr>
              <a:t>that said, I needed a simple tool which would automatically make "</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related changes, save battery like TLP, but let Linux kernel do most of the heavy lifting. That's how auto-</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was born.</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72200" y="533400"/>
            <a:ext cx="6019800" cy="504625"/>
          </a:xfrm>
          <a:prstGeom prst="rect">
            <a:avLst/>
          </a:prstGeom>
        </p:spPr>
        <p:txBody>
          <a:bodyPr vert="horz" wrap="square" lIns="0" tIns="12065" rIns="0" bIns="0" rtlCol="0">
            <a:spAutoFit/>
          </a:bodyPr>
          <a:lstStyle/>
          <a:p>
            <a:pPr marL="12700">
              <a:spcBef>
                <a:spcPts val="105"/>
              </a:spcBef>
            </a:pPr>
            <a:r>
              <a:rPr lang="en-GB" sz="3200" b="1" dirty="0" smtClean="0">
                <a:solidFill>
                  <a:schemeClr val="tx1"/>
                </a:solidFill>
                <a:latin typeface="Times New Roman" pitchFamily="18" charset="0"/>
                <a:cs typeface="Times New Roman" pitchFamily="18" charset="0"/>
              </a:rPr>
              <a:t>LITERATURE SURVEY</a:t>
            </a:r>
            <a:endParaRPr lang="en-GB" sz="3200" b="1" dirty="0">
              <a:solidFill>
                <a:schemeClr val="tx1"/>
              </a:solidFill>
              <a:latin typeface="Times New Roman" pitchFamily="18" charset="0"/>
              <a:cs typeface="Times New Roman" pitchFamily="18" charset="0"/>
            </a:endParaRPr>
          </a:p>
        </p:txBody>
      </p:sp>
      <p:sp>
        <p:nvSpPr>
          <p:cNvPr id="6" name="TextBox 5"/>
          <p:cNvSpPr txBox="1"/>
          <p:nvPr/>
        </p:nvSpPr>
        <p:spPr>
          <a:xfrm>
            <a:off x="4953000" y="1447800"/>
            <a:ext cx="7239000" cy="4708981"/>
          </a:xfrm>
          <a:prstGeom prst="rect">
            <a:avLst/>
          </a:prstGeom>
          <a:noFill/>
        </p:spPr>
        <p:txBody>
          <a:bodyPr wrap="square" rtlCol="0">
            <a:spAutoFit/>
          </a:bodyPr>
          <a:lstStyle/>
          <a:p>
            <a:pPr>
              <a:buFont typeface="Wingdings" pitchFamily="2" charset="2"/>
              <a:buChar char="Ø"/>
            </a:pPr>
            <a:r>
              <a:rPr lang="en-US" sz="2000" dirty="0" smtClean="0"/>
              <a:t>  </a:t>
            </a:r>
            <a:r>
              <a:rPr lang="en-US" sz="2000" dirty="0" smtClean="0">
                <a:latin typeface="Times New Roman" pitchFamily="18" charset="0"/>
                <a:cs typeface="Times New Roman" pitchFamily="18" charset="0"/>
              </a:rPr>
              <a:t>Dynamic </a:t>
            </a:r>
            <a:r>
              <a:rPr lang="en-US" sz="2000" dirty="0" smtClean="0">
                <a:latin typeface="Times New Roman" pitchFamily="18" charset="0"/>
                <a:cs typeface="Times New Roman" pitchFamily="18" charset="0"/>
              </a:rPr>
              <a:t>frequency scaling (also known as CPU   throttling)   is   a power management technique in computer architecture whereby the frequency of a microprocessor can be automatically adjusted "on the fly" depending on the actual needs, to conserve power and reduce the amount of heat generated by the chip. Dynamic frequency scaling helps preserve battery on mobile devices and decrease cooling cost and noise on quiet computing settings, or can be useful as a security measure for overheated systems (e.g. after poor </a:t>
            </a:r>
            <a:r>
              <a:rPr lang="en-US" sz="2000" u="sng" dirty="0" smtClean="0">
                <a:latin typeface="Times New Roman" pitchFamily="18" charset="0"/>
                <a:cs typeface="Times New Roman" pitchFamily="18" charset="0"/>
              </a:rPr>
              <a:t>overclocking</a:t>
            </a: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Dynamic </a:t>
            </a:r>
            <a:r>
              <a:rPr lang="en-US" sz="2000" dirty="0" smtClean="0">
                <a:latin typeface="Times New Roman" pitchFamily="18" charset="0"/>
                <a:cs typeface="Times New Roman" pitchFamily="18" charset="0"/>
              </a:rPr>
              <a:t>frequency scaling almost always appear in conjunction with dynamic voltage scaling, since higher frequencies require higher supply voltages for the digital circuit to yield correct results. The combined topic is known as dynamic voltage and frequency scaling (DVFS).</a:t>
            </a:r>
          </a:p>
          <a:p>
            <a:endParaRPr lang="en-US" sz="2000" dirty="0" smtClean="0">
              <a:latin typeface="Times New Roman" pitchFamily="18" charset="0"/>
              <a:cs typeface="Times New Roman" pitchFamily="18" charset="0"/>
            </a:endParaRPr>
          </a:p>
        </p:txBody>
      </p:sp>
      <p:sp>
        <p:nvSpPr>
          <p:cNvPr id="7" name="object 2"/>
          <p:cNvSpPr/>
          <p:nvPr/>
        </p:nvSpPr>
        <p:spPr>
          <a:xfrm>
            <a:off x="0" y="0"/>
            <a:ext cx="47752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7752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67200" y="228600"/>
            <a:ext cx="6858000" cy="751488"/>
          </a:xfrm>
          <a:prstGeom prst="rect">
            <a:avLst/>
          </a:prstGeom>
        </p:spPr>
        <p:txBody>
          <a:bodyPr vert="horz" wrap="square" lIns="0" tIns="12700" rIns="0" bIns="0" rtlCol="0">
            <a:spAutoFit/>
          </a:bodyPr>
          <a:lstStyle/>
          <a:p>
            <a:pPr marL="12700">
              <a:lnSpc>
                <a:spcPct val="100000"/>
              </a:lnSpc>
              <a:spcBef>
                <a:spcPts val="100"/>
              </a:spcBef>
            </a:pPr>
            <a:r>
              <a:rPr lang="en-GB" sz="4800" dirty="0" smtClean="0"/>
              <a:t>SYSTEM ANALYSIS</a:t>
            </a:r>
            <a:endParaRPr sz="4800"/>
          </a:p>
        </p:txBody>
      </p:sp>
      <p:sp>
        <p:nvSpPr>
          <p:cNvPr id="15" name="TextBox 14"/>
          <p:cNvSpPr txBox="1"/>
          <p:nvPr/>
        </p:nvSpPr>
        <p:spPr>
          <a:xfrm>
            <a:off x="5334000" y="1295400"/>
            <a:ext cx="6629400" cy="6247864"/>
          </a:xfrm>
          <a:prstGeom prst="rect">
            <a:avLst/>
          </a:prstGeom>
          <a:noFill/>
        </p:spPr>
        <p:txBody>
          <a:bodyPr wrap="square" rtlCol="0">
            <a:spAutoFit/>
          </a:bodyPr>
          <a:lstStyle/>
          <a:p>
            <a:r>
              <a:rPr lang="en-US" sz="3200" b="1" dirty="0" smtClean="0"/>
              <a:t>Optimize CPU Speed And Power With Auto-</a:t>
            </a:r>
            <a:r>
              <a:rPr lang="en-US" sz="3200" b="1" dirty="0" err="1" smtClean="0"/>
              <a:t>cpufreq</a:t>
            </a:r>
            <a:r>
              <a:rPr lang="en-US" sz="3200" b="1" dirty="0" smtClean="0"/>
              <a:t> In Linux</a:t>
            </a:r>
          </a:p>
          <a:p>
            <a:r>
              <a:rPr lang="en-US" sz="3200" b="1" dirty="0" smtClean="0"/>
              <a:t> </a:t>
            </a:r>
            <a:endParaRPr lang="en-US" sz="3200" dirty="0" smtClean="0"/>
          </a:p>
          <a:p>
            <a:pPr>
              <a:buFont typeface="Wingdings" pitchFamily="2" charset="2"/>
              <a:buChar char="Ø"/>
            </a:pPr>
            <a:r>
              <a:rPr lang="en-US" sz="3200" b="1" dirty="0" smtClean="0"/>
              <a:t>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output will keep updating every 5 seconds. Nothing will be changed in your system. It is just a visual demonstration to show you what auto-</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could do differently for your system. To abort this monitoring, simply press </a:t>
            </a:r>
            <a:r>
              <a:rPr lang="en-US" sz="2000" dirty="0" err="1" smtClean="0">
                <a:latin typeface="Times New Roman" pitchFamily="18" charset="0"/>
                <a:cs typeface="Times New Roman" pitchFamily="18" charset="0"/>
              </a:rPr>
              <a:t>CTRL+c</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This mode is for evaluation purpose. All necessary changes are temporarily applied to your system. In this mode, you will display how your system would behave </a:t>
            </a:r>
            <a:r>
              <a:rPr lang="en-US" sz="2000" dirty="0" err="1" smtClean="0">
                <a:latin typeface="Times New Roman" pitchFamily="18" charset="0"/>
                <a:cs typeface="Times New Roman" pitchFamily="18" charset="0"/>
              </a:rPr>
              <a:t>afterpermanently</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enabling auto-</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Please note that these changes will be lost on system reboot.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sudo</a:t>
            </a:r>
            <a:r>
              <a:rPr lang="en-US" sz="2000" dirty="0" smtClean="0">
                <a:latin typeface="Times New Roman" pitchFamily="18" charset="0"/>
                <a:cs typeface="Times New Roman" pitchFamily="18" charset="0"/>
              </a:rPr>
              <a:t> python3 auto-cpufreq.py</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3200" dirty="0">
              <a:latin typeface="Bahnschrift Semi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lang="en-US" dirty="0" smtClean="0"/>
          </a:p>
        </p:txBody>
      </p:sp>
      <p:sp>
        <p:nvSpPr>
          <p:cNvPr id="3" name="object 3"/>
          <p:cNvSpPr txBox="1">
            <a:spLocks noGrp="1"/>
          </p:cNvSpPr>
          <p:nvPr>
            <p:ph type="title"/>
          </p:nvPr>
        </p:nvSpPr>
        <p:spPr>
          <a:xfrm>
            <a:off x="4343400" y="533400"/>
            <a:ext cx="6629400" cy="289182"/>
          </a:xfrm>
          <a:prstGeom prst="rect">
            <a:avLst/>
          </a:prstGeom>
        </p:spPr>
        <p:txBody>
          <a:bodyPr vert="horz" wrap="square" lIns="0" tIns="12065" rIns="0" bIns="0" rtlCol="0">
            <a:spAutoFit/>
          </a:bodyPr>
          <a:lstStyle/>
          <a:p>
            <a:pPr marL="12700">
              <a:lnSpc>
                <a:spcPct val="100000"/>
              </a:lnSpc>
              <a:spcBef>
                <a:spcPts val="95"/>
              </a:spcBef>
            </a:pPr>
            <a:r>
              <a:rPr lang="en-US" sz="1800" b="1" spc="-20" dirty="0" smtClean="0">
                <a:latin typeface="Times New Roman" pitchFamily="18" charset="0"/>
                <a:cs typeface="Times New Roman" pitchFamily="18" charset="0"/>
              </a:rPr>
              <a:t>SYSTEM ARCHITECTURE DIAGRAM</a:t>
            </a:r>
            <a:endParaRPr sz="1800" b="1" spc="-20" dirty="0">
              <a:latin typeface="Times New Roman" pitchFamily="18" charset="0"/>
              <a:cs typeface="Times New Roman" pitchFamily="18" charset="0"/>
            </a:endParaRPr>
          </a:p>
        </p:txBody>
      </p:sp>
      <p:pic>
        <p:nvPicPr>
          <p:cNvPr id="5" name="image4.png"/>
          <p:cNvPicPr/>
          <p:nvPr/>
        </p:nvPicPr>
        <p:blipFill>
          <a:blip r:embed="rId4" cstate="print"/>
          <a:stretch>
            <a:fillRect/>
          </a:stretch>
        </p:blipFill>
        <p:spPr>
          <a:xfrm rot="5400000">
            <a:off x="5318660" y="137060"/>
            <a:ext cx="5042065" cy="8095015"/>
          </a:xfrm>
          <a:prstGeom prst="flowChartAlternateProcess">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762000"/>
            <a:ext cx="12192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LIST OF MODULES </a:t>
            </a:r>
            <a:endParaRPr lang="en-US" sz="2000" b="1" dirty="0">
              <a:latin typeface="Times New Roman" pitchFamily="18" charset="0"/>
              <a:cs typeface="Times New Roman" pitchFamily="18" charset="0"/>
            </a:endParaRPr>
          </a:p>
        </p:txBody>
      </p:sp>
      <p:sp>
        <p:nvSpPr>
          <p:cNvPr id="16" name="TextBox 15"/>
          <p:cNvSpPr txBox="1"/>
          <p:nvPr/>
        </p:nvSpPr>
        <p:spPr>
          <a:xfrm>
            <a:off x="838200" y="1143000"/>
            <a:ext cx="10896600" cy="4675575"/>
          </a:xfrm>
          <a:prstGeom prst="rect">
            <a:avLst/>
          </a:prstGeom>
          <a:noFill/>
        </p:spPr>
        <p:txBody>
          <a:bodyPr wrap="square" rtlCol="0">
            <a:spAutoFit/>
          </a:bodyPr>
          <a:lstStyle/>
          <a:p>
            <a:pPr>
              <a:lnSpc>
                <a:spcPct val="150000"/>
              </a:lnSpc>
              <a:buFont typeface="Wingdings" pitchFamily="2" charset="2"/>
              <a:buChar char="§"/>
            </a:pPr>
            <a:r>
              <a:rPr lang="en-GB" dirty="0" smtClean="0"/>
              <a:t> </a:t>
            </a:r>
            <a:r>
              <a:rPr lang="en-GB" sz="1400" dirty="0" err="1" smtClean="0"/>
              <a:t>Intel_pstate</a:t>
            </a:r>
            <a:r>
              <a:rPr lang="en-GB" sz="1400" dirty="0" smtClean="0"/>
              <a:t>-This </a:t>
            </a:r>
            <a:r>
              <a:rPr lang="en-GB" sz="1400" dirty="0" smtClean="0"/>
              <a:t>driver implements a scaling driver with an internal governor for Intel Core (Sandy Bridge and newer) processors</a:t>
            </a:r>
            <a:r>
              <a:rPr lang="en-GB" sz="1400" dirty="0" smtClean="0"/>
              <a:t>.</a:t>
            </a:r>
          </a:p>
          <a:p>
            <a:pPr>
              <a:lnSpc>
                <a:spcPct val="150000"/>
              </a:lnSpc>
              <a:buFont typeface="Wingdings" pitchFamily="2" charset="2"/>
              <a:buChar char="§"/>
            </a:pPr>
            <a:r>
              <a:rPr lang="en-GB" sz="1400" dirty="0" smtClean="0"/>
              <a:t> </a:t>
            </a:r>
            <a:r>
              <a:rPr lang="en-GB" sz="1400" dirty="0" err="1" smtClean="0"/>
              <a:t>Amd-pstateThis</a:t>
            </a:r>
            <a:r>
              <a:rPr lang="en-GB" sz="1400" dirty="0" smtClean="0"/>
              <a:t> </a:t>
            </a:r>
            <a:r>
              <a:rPr lang="en-GB" sz="1400" dirty="0" smtClean="0"/>
              <a:t>driver implements a scaling driver with an internal governor for AMD </a:t>
            </a:r>
            <a:r>
              <a:rPr lang="en-GB" sz="1400" dirty="0" err="1" smtClean="0"/>
              <a:t>Ryzen</a:t>
            </a:r>
            <a:r>
              <a:rPr lang="en-GB" sz="1400" dirty="0" smtClean="0"/>
              <a:t> (some Zen 2 and newer) processors</a:t>
            </a:r>
            <a:r>
              <a:rPr lang="en-GB" sz="1400" dirty="0" smtClean="0"/>
              <a:t>.</a:t>
            </a:r>
          </a:p>
          <a:p>
            <a:pPr>
              <a:lnSpc>
                <a:spcPct val="150000"/>
              </a:lnSpc>
              <a:buFont typeface="Wingdings" pitchFamily="2" charset="2"/>
              <a:buChar char="§"/>
            </a:pPr>
            <a:r>
              <a:rPr lang="en-US" sz="1400" dirty="0" smtClean="0"/>
              <a:t> </a:t>
            </a:r>
            <a:r>
              <a:rPr lang="en-US" sz="1400" dirty="0" err="1" smtClean="0"/>
              <a:t>Intel_cpufreqStarting</a:t>
            </a:r>
            <a:r>
              <a:rPr lang="en-US" sz="1400" dirty="0" smtClean="0"/>
              <a:t> </a:t>
            </a:r>
            <a:r>
              <a:rPr lang="en-US" sz="1400" dirty="0" smtClean="0"/>
              <a:t>with kernel 5.7, the </a:t>
            </a:r>
            <a:r>
              <a:rPr lang="en-US" sz="1400" dirty="0" err="1" smtClean="0"/>
              <a:t>intel_pstate</a:t>
            </a:r>
            <a:r>
              <a:rPr lang="en-US" sz="1400" dirty="0" smtClean="0"/>
              <a:t> scaling driver selects "passive mode" aka </a:t>
            </a:r>
            <a:r>
              <a:rPr lang="en-US" sz="1400" dirty="0" err="1" smtClean="0"/>
              <a:t>intel_cpufreq</a:t>
            </a:r>
            <a:r>
              <a:rPr lang="en-US" sz="1400" dirty="0" smtClean="0"/>
              <a:t> for CPUs that do not support hardware-managed P-states (HWP), i.e. Intel Core </a:t>
            </a:r>
            <a:r>
              <a:rPr lang="en-US" sz="1400" dirty="0" err="1" smtClean="0"/>
              <a:t>i</a:t>
            </a:r>
            <a:r>
              <a:rPr lang="en-US" sz="1400" dirty="0" smtClean="0"/>
              <a:t> 5th generation or older</a:t>
            </a:r>
            <a:r>
              <a:rPr lang="en-US" sz="1400" dirty="0" smtClean="0"/>
              <a:t>.</a:t>
            </a:r>
          </a:p>
          <a:p>
            <a:pPr>
              <a:lnSpc>
                <a:spcPct val="150000"/>
              </a:lnSpc>
              <a:buFont typeface="Wingdings" pitchFamily="2" charset="2"/>
              <a:buChar char="§"/>
            </a:pPr>
            <a:r>
              <a:rPr lang="en-GB" sz="1400" dirty="0" smtClean="0"/>
              <a:t> </a:t>
            </a:r>
            <a:r>
              <a:rPr lang="en-GB" sz="1400" dirty="0" err="1" smtClean="0"/>
              <a:t>Acpi-cpufreqCPUFreq</a:t>
            </a:r>
            <a:r>
              <a:rPr lang="en-GB" sz="1400" dirty="0" smtClean="0"/>
              <a:t> </a:t>
            </a:r>
            <a:r>
              <a:rPr lang="en-GB" sz="1400" dirty="0" smtClean="0"/>
              <a:t>driver which utilizes the ACPI Processor Performance States. This driver also supports the Intel Enhanced </a:t>
            </a:r>
            <a:r>
              <a:rPr lang="en-GB" sz="1400" dirty="0" err="1" smtClean="0"/>
              <a:t>SpeedStep</a:t>
            </a:r>
            <a:r>
              <a:rPr lang="en-GB" sz="1400" dirty="0" smtClean="0"/>
              <a:t> (previously supported by the deprecated </a:t>
            </a:r>
            <a:r>
              <a:rPr lang="en-GB" sz="1400" dirty="0" err="1" smtClean="0"/>
              <a:t>speedstep-centrino</a:t>
            </a:r>
            <a:r>
              <a:rPr lang="en-GB" sz="1400" dirty="0" smtClean="0"/>
              <a:t> module</a:t>
            </a:r>
            <a:r>
              <a:rPr lang="en-GB" sz="1400" dirty="0" smtClean="0"/>
              <a:t>).</a:t>
            </a:r>
          </a:p>
          <a:p>
            <a:pPr>
              <a:lnSpc>
                <a:spcPct val="150000"/>
              </a:lnSpc>
              <a:buFont typeface="Wingdings" pitchFamily="2" charset="2"/>
              <a:buChar char="§"/>
            </a:pPr>
            <a:r>
              <a:rPr lang="en-GB" sz="1400" dirty="0" smtClean="0"/>
              <a:t> </a:t>
            </a:r>
            <a:r>
              <a:rPr lang="en-GB" sz="1400" dirty="0" err="1" smtClean="0"/>
              <a:t>speedstep-libCPUFreq</a:t>
            </a:r>
            <a:r>
              <a:rPr lang="en-GB" sz="1400" dirty="0" smtClean="0"/>
              <a:t> </a:t>
            </a:r>
            <a:r>
              <a:rPr lang="en-GB" sz="1400" dirty="0" smtClean="0"/>
              <a:t>driver for Intel </a:t>
            </a:r>
            <a:r>
              <a:rPr lang="en-GB" sz="1400" dirty="0" err="1" smtClean="0"/>
              <a:t>SpeedStep</a:t>
            </a:r>
            <a:r>
              <a:rPr lang="en-GB" sz="1400" dirty="0" smtClean="0"/>
              <a:t>-enabled processors (mostly Atoms and older Pentiums</a:t>
            </a:r>
            <a:r>
              <a:rPr lang="en-GB" sz="1400" dirty="0" smtClean="0"/>
              <a:t>)</a:t>
            </a:r>
          </a:p>
          <a:p>
            <a:pPr>
              <a:lnSpc>
                <a:spcPct val="150000"/>
              </a:lnSpc>
              <a:buFont typeface="Wingdings" pitchFamily="2" charset="2"/>
              <a:buChar char="§"/>
            </a:pPr>
            <a:r>
              <a:rPr lang="en-US" sz="1400" dirty="0" smtClean="0"/>
              <a:t> Powernow-k8CPUFreq driver for K8/K10 </a:t>
            </a:r>
            <a:r>
              <a:rPr lang="en-US" sz="1400" dirty="0" err="1" smtClean="0"/>
              <a:t>Athlon</a:t>
            </a:r>
            <a:r>
              <a:rPr lang="en-US" sz="1400" dirty="0" smtClean="0"/>
              <a:t> 64/</a:t>
            </a:r>
            <a:r>
              <a:rPr lang="en-US" sz="1400" dirty="0" err="1" smtClean="0"/>
              <a:t>Opteron</a:t>
            </a:r>
            <a:r>
              <a:rPr lang="en-US" sz="1400" dirty="0" smtClean="0"/>
              <a:t>/</a:t>
            </a:r>
            <a:r>
              <a:rPr lang="en-US" sz="1400" dirty="0" err="1" smtClean="0"/>
              <a:t>Phenom</a:t>
            </a:r>
            <a:r>
              <a:rPr lang="en-US" sz="1400" dirty="0" smtClean="0"/>
              <a:t> processors. Since Linux 3.7 '</a:t>
            </a:r>
            <a:r>
              <a:rPr lang="en-US" sz="1400" dirty="0" err="1" smtClean="0"/>
              <a:t>acpi-cpufreq</a:t>
            </a:r>
            <a:r>
              <a:rPr lang="en-US" sz="1400" dirty="0" smtClean="0"/>
              <a:t>' will automatically be used for more modern AMD CPUs.</a:t>
            </a:r>
          </a:p>
          <a:p>
            <a:pPr>
              <a:lnSpc>
                <a:spcPct val="150000"/>
              </a:lnSpc>
              <a:buFont typeface="Wingdings" pitchFamily="2" charset="2"/>
              <a:buChar char="§"/>
            </a:pPr>
            <a:r>
              <a:rPr lang="en-GB" sz="1400" dirty="0" smtClean="0"/>
              <a:t> </a:t>
            </a:r>
            <a:r>
              <a:rPr lang="en-GB" sz="1400" dirty="0" err="1" smtClean="0"/>
              <a:t>Pcc-cpufreqThis</a:t>
            </a:r>
            <a:r>
              <a:rPr lang="en-GB" sz="1400" dirty="0" smtClean="0"/>
              <a:t> </a:t>
            </a:r>
            <a:r>
              <a:rPr lang="en-GB" sz="1400" dirty="0" smtClean="0"/>
              <a:t>driver supports Processor Clocking Control interface by Hewlett-Packard and Microsoft Corporation which is useful on some </a:t>
            </a:r>
            <a:r>
              <a:rPr lang="en-GB" sz="1400" dirty="0" err="1" smtClean="0"/>
              <a:t>ProLiant</a:t>
            </a:r>
            <a:r>
              <a:rPr lang="en-GB" sz="1400" dirty="0" smtClean="0"/>
              <a:t> servers</a:t>
            </a:r>
            <a:r>
              <a:rPr lang="en-GB" sz="1400" dirty="0" smtClean="0"/>
              <a:t>.</a:t>
            </a:r>
          </a:p>
          <a:p>
            <a:pPr>
              <a:lnSpc>
                <a:spcPct val="150000"/>
              </a:lnSpc>
              <a:buFont typeface="Wingdings" pitchFamily="2" charset="2"/>
              <a:buChar char="§"/>
            </a:pPr>
            <a:r>
              <a:rPr lang="en-GB" sz="1400" dirty="0" smtClean="0"/>
              <a:t> P4-clockmodCPUFreq </a:t>
            </a:r>
            <a:r>
              <a:rPr lang="en-GB" sz="1400" dirty="0" smtClean="0"/>
              <a:t>driver for Intel Pentium 4/Xeon/Celeron processors which lowers the CPU temperature by skipping clocks. (You probably want to use a </a:t>
            </a:r>
            <a:r>
              <a:rPr lang="en-GB" sz="1400" dirty="0" err="1" smtClean="0"/>
              <a:t>SpeedStep</a:t>
            </a:r>
            <a:r>
              <a:rPr lang="en-GB" sz="1400" dirty="0" smtClean="0"/>
              <a:t> driver instead.)</a:t>
            </a:r>
            <a:endParaRPr lang="en-US" sz="1400" dirty="0" smtClean="0"/>
          </a:p>
          <a:p>
            <a:pPr>
              <a:lnSpc>
                <a:spcPct val="150000"/>
              </a:lnSpc>
            </a:pP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315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505200" y="609600"/>
            <a:ext cx="8534400" cy="319959"/>
          </a:xfrm>
          <a:prstGeom prst="rect">
            <a:avLst/>
          </a:prstGeom>
        </p:spPr>
        <p:txBody>
          <a:bodyPr vert="horz" wrap="square" lIns="0" tIns="12065" rIns="0" bIns="0" rtlCol="0">
            <a:spAutoFit/>
          </a:bodyPr>
          <a:lstStyle/>
          <a:p>
            <a:pPr marL="12700" algn="ctr">
              <a:lnSpc>
                <a:spcPct val="100000"/>
              </a:lnSpc>
              <a:spcBef>
                <a:spcPts val="95"/>
              </a:spcBef>
            </a:pPr>
            <a:r>
              <a:rPr lang="en-US" sz="2000" spc="-30" dirty="0" smtClean="0"/>
              <a:t>MODULES DESCRIPTION</a:t>
            </a:r>
            <a:endParaRPr sz="2000" spc="-10" dirty="0"/>
          </a:p>
        </p:txBody>
      </p:sp>
      <p:sp>
        <p:nvSpPr>
          <p:cNvPr id="5" name="TextBox 4"/>
          <p:cNvSpPr txBox="1"/>
          <p:nvPr/>
        </p:nvSpPr>
        <p:spPr>
          <a:xfrm>
            <a:off x="3048000" y="2057400"/>
            <a:ext cx="9144000" cy="3970318"/>
          </a:xfrm>
          <a:prstGeom prst="rect">
            <a:avLst/>
          </a:prstGeom>
          <a:noFill/>
        </p:spPr>
        <p:txBody>
          <a:bodyPr wrap="square" rtlCol="0">
            <a:spAutoFit/>
          </a:bodyPr>
          <a:lstStyle/>
          <a:p>
            <a:r>
              <a:rPr lang="en-US" sz="1400" dirty="0" smtClean="0">
                <a:latin typeface="Times New Roman" pitchFamily="18" charset="0"/>
                <a:cs typeface="Times New Roman" pitchFamily="18" charset="0"/>
              </a:rPr>
              <a:t> </a:t>
            </a:r>
          </a:p>
          <a:p>
            <a:r>
              <a:rPr lang="en-US" sz="1400" b="1" dirty="0" smtClean="0">
                <a:latin typeface="Times New Roman" pitchFamily="18" charset="0"/>
                <a:cs typeface="Times New Roman" pitchFamily="18" charset="0"/>
              </a:rPr>
              <a:t>Optimize CPU Speed And Power With Auto-</a:t>
            </a:r>
            <a:r>
              <a:rPr lang="en-US" sz="1400" b="1" dirty="0" err="1" smtClean="0">
                <a:latin typeface="Times New Roman" pitchFamily="18" charset="0"/>
                <a:cs typeface="Times New Roman" pitchFamily="18" charset="0"/>
              </a:rPr>
              <a:t>cpufreq</a:t>
            </a:r>
            <a:r>
              <a:rPr lang="en-US" sz="1400" b="1" dirty="0" smtClean="0">
                <a:latin typeface="Times New Roman" pitchFamily="18" charset="0"/>
                <a:cs typeface="Times New Roman" pitchFamily="18" charset="0"/>
              </a:rPr>
              <a:t> In Linux</a:t>
            </a:r>
          </a:p>
          <a:p>
            <a:r>
              <a:rPr lang="en-US" sz="1400" dirty="0" smtClean="0">
                <a:latin typeface="Times New Roman" pitchFamily="18" charset="0"/>
                <a:cs typeface="Times New Roman" pitchFamily="18" charset="0"/>
              </a:rPr>
              <a:t>	The </a:t>
            </a:r>
            <a:r>
              <a:rPr lang="en-US" sz="1400" dirty="0" smtClean="0">
                <a:latin typeface="Times New Roman" pitchFamily="18" charset="0"/>
                <a:cs typeface="Times New Roman" pitchFamily="18" charset="0"/>
              </a:rPr>
              <a:t>output will keep updating every 5 seconds. Nothing will be changed in your system. It is just a visual demonstration to show you what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could do differently for your system. To abort this monitoring, simply press </a:t>
            </a:r>
            <a:r>
              <a:rPr lang="en-US" sz="1400" dirty="0" err="1" smtClean="0">
                <a:latin typeface="Times New Roman" pitchFamily="18" charset="0"/>
                <a:cs typeface="Times New Roman" pitchFamily="18" charset="0"/>
              </a:rPr>
              <a:t>CTRL+c</a:t>
            </a:r>
            <a:r>
              <a:rPr lang="en-US" sz="1400" dirty="0" smtClean="0">
                <a:latin typeface="Times New Roman" pitchFamily="18" charset="0"/>
                <a:cs typeface="Times New Roman" pitchFamily="18" charset="0"/>
              </a:rPr>
              <a:t>.</a:t>
            </a:r>
          </a:p>
          <a:p>
            <a:pPr>
              <a:buFont typeface="Wingdings" pitchFamily="2" charset="2"/>
              <a:buChar char="Ø"/>
            </a:pPr>
            <a:r>
              <a:rPr lang="en-US" sz="1400" dirty="0" smtClean="0">
                <a:latin typeface="Times New Roman" pitchFamily="18" charset="0"/>
                <a:cs typeface="Times New Roman" pitchFamily="18" charset="0"/>
              </a:rPr>
              <a:t> This </a:t>
            </a:r>
            <a:r>
              <a:rPr lang="en-US" sz="1400" dirty="0" smtClean="0">
                <a:latin typeface="Times New Roman" pitchFamily="18" charset="0"/>
                <a:cs typeface="Times New Roman" pitchFamily="18" charset="0"/>
              </a:rPr>
              <a:t>mode is for evaluation purpose. All necessary changes are temporarily applied to your system. In this mode, you will display how your system would behave </a:t>
            </a:r>
            <a:r>
              <a:rPr lang="en-US" sz="1400" dirty="0" smtClean="0">
                <a:latin typeface="Times New Roman" pitchFamily="18" charset="0"/>
                <a:cs typeface="Times New Roman" pitchFamily="18" charset="0"/>
              </a:rPr>
              <a:t>after permanently </a:t>
            </a:r>
            <a:r>
              <a:rPr lang="en-US" sz="1400" dirty="0" smtClean="0">
                <a:latin typeface="Times New Roman" pitchFamily="18" charset="0"/>
                <a:cs typeface="Times New Roman" pitchFamily="18" charset="0"/>
              </a:rPr>
              <a:t>enabling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Please note that these changes will be lost on system reboot.</a:t>
            </a:r>
          </a:p>
          <a:p>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sudo</a:t>
            </a:r>
            <a:r>
              <a:rPr lang="en-US" sz="1400" dirty="0" smtClean="0">
                <a:latin typeface="Times New Roman" pitchFamily="18" charset="0"/>
                <a:cs typeface="Times New Roman" pitchFamily="18" charset="0"/>
              </a:rPr>
              <a:t> python3 auto-cpufreq.py</a:t>
            </a:r>
          </a:p>
          <a:p>
            <a:pPr>
              <a:buFont typeface="Wingdings" pitchFamily="2" charset="2"/>
              <a:buChar char="Ø"/>
            </a:pPr>
            <a:endParaRPr lang="en-US" sz="1400" dirty="0" smtClean="0">
              <a:latin typeface="Times New Roman" pitchFamily="18" charset="0"/>
              <a:cs typeface="Times New Roman" pitchFamily="18" charset="0"/>
            </a:endParaRPr>
          </a:p>
          <a:p>
            <a:pPr>
              <a:buFont typeface="Wingdings" pitchFamily="2" charset="2"/>
              <a:buChar char="Ø"/>
            </a:pPr>
            <a:r>
              <a:rPr lang="en-US" sz="1400" dirty="0" smtClean="0">
                <a:latin typeface="Times New Roman" pitchFamily="18" charset="0"/>
                <a:cs typeface="Times New Roman" pitchFamily="18" charset="0"/>
              </a:rPr>
              <a:t>  When </a:t>
            </a:r>
            <a:r>
              <a:rPr lang="en-US" sz="1400" dirty="0" smtClean="0">
                <a:latin typeface="Times New Roman" pitchFamily="18" charset="0"/>
                <a:cs typeface="Times New Roman" pitchFamily="18" charset="0"/>
              </a:rPr>
              <a:t>running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without any options, you will see the help section that</a:t>
            </a:r>
          </a:p>
          <a:p>
            <a:r>
              <a:rPr lang="en-US" sz="1400" dirty="0" smtClean="0">
                <a:latin typeface="Times New Roman" pitchFamily="18" charset="0"/>
                <a:cs typeface="Times New Roman" pitchFamily="18" charset="0"/>
              </a:rPr>
              <a:t>shows you the example usage and list of available options and modes</a:t>
            </a:r>
            <a:r>
              <a:rPr lang="en-US" sz="1400" dirty="0" smtClean="0">
                <a:latin typeface="Times New Roman" pitchFamily="18" charset="0"/>
                <a:cs typeface="Times New Roman" pitchFamily="18" charset="0"/>
              </a:rPr>
              <a:t>.</a:t>
            </a:r>
          </a:p>
          <a:p>
            <a:pPr>
              <a:buFont typeface="Wingdings" pitchFamily="2" charset="2"/>
              <a:buChar char="Ø"/>
            </a:pPr>
            <a:endParaRPr lang="en-US" sz="1400" dirty="0" smtClean="0">
              <a:latin typeface="Times New Roman" pitchFamily="18" charset="0"/>
              <a:cs typeface="Times New Roman" pitchFamily="18" charset="0"/>
            </a:endParaRPr>
          </a:p>
          <a:p>
            <a:pPr>
              <a:buFont typeface="Wingdings" pitchFamily="2" charset="2"/>
              <a:buChar char="Ø"/>
            </a:pPr>
            <a:r>
              <a:rPr lang="en-US" sz="1400" dirty="0" smtClean="0">
                <a:latin typeface="Times New Roman" pitchFamily="18" charset="0"/>
                <a:cs typeface="Times New Roman" pitchFamily="18" charset="0"/>
              </a:rPr>
              <a:t> This </a:t>
            </a:r>
            <a:r>
              <a:rPr lang="en-US" sz="1400" dirty="0" smtClean="0">
                <a:latin typeface="Times New Roman" pitchFamily="18" charset="0"/>
                <a:cs typeface="Times New Roman" pitchFamily="18" charset="0"/>
              </a:rPr>
              <a:t>mode is for evaluation purpose. All necessary changes are temporarily applied </a:t>
            </a:r>
            <a:r>
              <a:rPr lang="en-US" sz="1400" dirty="0" smtClean="0">
                <a:latin typeface="Times New Roman" pitchFamily="18" charset="0"/>
                <a:cs typeface="Times New Roman" pitchFamily="18" charset="0"/>
              </a:rPr>
              <a:t>to your </a:t>
            </a:r>
            <a:r>
              <a:rPr lang="en-US" sz="1400" dirty="0" smtClean="0">
                <a:latin typeface="Times New Roman" pitchFamily="18" charset="0"/>
                <a:cs typeface="Times New Roman" pitchFamily="18" charset="0"/>
              </a:rPr>
              <a:t>system. In this mode, you will display how your system would behave after permanently enabling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Please note that these changes will be lost on system reboot.</a:t>
            </a:r>
          </a:p>
          <a:p>
            <a:pPr>
              <a:buFont typeface="Wingdings" pitchFamily="2" charset="2"/>
              <a:buChar char="Ø"/>
            </a:pPr>
            <a:endParaRPr lang="en-US" sz="1400" dirty="0" smtClean="0">
              <a:latin typeface="Times New Roman" pitchFamily="18" charset="0"/>
              <a:cs typeface="Times New Roman" pitchFamily="18" charset="0"/>
            </a:endParaRPr>
          </a:p>
          <a:p>
            <a:pPr>
              <a:buFont typeface="Wingdings" pitchFamily="2" charset="2"/>
              <a:buChar char="Ø"/>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7752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91000" y="304800"/>
            <a:ext cx="8909686" cy="629018"/>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53E19E"/>
                </a:solidFill>
              </a:rPr>
              <a:t>MODULES </a:t>
            </a:r>
            <a:r>
              <a:rPr spc="-5" dirty="0">
                <a:solidFill>
                  <a:srgbClr val="53E19E"/>
                </a:solidFill>
              </a:rPr>
              <a:t>TILL </a:t>
            </a:r>
            <a:r>
              <a:rPr spc="-10">
                <a:solidFill>
                  <a:srgbClr val="53E19E"/>
                </a:solidFill>
              </a:rPr>
              <a:t>COMPLETED </a:t>
            </a:r>
            <a:r>
              <a:rPr spc="-5" smtClean="0">
                <a:solidFill>
                  <a:srgbClr val="53E19E"/>
                </a:solidFill>
              </a:rPr>
              <a:t>.py</a:t>
            </a:r>
            <a:endParaRPr/>
          </a:p>
        </p:txBody>
      </p:sp>
      <p:sp>
        <p:nvSpPr>
          <p:cNvPr id="6" name="TextBox 5"/>
          <p:cNvSpPr txBox="1"/>
          <p:nvPr/>
        </p:nvSpPr>
        <p:spPr>
          <a:xfrm>
            <a:off x="5334000" y="1447800"/>
            <a:ext cx="2209800" cy="369332"/>
          </a:xfrm>
          <a:prstGeom prst="rect">
            <a:avLst/>
          </a:prstGeom>
          <a:noFill/>
        </p:spPr>
        <p:txBody>
          <a:bodyPr wrap="square" rtlCol="0">
            <a:spAutoFit/>
          </a:bodyPr>
          <a:lstStyle/>
          <a:p>
            <a:endParaRPr lang="en-US" dirty="0"/>
          </a:p>
        </p:txBody>
      </p:sp>
      <p:pic>
        <p:nvPicPr>
          <p:cNvPr id="7" name="Picture 6" descr="Screenshot 2022-03-20 230704.png"/>
          <p:cNvPicPr>
            <a:picLocks noChangeAspect="1"/>
          </p:cNvPicPr>
          <p:nvPr/>
        </p:nvPicPr>
        <p:blipFill>
          <a:blip r:embed="rId3"/>
          <a:stretch>
            <a:fillRect/>
          </a:stretch>
        </p:blipFill>
        <p:spPr>
          <a:xfrm>
            <a:off x="5943600" y="1066800"/>
            <a:ext cx="4673600" cy="5257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1004</Words>
  <Application>Microsoft Office PowerPoint</Application>
  <PresentationFormat>Custom</PresentationFormat>
  <Paragraphs>125</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ABSTRACT</vt:lpstr>
      <vt:lpstr>INTRODUCTION</vt:lpstr>
      <vt:lpstr>LITERATURE SURVEY</vt:lpstr>
      <vt:lpstr>SYSTEM ANALYSIS</vt:lpstr>
      <vt:lpstr>SYSTEM ARCHITECTURE DIAGRAM</vt:lpstr>
      <vt:lpstr>Slide 7</vt:lpstr>
      <vt:lpstr>MODULES DESCRIPTION</vt:lpstr>
      <vt:lpstr>MODULES TILL COMPLETED .py</vt:lpstr>
      <vt:lpstr>TECH OVERVIEW AND INTERFACE OVERVIEW</vt:lpstr>
      <vt:lpstr>FEATURE OVERVIEW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 Balaji</dc:creator>
  <cp:lastModifiedBy>R Balaji</cp:lastModifiedBy>
  <cp:revision>40</cp:revision>
  <dcterms:created xsi:type="dcterms:W3CDTF">2022-03-20T15:38:54Z</dcterms:created>
  <dcterms:modified xsi:type="dcterms:W3CDTF">2022-06-24T17:28:26Z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2021-10-27T00:00:00Z</vt:filetime>
  </property>
  <property fmtid="{D5CDD505-2E9C-101B-9397-08002B2CF9AE}" pid="3" name="Creator">
    <vt:lpwstr>WPS Presentation</vt:lpwstr>
  </property>
  <property fmtid="{D5CDD505-2E9C-101B-9397-08002B2CF9AE}" pid="4" name="LastSaved">
    <vt:filetime>2022-03-20T00:00:00Z</vt:filetime>
  </property>
</Properties>
</file>