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2" r:id="rId2"/>
    <p:sldId id="270" r:id="rId3"/>
    <p:sldId id="295" r:id="rId4"/>
    <p:sldId id="276" r:id="rId5"/>
    <p:sldId id="294" r:id="rId6"/>
    <p:sldId id="296" r:id="rId7"/>
    <p:sldId id="297" r:id="rId8"/>
    <p:sldId id="277" r:id="rId9"/>
    <p:sldId id="278" r:id="rId10"/>
    <p:sldId id="298" r:id="rId11"/>
    <p:sldId id="299" r:id="rId12"/>
    <p:sldId id="301" r:id="rId13"/>
    <p:sldId id="314" r:id="rId14"/>
    <p:sldId id="279" r:id="rId15"/>
    <p:sldId id="302" r:id="rId16"/>
    <p:sldId id="315" r:id="rId17"/>
    <p:sldId id="303" r:id="rId18"/>
    <p:sldId id="304" r:id="rId19"/>
    <p:sldId id="305" r:id="rId20"/>
    <p:sldId id="306" r:id="rId21"/>
    <p:sldId id="307" r:id="rId22"/>
    <p:sldId id="308" r:id="rId23"/>
    <p:sldId id="309" r:id="rId24"/>
    <p:sldId id="310" r:id="rId25"/>
    <p:sldId id="311" r:id="rId26"/>
    <p:sldId id="312" r:id="rId27"/>
    <p:sldId id="3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6E0A4-131E-424C-9C62-322E90D056F4}"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B9993-510F-4990-9E74-1F4F561ADD14}" type="slidenum">
              <a:rPr lang="en-IN" smtClean="0"/>
              <a:t>‹#›</a:t>
            </a:fld>
            <a:endParaRPr lang="en-IN"/>
          </a:p>
        </p:txBody>
      </p:sp>
    </p:spTree>
    <p:extLst>
      <p:ext uri="{BB962C8B-B14F-4D97-AF65-F5344CB8AC3E}">
        <p14:creationId xmlns:p14="http://schemas.microsoft.com/office/powerpoint/2010/main" val="77662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FB9993-510F-4990-9E74-1F4F561ADD14}" type="slidenum">
              <a:rPr lang="en-IN" smtClean="0"/>
              <a:t>17</a:t>
            </a:fld>
            <a:endParaRPr lang="en-IN"/>
          </a:p>
        </p:txBody>
      </p:sp>
    </p:spTree>
    <p:extLst>
      <p:ext uri="{BB962C8B-B14F-4D97-AF65-F5344CB8AC3E}">
        <p14:creationId xmlns:p14="http://schemas.microsoft.com/office/powerpoint/2010/main" val="3010179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08878-D159-FEC6-F75F-DEA4D093B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150907B-8B30-0A67-6895-208533452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28960B-735D-A7F8-5162-9A2F5CEC1790}"/>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F841ADD4-37AC-8E4F-545E-CF001B883A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C9C486-2123-2E83-F00E-A5567C010A1A}"/>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420385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06EB-5CC9-13BF-CC49-76A2539BBB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68CD4E-84AF-5172-7CB4-30BCAC1563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B35DAE-3BBD-F0DC-2547-75E64E8D8931}"/>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920D5970-5EE7-B024-773E-9C0BAC9136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ACC294-4FBF-093E-EBB4-4CD70FCA5DB9}"/>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551173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36A6E-278A-B142-D353-1D53D2E46B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8A32D4-0859-68FC-784E-09E5E908BF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4359AB-82A1-0CF9-04AF-18F0CCBF23C9}"/>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D690B039-7F66-F38B-397C-E3507B2642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77A2C2-5CE5-1857-93A3-AE068C8CFBD2}"/>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01130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C876E-24DC-7D42-D4C3-8CF98FB12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33BD48-575E-12CB-F6E3-937C6A7BCF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E094F2-753B-A18E-DD1D-913F938869EB}"/>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E17CBB6D-32FA-FB1C-4E13-CA3BA9B436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B6ED32-FA53-6893-9E3D-59B3C751F2E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366407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10E47-DE1C-0147-F819-555C50A4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E25CC9-416F-7BFE-5257-F85172C62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6E71C8-95A8-1428-A51D-8C9238F44503}"/>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4B424B08-13F0-C7BC-D719-CC631ED8AB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EF1803-8499-8BE9-756F-BE4852031D0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89428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0ACB-4BC4-419A-941D-A52724D39E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824DBD-DBAC-D24A-78DF-4D14C77D14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1D7C0-68E2-62A8-A24F-E10681CD7E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7E950FA-B18B-83B0-CAAF-D61B0C17C18A}"/>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6" name="Footer Placeholder 5">
            <a:extLst>
              <a:ext uri="{FF2B5EF4-FFF2-40B4-BE49-F238E27FC236}">
                <a16:creationId xmlns:a16="http://schemas.microsoft.com/office/drawing/2014/main" id="{07C039F4-BB26-329A-EDE5-9B7725E34A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AB67B5-CBC7-218C-E0A5-5A62EC71A648}"/>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07999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3A-E39E-5D7C-388B-AF57EBB5CA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76BE99-D6BE-0536-325B-C3578E6048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AD496-ABE2-DA3B-B098-7447E36D06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F79628-B56C-CA8E-9D62-6A118079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DE71E-1DD2-AAC2-FD38-449B32DF5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6660CA-8F43-485D-694D-2B330806C42A}"/>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8" name="Footer Placeholder 7">
            <a:extLst>
              <a:ext uri="{FF2B5EF4-FFF2-40B4-BE49-F238E27FC236}">
                <a16:creationId xmlns:a16="http://schemas.microsoft.com/office/drawing/2014/main" id="{B9E6E705-7082-1922-0C9C-12336CC91AB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A6CF9B-BDA7-0B07-8676-B2048C774A9D}"/>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3316911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B8051-D04C-073D-E654-42DF1A7915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FD27D30-D177-2F7E-012B-8EE3B2F5F5DA}"/>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4" name="Footer Placeholder 3">
            <a:extLst>
              <a:ext uri="{FF2B5EF4-FFF2-40B4-BE49-F238E27FC236}">
                <a16:creationId xmlns:a16="http://schemas.microsoft.com/office/drawing/2014/main" id="{44F9A34E-F850-B5F1-BD4C-4AC9970B98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4E9CBC-010F-1FBB-762C-9DCE84ED28B0}"/>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964322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5C435B-68AE-2DD9-8ED4-5F7531744ACF}"/>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3" name="Footer Placeholder 2">
            <a:extLst>
              <a:ext uri="{FF2B5EF4-FFF2-40B4-BE49-F238E27FC236}">
                <a16:creationId xmlns:a16="http://schemas.microsoft.com/office/drawing/2014/main" id="{86DA74AB-4AE8-A712-4E29-302FB146EB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7D6FE83-1902-FE9D-E425-625F6991D95F}"/>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2126207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26F6-A571-AC89-A36F-A3674299D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0CF40AE-7BB0-D2EA-9C5E-198208EA9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9CC980-B3ED-D402-964A-7112D9A98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36B26C-586D-B998-F0C6-91215610624D}"/>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6" name="Footer Placeholder 5">
            <a:extLst>
              <a:ext uri="{FF2B5EF4-FFF2-40B4-BE49-F238E27FC236}">
                <a16:creationId xmlns:a16="http://schemas.microsoft.com/office/drawing/2014/main" id="{6475B476-2115-AEA4-4E36-C3B82C77D7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A3E551-8261-20F5-CB98-C1BB73AABBA5}"/>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113676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CDDF3-5A31-3F35-9781-D451DABF70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3BB3DD7-B901-2D1F-90D1-4E4DB993A6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FE2A8E-7C03-A351-CB2E-D0F5573A46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FEB413-AAC3-50FE-D744-52EF71430A50}"/>
              </a:ext>
            </a:extLst>
          </p:cNvPr>
          <p:cNvSpPr>
            <a:spLocks noGrp="1"/>
          </p:cNvSpPr>
          <p:nvPr>
            <p:ph type="dt" sz="half" idx="10"/>
          </p:nvPr>
        </p:nvSpPr>
        <p:spPr/>
        <p:txBody>
          <a:bodyPr/>
          <a:lstStyle/>
          <a:p>
            <a:fld id="{8EDFF9EB-D49D-4348-865F-965085F7EE71}" type="datetimeFigureOut">
              <a:rPr lang="en-IN" smtClean="0"/>
              <a:t>20-02-2025</a:t>
            </a:fld>
            <a:endParaRPr lang="en-IN"/>
          </a:p>
        </p:txBody>
      </p:sp>
      <p:sp>
        <p:nvSpPr>
          <p:cNvPr id="6" name="Footer Placeholder 5">
            <a:extLst>
              <a:ext uri="{FF2B5EF4-FFF2-40B4-BE49-F238E27FC236}">
                <a16:creationId xmlns:a16="http://schemas.microsoft.com/office/drawing/2014/main" id="{D87CA655-735D-6041-7746-37F8E26FD2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816DA9-F8CA-08B0-6638-4E9CC830A1AC}"/>
              </a:ext>
            </a:extLst>
          </p:cNvPr>
          <p:cNvSpPr>
            <a:spLocks noGrp="1"/>
          </p:cNvSpPr>
          <p:nvPr>
            <p:ph type="sldNum" sz="quarter" idx="12"/>
          </p:nvPr>
        </p:nvSpPr>
        <p:spPr/>
        <p:txBody>
          <a:bodyPr/>
          <a:lstStyle/>
          <a:p>
            <a:fld id="{56C0C157-0FFD-47D3-BD83-ECF46CA54379}" type="slidenum">
              <a:rPr lang="en-IN" smtClean="0"/>
              <a:t>‹#›</a:t>
            </a:fld>
            <a:endParaRPr lang="en-IN"/>
          </a:p>
        </p:txBody>
      </p:sp>
    </p:spTree>
    <p:extLst>
      <p:ext uri="{BB962C8B-B14F-4D97-AF65-F5344CB8AC3E}">
        <p14:creationId xmlns:p14="http://schemas.microsoft.com/office/powerpoint/2010/main" val="719906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780E3-C5D5-0919-91FF-F69814EA9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1E56E0-D3C1-183D-184E-895C6A4D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4242A5-FBA9-5D58-F6C4-DAAD0E3699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DFF9EB-D49D-4348-865F-965085F7EE71}" type="datetimeFigureOut">
              <a:rPr lang="en-IN" smtClean="0"/>
              <a:t>20-02-2025</a:t>
            </a:fld>
            <a:endParaRPr lang="en-IN"/>
          </a:p>
        </p:txBody>
      </p:sp>
      <p:sp>
        <p:nvSpPr>
          <p:cNvPr id="5" name="Footer Placeholder 4">
            <a:extLst>
              <a:ext uri="{FF2B5EF4-FFF2-40B4-BE49-F238E27FC236}">
                <a16:creationId xmlns:a16="http://schemas.microsoft.com/office/drawing/2014/main" id="{72A84899-EB1E-A498-48B6-531EDC1D11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9D9915-6637-9E2E-3F33-7C88B6A53F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0C157-0FFD-47D3-BD83-ECF46CA54379}" type="slidenum">
              <a:rPr lang="en-IN" smtClean="0"/>
              <a:t>‹#›</a:t>
            </a:fld>
            <a:endParaRPr lang="en-IN"/>
          </a:p>
        </p:txBody>
      </p:sp>
    </p:spTree>
    <p:extLst>
      <p:ext uri="{BB962C8B-B14F-4D97-AF65-F5344CB8AC3E}">
        <p14:creationId xmlns:p14="http://schemas.microsoft.com/office/powerpoint/2010/main" val="1051530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sp>
        <p:nvSpPr>
          <p:cNvPr id="4" name="TextBox 3">
            <a:extLst>
              <a:ext uri="{FF2B5EF4-FFF2-40B4-BE49-F238E27FC236}">
                <a16:creationId xmlns:a16="http://schemas.microsoft.com/office/drawing/2014/main" id="{F9405B09-EBA4-21C3-6313-82D285899302}"/>
              </a:ext>
            </a:extLst>
          </p:cNvPr>
          <p:cNvSpPr txBox="1"/>
          <p:nvPr/>
        </p:nvSpPr>
        <p:spPr>
          <a:xfrm>
            <a:off x="1756512" y="331039"/>
            <a:ext cx="8678974" cy="1876283"/>
          </a:xfrm>
          <a:prstGeom prst="rect">
            <a:avLst/>
          </a:prstGeom>
          <a:noFill/>
        </p:spPr>
        <p:txBody>
          <a:bodyPr wrap="square" rtlCol="0">
            <a:spAutoFit/>
          </a:bodyPr>
          <a:lstStyle/>
          <a:p>
            <a:pPr algn="ctr">
              <a:lnSpc>
                <a:spcPct val="107000"/>
              </a:lnSpc>
              <a:spcAft>
                <a:spcPts val="800"/>
              </a:spcAft>
            </a:pPr>
            <a:endParaRPr lang="en-IN"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b="0" i="0" u="none" strike="noStrike" baseline="0" dirty="0">
              <a:solidFill>
                <a:srgbClr val="000000"/>
              </a:solidFill>
              <a:latin typeface="Times New Roman" panose="02020603050405020304" pitchFamily="18" charset="0"/>
            </a:endParaRPr>
          </a:p>
          <a:p>
            <a:pPr algn="ctr"/>
            <a:r>
              <a:rPr lang="en-IN" sz="4000" b="1" i="0" u="none" strike="noStrike" baseline="0" dirty="0">
                <a:solidFill>
                  <a:srgbClr val="C00000"/>
                </a:solidFill>
                <a:latin typeface="Times New Roman" panose="02020603050405020304" pitchFamily="18" charset="0"/>
              </a:rPr>
              <a:t>Artificial Intelligence</a:t>
            </a:r>
            <a:br>
              <a:rPr lang="en-IN" sz="4000" b="1" i="0" u="none" strike="noStrike" baseline="0" dirty="0">
                <a:solidFill>
                  <a:srgbClr val="C00000"/>
                </a:solidFill>
                <a:latin typeface="Times New Roman" panose="02020603050405020304" pitchFamily="18" charset="0"/>
              </a:rPr>
            </a:br>
            <a:r>
              <a:rPr lang="en-IN" sz="2400" b="1" i="0" u="none" strike="noStrike" baseline="0" dirty="0">
                <a:solidFill>
                  <a:srgbClr val="C00000"/>
                </a:solidFill>
                <a:latin typeface="Times New Roman" panose="02020603050405020304" pitchFamily="18" charset="0"/>
              </a:rPr>
              <a:t>BAI402</a:t>
            </a:r>
            <a:r>
              <a:rPr lang="en-IN" sz="3200" b="1" i="0" u="none" strike="noStrike" baseline="0" dirty="0">
                <a:solidFill>
                  <a:srgbClr val="FF0000"/>
                </a:solidFill>
                <a:latin typeface="Times New Roman" panose="02020603050405020304" pitchFamily="18" charset="0"/>
              </a:rPr>
              <a:t> </a:t>
            </a:r>
            <a:endPar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012C523-FE80-E47C-3752-4F9B061CB6A1}"/>
              </a:ext>
            </a:extLst>
          </p:cNvPr>
          <p:cNvSpPr txBox="1"/>
          <p:nvPr/>
        </p:nvSpPr>
        <p:spPr>
          <a:xfrm>
            <a:off x="2758223" y="3261852"/>
            <a:ext cx="6675551" cy="2954655"/>
          </a:xfrm>
          <a:prstGeom prst="rect">
            <a:avLst/>
          </a:prstGeom>
          <a:noFill/>
        </p:spPr>
        <p:txBody>
          <a:bodyPr wrap="square" rtlCol="0">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  Balaji Vijaykumar</a:t>
            </a:r>
            <a:r>
              <a:rPr lang="en-US" sz="2400" b="1" dirty="0">
                <a:solidFill>
                  <a:srgbClr val="C00000"/>
                </a:solidFill>
                <a:latin typeface="Times New Roman" panose="02020603050405020304" pitchFamily="18" charset="0"/>
                <a:cs typeface="Times New Roman" panose="02020603050405020304" pitchFamily="18" charset="0"/>
              </a:rPr>
              <a:t>  </a:t>
            </a:r>
            <a:r>
              <a:rPr lang="en-US" sz="1400" b="1" dirty="0">
                <a:solidFill>
                  <a:srgbClr val="C00000"/>
                </a:solidFill>
                <a:latin typeface="Times New Roman" panose="02020603050405020304" pitchFamily="18" charset="0"/>
                <a:cs typeface="Times New Roman" panose="02020603050405020304" pitchFamily="18" charset="0"/>
              </a:rPr>
              <a:t>B.E.,(NIE), M.Tech.,(SJCE)</a:t>
            </a:r>
          </a:p>
          <a:p>
            <a:pPr algn="ctr"/>
            <a:r>
              <a:rPr lang="en-US" sz="2000" dirty="0">
                <a:solidFill>
                  <a:srgbClr val="0070C0"/>
                </a:solidFill>
                <a:latin typeface="Times New Roman" panose="02020603050405020304" pitchFamily="18" charset="0"/>
                <a:cs typeface="Times New Roman" panose="02020603050405020304" pitchFamily="18" charset="0"/>
              </a:rPr>
              <a:t>Assistant Professor, Department of CS&amp;E-AIML</a:t>
            </a:r>
          </a:p>
          <a:p>
            <a:pPr algn="ctr"/>
            <a:r>
              <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National Institute of Engineering, Mysuru</a:t>
            </a: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kern="100" dirty="0">
                <a:solidFill>
                  <a:srgbClr val="C00000"/>
                </a:solidFill>
                <a:latin typeface="Bahnschrift SemiBold SemiConden" panose="020B0502040204020203" pitchFamily="34" charset="0"/>
                <a:ea typeface="Calibri" panose="020F0502020204030204" pitchFamily="34" charset="0"/>
                <a:cs typeface="Times New Roman" panose="02020603050405020304" pitchFamily="18" charset="0"/>
              </a:rPr>
              <a:t>(Former Research &amp; Development Engineer @ Philips R&amp;D)</a:t>
            </a:r>
          </a:p>
          <a:p>
            <a:pPr algn="ctr"/>
            <a:r>
              <a:rPr lang="en-US" sz="2000" kern="100" dirty="0">
                <a:solidFill>
                  <a:srgbClr val="C00000"/>
                </a:solidFill>
                <a:latin typeface="Bahnschrift SemiBold SemiConden" panose="020B0502040204020203" pitchFamily="34" charset="0"/>
                <a:ea typeface="Calibri" panose="020F0502020204030204" pitchFamily="34" charset="0"/>
                <a:cs typeface="Times New Roman" panose="02020603050405020304" pitchFamily="18" charset="0"/>
              </a:rPr>
              <a:t>(Former Software Engineer @ Accenture)</a:t>
            </a:r>
            <a:endParaRPr lang="en-US" sz="2000" dirty="0">
              <a:solidFill>
                <a:srgbClr val="C00000"/>
              </a:solidFill>
              <a:latin typeface="Bahnschrift SemiBold SemiConden" panose="020B0502040204020203" pitchFamily="34" charset="0"/>
              <a:cs typeface="Times New Roman" panose="02020603050405020304" pitchFamily="18" charset="0"/>
            </a:endParaRPr>
          </a:p>
          <a:p>
            <a:pPr algn="ctr"/>
            <a:endParaRPr lang="en-IN" sz="2000" dirty="0">
              <a:solidFill>
                <a:srgbClr val="0070C0"/>
              </a:solidFill>
              <a:latin typeface="Times New Roman" panose="02020603050405020304" pitchFamily="18" charset="0"/>
              <a:cs typeface="Times New Roman" panose="02020603050405020304" pitchFamily="18" charset="0"/>
            </a:endParaRPr>
          </a:p>
          <a:p>
            <a:pPr algn="ctr"/>
            <a:endParaRPr lang="en-US" dirty="0"/>
          </a:p>
        </p:txBody>
      </p:sp>
      <p:pic>
        <p:nvPicPr>
          <p:cNvPr id="7" name="Picture 6">
            <a:extLst>
              <a:ext uri="{FF2B5EF4-FFF2-40B4-BE49-F238E27FC236}">
                <a16:creationId xmlns:a16="http://schemas.microsoft.com/office/drawing/2014/main" id="{23F8FFA7-D26D-B629-0574-63EC77E78FB5}"/>
              </a:ext>
            </a:extLst>
          </p:cNvPr>
          <p:cNvPicPr>
            <a:picLocks noChangeAspect="1"/>
          </p:cNvPicPr>
          <p:nvPr/>
        </p:nvPicPr>
        <p:blipFill>
          <a:blip r:embed="rId3"/>
          <a:stretch>
            <a:fillRect/>
          </a:stretch>
        </p:blipFill>
        <p:spPr>
          <a:xfrm>
            <a:off x="11107245" y="161735"/>
            <a:ext cx="848781" cy="883294"/>
          </a:xfrm>
          <a:prstGeom prst="rect">
            <a:avLst/>
          </a:prstGeom>
        </p:spPr>
      </p:pic>
    </p:spTree>
    <p:extLst>
      <p:ext uri="{BB962C8B-B14F-4D97-AF65-F5344CB8AC3E}">
        <p14:creationId xmlns:p14="http://schemas.microsoft.com/office/powerpoint/2010/main" val="82454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41987" y="143565"/>
            <a:ext cx="8209936" cy="1508105"/>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1.Acting humanly: The Turing Test approach</a:t>
            </a:r>
            <a:r>
              <a:rPr lang="en-IN" sz="3200" b="1" i="0" dirty="0">
                <a:solidFill>
                  <a:srgbClr val="C00000"/>
                </a:solidFill>
                <a:effectLst/>
                <a:latin typeface="Times New Roman" panose="02020603050405020304" pitchFamily="18" charset="0"/>
                <a:cs typeface="Times New Roman" panose="02020603050405020304" pitchFamily="18" charset="0"/>
              </a:rPr>
              <a:t> </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id="{7D4CC22B-C363-2720-4EFD-C9148687D1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915" y="1651670"/>
            <a:ext cx="7219950" cy="43558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E5B934-3776-4454-32A3-F41DEED5C81A}"/>
              </a:ext>
            </a:extLst>
          </p:cNvPr>
          <p:cNvSpPr txBox="1"/>
          <p:nvPr/>
        </p:nvSpPr>
        <p:spPr>
          <a:xfrm>
            <a:off x="7898011" y="2219040"/>
            <a:ext cx="4058015" cy="3170099"/>
          </a:xfrm>
          <a:prstGeom prst="rect">
            <a:avLst/>
          </a:prstGeom>
          <a:noFill/>
        </p:spPr>
        <p:txBody>
          <a:bodyPr wrap="square">
            <a:spAutoFit/>
          </a:bodyPr>
          <a:lstStyle/>
          <a:p>
            <a:pPr marL="285750" indent="-285750">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test works by having a human interrogator engage in a conversation with both a human and a computer, without knowing which is which. </a:t>
            </a: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the interrogator cannot reliably determine which responses come from the computer, then the computer is said to have passed the Turing Test.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27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089355" y="336085"/>
            <a:ext cx="8013290" cy="1508105"/>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1.Acting humanly: The Turing Test approach</a:t>
            </a:r>
            <a:r>
              <a:rPr lang="en-IN" sz="3200" b="1" i="0" dirty="0">
                <a:solidFill>
                  <a:srgbClr val="C00000"/>
                </a:solidFill>
                <a:effectLst/>
                <a:latin typeface="Times New Roman" panose="02020603050405020304" pitchFamily="18" charset="0"/>
                <a:cs typeface="Times New Roman" panose="02020603050405020304" pitchFamily="18" charset="0"/>
              </a:rPr>
              <a:t> </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6288D53-A618-13D1-0613-A71F0F2E4BDF}"/>
              </a:ext>
            </a:extLst>
          </p:cNvPr>
          <p:cNvSpPr txBox="1"/>
          <p:nvPr/>
        </p:nvSpPr>
        <p:spPr>
          <a:xfrm>
            <a:off x="884902" y="1135245"/>
            <a:ext cx="10867354" cy="5632311"/>
          </a:xfrm>
          <a:prstGeom prst="rect">
            <a:avLst/>
          </a:prstGeom>
          <a:noFill/>
        </p:spPr>
        <p:txBody>
          <a:bodyPr wrap="square">
            <a:spAutoFit/>
          </a:bodyPr>
          <a:lstStyle/>
          <a:p>
            <a:pPr algn="just"/>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To accomplish this, the computer must possess several key capabilities:</a:t>
            </a: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Language Processing (NLP)</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ability to understand and generate human language naturally is crucial for effective communication.</a:t>
            </a:r>
          </a:p>
          <a:p>
            <a:pPr algn="just">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Knowledge Representation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computer must be able to store and access knowledge, enabling it to answer questions and engage in meaningful dialogue.</a:t>
            </a:r>
          </a:p>
          <a:p>
            <a:pPr algn="just">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Automated Reasoning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capacity to use stored information to draw logical conclusions and respond appropriately to queries.</a:t>
            </a:r>
          </a:p>
          <a:p>
            <a:pPr algn="just">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Adaptability is essential for the computer to learn from interactions and improve its performance over time.</a:t>
            </a:r>
          </a:p>
          <a:p>
            <a:pPr algn="just">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Computer Vision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To pass the 'Total Turing Test,' the computer must be able to perceive objects visually, allowing it to interact with the physical world.</a:t>
            </a:r>
          </a:p>
          <a:p>
            <a:pPr algn="just">
              <a:buFont typeface="+mj-lt"/>
              <a:buAutoNum type="arabicPeriod"/>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Robotics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Additionally, the computer needs the capability to manipulate objects and move around physically, completing the requirements for the 'Total Turing Test.'</a:t>
            </a:r>
          </a:p>
        </p:txBody>
      </p:sp>
    </p:spTree>
    <p:extLst>
      <p:ext uri="{BB962C8B-B14F-4D97-AF65-F5344CB8AC3E}">
        <p14:creationId xmlns:p14="http://schemas.microsoft.com/office/powerpoint/2010/main" val="2536239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04335" y="321754"/>
            <a:ext cx="9183329" cy="1446550"/>
          </a:xfrm>
          <a:prstGeom prst="rect">
            <a:avLst/>
          </a:prstGeom>
          <a:noFill/>
        </p:spPr>
        <p:txBody>
          <a:bodyPr wrap="square">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2</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a:t>
            </a: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 Thinking Humanly: The Cognitive Modeling Approach</a:t>
            </a:r>
            <a:r>
              <a:rPr lang="en-IN" sz="2800" b="1" i="0" dirty="0">
                <a:solidFill>
                  <a:srgbClr val="C00000"/>
                </a:solidFill>
                <a:effectLst/>
                <a:latin typeface="Times New Roman" panose="02020603050405020304" pitchFamily="18" charset="0"/>
                <a:cs typeface="Times New Roman" panose="02020603050405020304" pitchFamily="18" charset="0"/>
              </a:rPr>
              <a:t> (</a:t>
            </a:r>
            <a:r>
              <a:rPr lang="en-IN" sz="3200" b="1" dirty="0" err="1"/>
              <a:t>Neurosymbolic</a:t>
            </a:r>
            <a:r>
              <a:rPr lang="en-IN" sz="3200" b="1" dirty="0"/>
              <a:t> AI)</a:t>
            </a:r>
            <a:r>
              <a:rPr lang="en-IN" sz="3200" dirty="0"/>
              <a:t>. </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N</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euromorphic computing)</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30941"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5BB7569-D2A9-F0C8-03A1-9B00A217C840}"/>
              </a:ext>
            </a:extLst>
          </p:cNvPr>
          <p:cNvSpPr txBox="1"/>
          <p:nvPr/>
        </p:nvSpPr>
        <p:spPr>
          <a:xfrm>
            <a:off x="530941" y="1273476"/>
            <a:ext cx="11405420" cy="5355312"/>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Understanding human thought processes is essential for creating AI systems that can think and behave like humans.</a:t>
            </a:r>
          </a:p>
          <a:p>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Methods of Understanding Human Cognition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Introspection</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Attempting to grasp our own thoughts and mental processes as they occur.</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Psychological Experiments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Observing individuals in various tasks and situations to study how they think and make decisions.</a:t>
            </a:r>
          </a:p>
          <a:p>
            <a:pPr marL="742950" lvl="1" indent="-285750"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Brain Imaging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Utilizing technologies such as brain imaging to observe brain activity during cognitive tasks, providing insights into neural mechanisms underlying cognition.</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Expressing Human Cognition as Computer Programs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Once researchers have developed a sufficiently precise theory of human cognition, they can translate it into computer programs.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These programs attempt to replicate the cognitive processes observed in humans, such as problem-solving, decision-making, and language understanding.</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Validating Cognitive Models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Researchers compare the behavior of these AI systems with human behavior to validate the cognitive models.</a:t>
            </a:r>
          </a:p>
          <a:p>
            <a:pPr marL="742950" lvl="1" indent="-285750" algn="l">
              <a:buFont typeface="+mj-lt"/>
              <a:buAutoNum type="arabicPeriod"/>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For example, pioneers like Allen Newell and Herbert Simon developed the "General Problem Solver" (GPS) and compared its problem-solving steps with those of human subjects, providing evidence for shared cognitive mechanisms.</a:t>
            </a:r>
          </a:p>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061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353BB-4CD1-41D7-9140-1AD10C7D808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03F5005-6D96-B09C-A972-DE52B9260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BC498B3C-80ED-243A-2D93-0614682D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2A57A5C0-1EEA-12AF-F065-2FE8B1752512}"/>
              </a:ext>
            </a:extLst>
          </p:cNvPr>
          <p:cNvSpPr txBox="1"/>
          <p:nvPr/>
        </p:nvSpPr>
        <p:spPr>
          <a:xfrm>
            <a:off x="1504335" y="321754"/>
            <a:ext cx="9183329" cy="523220"/>
          </a:xfrm>
          <a:prstGeom prst="rect">
            <a:avLst/>
          </a:prstGeom>
          <a:noFill/>
        </p:spPr>
        <p:txBody>
          <a:bodyPr wrap="square">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2</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a:t>
            </a: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 Thinking Humanly: The Cognitive Modeling Approach</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E964E79-BAC1-6427-0A78-14622AB1D7EF}"/>
              </a:ext>
            </a:extLst>
          </p:cNvPr>
          <p:cNvSpPr txBox="1"/>
          <p:nvPr/>
        </p:nvSpPr>
        <p:spPr>
          <a:xfrm>
            <a:off x="530941"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AC806E-6BEA-ED50-2AD0-780B2E51AA7E}"/>
              </a:ext>
            </a:extLst>
          </p:cNvPr>
          <p:cNvSpPr txBox="1"/>
          <p:nvPr/>
        </p:nvSpPr>
        <p:spPr>
          <a:xfrm>
            <a:off x="530941" y="1273476"/>
            <a:ext cx="11405420" cy="369332"/>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784A71-B749-B799-BF9E-B5065E1D7CEA}"/>
              </a:ext>
            </a:extLst>
          </p:cNvPr>
          <p:cNvSpPr txBox="1"/>
          <p:nvPr/>
        </p:nvSpPr>
        <p:spPr>
          <a:xfrm>
            <a:off x="1002890" y="1517631"/>
            <a:ext cx="10805651"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1. Cognitive Computing</a:t>
            </a:r>
          </a:p>
          <a:p>
            <a:r>
              <a:rPr lang="en-US" sz="2400" dirty="0">
                <a:latin typeface="Times New Roman" panose="02020603050405020304" pitchFamily="18" charset="0"/>
                <a:cs typeface="Times New Roman" panose="02020603050405020304" pitchFamily="18" charset="0"/>
              </a:rPr>
              <a:t>Cognitive computing aims to replicate the </a:t>
            </a:r>
            <a:r>
              <a:rPr lang="en-US" sz="2400" b="1" dirty="0">
                <a:latin typeface="Times New Roman" panose="02020603050405020304" pitchFamily="18" charset="0"/>
                <a:cs typeface="Times New Roman" panose="02020603050405020304" pitchFamily="18" charset="0"/>
              </a:rPr>
              <a:t>human brain’s ability to learn, reason, and make decisions</a:t>
            </a:r>
            <a:r>
              <a:rPr lang="en-US" sz="2400" dirty="0">
                <a:latin typeface="Times New Roman" panose="02020603050405020304" pitchFamily="18" charset="0"/>
                <a:cs typeface="Times New Roman" panose="02020603050405020304" pitchFamily="18" charset="0"/>
              </a:rPr>
              <a:t>. It's about developing systems that </a:t>
            </a:r>
            <a:r>
              <a:rPr lang="en-US" sz="2400" b="1" dirty="0">
                <a:latin typeface="Times New Roman" panose="02020603050405020304" pitchFamily="18" charset="0"/>
                <a:cs typeface="Times New Roman" panose="02020603050405020304" pitchFamily="18" charset="0"/>
              </a:rPr>
              <a:t>think, reason, and learn in a way that's similar to how humans do</a:t>
            </a:r>
            <a:r>
              <a:rPr lang="en-US" sz="2400" dirty="0">
                <a:latin typeface="Times New Roman" panose="02020603050405020304" pitchFamily="18" charset="0"/>
                <a:cs typeface="Times New Roman" panose="02020603050405020304" pitchFamily="18" charset="0"/>
              </a:rPr>
              <a:t>.</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2. Neuromorphic Computing</a:t>
            </a:r>
          </a:p>
          <a:p>
            <a:r>
              <a:rPr lang="en-US" sz="2400" dirty="0">
                <a:latin typeface="Times New Roman" panose="02020603050405020304" pitchFamily="18" charset="0"/>
                <a:cs typeface="Times New Roman" panose="02020603050405020304" pitchFamily="18" charset="0"/>
              </a:rPr>
              <a:t>This area involves </a:t>
            </a:r>
            <a:r>
              <a:rPr lang="en-US" sz="2400" b="1" dirty="0">
                <a:latin typeface="Times New Roman" panose="02020603050405020304" pitchFamily="18" charset="0"/>
                <a:cs typeface="Times New Roman" panose="02020603050405020304" pitchFamily="18" charset="0"/>
              </a:rPr>
              <a:t>building AI models based on how the human brain works</a:t>
            </a:r>
            <a:r>
              <a:rPr lang="en-US" sz="2400" dirty="0">
                <a:latin typeface="Times New Roman" panose="02020603050405020304" pitchFamily="18" charset="0"/>
                <a:cs typeface="Times New Roman" panose="02020603050405020304" pitchFamily="18" charset="0"/>
              </a:rPr>
              <a:t>. Neuromorphic systems attempt to replicate the structure and functioning of </a:t>
            </a:r>
            <a:r>
              <a:rPr lang="en-US" sz="2400" b="1" dirty="0">
                <a:latin typeface="Times New Roman" panose="02020603050405020304" pitchFamily="18" charset="0"/>
                <a:cs typeface="Times New Roman" panose="02020603050405020304" pitchFamily="18" charset="0"/>
              </a:rPr>
              <a:t>neurons and synapses</a:t>
            </a:r>
            <a:r>
              <a:rPr lang="en-US" sz="2400" dirty="0">
                <a:latin typeface="Times New Roman" panose="02020603050405020304" pitchFamily="18" charset="0"/>
                <a:cs typeface="Times New Roman" panose="02020603050405020304" pitchFamily="18" charset="0"/>
              </a:rPr>
              <a:t> to enable more human-like learning and decision-making.</a:t>
            </a:r>
          </a:p>
        </p:txBody>
      </p:sp>
    </p:spTree>
    <p:extLst>
      <p:ext uri="{BB962C8B-B14F-4D97-AF65-F5344CB8AC3E}">
        <p14:creationId xmlns:p14="http://schemas.microsoft.com/office/powerpoint/2010/main" val="364253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231106"/>
          </a:xfrm>
          <a:prstGeom prst="rect">
            <a:avLst/>
          </a:prstGeom>
          <a:noFill/>
        </p:spPr>
        <p:txBody>
          <a:bodyPr wrap="square">
            <a:spAutoFit/>
          </a:bodyPr>
          <a:lstStyle/>
          <a:p>
            <a:pPr algn="ctr"/>
            <a:r>
              <a:rPr lang="en-US" sz="2800" b="1" i="0" u="none" strike="noStrike" baseline="0" dirty="0">
                <a:solidFill>
                  <a:srgbClr val="C00000"/>
                </a:solidFill>
                <a:latin typeface="Times New Roman" panose="02020603050405020304" pitchFamily="18" charset="0"/>
                <a:cs typeface="Times New Roman" panose="02020603050405020304" pitchFamily="18" charset="0"/>
              </a:rPr>
              <a:t>3. Thinking rationally: The “laws of thought” approach</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5" y="1317576"/>
            <a:ext cx="11307097" cy="1323439"/>
          </a:xfrm>
          <a:prstGeom prst="rect">
            <a:avLst/>
          </a:prstGeom>
          <a:noFill/>
        </p:spPr>
        <p:txBody>
          <a:bodyPr wrap="square">
            <a:spAutoFit/>
          </a:bodyPr>
          <a:lstStyle/>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"Laws of Thought" approach, rooted in the work of Greek philosopher Aristotle, seeks to formalize irrefutable reasoning processes through logic. Aristotle's syllogisms, such as "Socrates is a man; all men are mortal; therefore, Socrates is mortal," provided foundational patterns for constructing valid arguments.</a:t>
            </a:r>
            <a:endPar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D7EBD83-29B1-E7BD-BE05-BDCE0429DEBD}"/>
              </a:ext>
            </a:extLst>
          </p:cNvPr>
          <p:cNvSpPr txBox="1"/>
          <p:nvPr/>
        </p:nvSpPr>
        <p:spPr>
          <a:xfrm>
            <a:off x="550605" y="2641015"/>
            <a:ext cx="10903975" cy="646331"/>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"Laws of Thought" approach is all about using formal rules of reasoning to solve problems. It's like following a set of rules to reach the right answer every time, just like in a game with strict rules.</a:t>
            </a:r>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430127F-6FF4-5DB4-3F92-C50394CDB402}"/>
              </a:ext>
            </a:extLst>
          </p:cNvPr>
          <p:cNvSpPr txBox="1"/>
          <p:nvPr/>
        </p:nvSpPr>
        <p:spPr>
          <a:xfrm>
            <a:off x="550604" y="3632209"/>
            <a:ext cx="11103329" cy="2031325"/>
          </a:xfrm>
          <a:prstGeom prst="rect">
            <a:avLst/>
          </a:prstGeom>
          <a:noFill/>
        </p:spPr>
        <p:txBody>
          <a:bodyPr wrap="square">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Key Points:</a:t>
            </a:r>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Foundation in Logic</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This approach is based on using rules of logic, like those created by the ancient Greek philosopher Aristotle.</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Logic in Artificial Intelligence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People have made computer programs that can follow these logical rules to solve problems.</a:t>
            </a:r>
          </a:p>
          <a:p>
            <a:pPr algn="l">
              <a:buFont typeface="+mj-lt"/>
              <a:buAutoNum type="arabicPeriod"/>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Challenges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Sometimes, it's hard to turn real-life situations into these logical rules. Also, these programs can get stuck if they have too much to think about, like trying to solve a problem with too many pieces.</a:t>
            </a:r>
          </a:p>
        </p:txBody>
      </p:sp>
    </p:spTree>
    <p:extLst>
      <p:ext uri="{BB962C8B-B14F-4D97-AF65-F5344CB8AC3E}">
        <p14:creationId xmlns:p14="http://schemas.microsoft.com/office/powerpoint/2010/main" val="260597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231106"/>
          </a:xfrm>
          <a:prstGeom prst="rect">
            <a:avLst/>
          </a:prstGeom>
          <a:noFill/>
        </p:spPr>
        <p:txBody>
          <a:bodyPr wrap="square">
            <a:spAutoFit/>
          </a:bodyPr>
          <a:lstStyle/>
          <a:p>
            <a:pPr algn="ctr"/>
            <a:r>
              <a:rPr lang="en-US" sz="2800" b="1" i="0" u="none" strike="noStrike" baseline="0" dirty="0">
                <a:solidFill>
                  <a:srgbClr val="C00000"/>
                </a:solidFill>
                <a:latin typeface="Times New Roman" panose="02020603050405020304" pitchFamily="18" charset="0"/>
                <a:cs typeface="Times New Roman" panose="02020603050405020304" pitchFamily="18" charset="0"/>
              </a:rPr>
              <a:t>3. Thinking rationally: The “laws of thought” approach</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5" y="1317576"/>
            <a:ext cx="11307097" cy="5016758"/>
          </a:xfrm>
          <a:prstGeom prst="rect">
            <a:avLst/>
          </a:prstGeom>
          <a:noFill/>
        </p:spPr>
        <p:txBody>
          <a:bodyPr wrap="square">
            <a:spAutoFit/>
          </a:bodyPr>
          <a:lstStyle/>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 1:</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Let's say we want to figure out if someone named Sarah is a teacher. Using the "Laws of Thought" approach, we might use a logical rule like this:</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Sarah is a teacher, then she works at a school.</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Sarah works at a school.</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Therefore, Sarah is a teacher.</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 2:</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Now, let's consider another scenario. We want to determine if someone named John is a professor. We might use a logical rule like this:</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If John is a professor, then he works at a college.</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John works at a college.</a:t>
            </a:r>
          </a:p>
          <a:p>
            <a:pPr algn="l">
              <a:buFont typeface="+mj-lt"/>
              <a:buAutoNum type="arabicPeriod"/>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Therefore, John is a professor.</a:t>
            </a: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process again uses logical steps to reach a conclusion. It's like following a recipe where each step leads to the next until we have our answer.</a:t>
            </a:r>
          </a:p>
          <a:p>
            <a:pPr algn="just"/>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0053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2759-A97C-64A7-336E-420FF2579A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15BD99-3741-54D0-B484-F5A660BB9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0E567B3D-C575-9AE2-15A9-45DB24DD2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8AA33AFA-5DFE-2741-282E-11B5CBC27803}"/>
              </a:ext>
            </a:extLst>
          </p:cNvPr>
          <p:cNvSpPr txBox="1"/>
          <p:nvPr/>
        </p:nvSpPr>
        <p:spPr>
          <a:xfrm>
            <a:off x="1592824" y="363469"/>
            <a:ext cx="9006349" cy="1231106"/>
          </a:xfrm>
          <a:prstGeom prst="rect">
            <a:avLst/>
          </a:prstGeom>
          <a:noFill/>
        </p:spPr>
        <p:txBody>
          <a:bodyPr wrap="square">
            <a:spAutoFit/>
          </a:bodyPr>
          <a:lstStyle/>
          <a:p>
            <a:pPr algn="ctr"/>
            <a:r>
              <a:rPr lang="en-US" sz="2800" b="1" i="0" u="none" strike="noStrike" baseline="0" dirty="0">
                <a:solidFill>
                  <a:srgbClr val="C00000"/>
                </a:solidFill>
                <a:latin typeface="Times New Roman" panose="02020603050405020304" pitchFamily="18" charset="0"/>
                <a:cs typeface="Times New Roman" panose="02020603050405020304" pitchFamily="18" charset="0"/>
              </a:rPr>
              <a:t>3. Thinking rationally: The “laws of thought” approach</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B1069E-4585-301F-6EF0-D39BE1A76679}"/>
              </a:ext>
            </a:extLst>
          </p:cNvPr>
          <p:cNvSpPr txBox="1"/>
          <p:nvPr/>
        </p:nvSpPr>
        <p:spPr>
          <a:xfrm>
            <a:off x="550605" y="1317576"/>
            <a:ext cx="11307097" cy="440120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It involves creating knowledge-based systems that use:</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Propositional Logic:</a:t>
            </a:r>
            <a:r>
              <a:rPr lang="en-US" sz="2000" dirty="0">
                <a:latin typeface="Times New Roman" panose="02020603050405020304" pitchFamily="18" charset="0"/>
                <a:cs typeface="Times New Roman" panose="02020603050405020304" pitchFamily="18" charset="0"/>
              </a:rPr>
              <a:t> Statements are either true or false.</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First-Order Logic:</a:t>
            </a:r>
            <a:r>
              <a:rPr lang="en-US" sz="2000" dirty="0">
                <a:latin typeface="Times New Roman" panose="02020603050405020304" pitchFamily="18" charset="0"/>
                <a:cs typeface="Times New Roman" panose="02020603050405020304" pitchFamily="18" charset="0"/>
              </a:rPr>
              <a:t> Involves objects, relations, and quantifiers to form more complex and rational conclusions.</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Inference Mechanisms:</a:t>
            </a:r>
            <a:r>
              <a:rPr lang="en-US" sz="2000" dirty="0">
                <a:latin typeface="Times New Roman" panose="02020603050405020304" pitchFamily="18" charset="0"/>
                <a:cs typeface="Times New Roman" panose="02020603050405020304" pitchFamily="18" charset="0"/>
              </a:rPr>
              <a:t> Such as </a:t>
            </a:r>
            <a:r>
              <a:rPr lang="en-US" sz="2000" b="1" dirty="0">
                <a:latin typeface="Times New Roman" panose="02020603050405020304" pitchFamily="18" charset="0"/>
                <a:cs typeface="Times New Roman" panose="02020603050405020304" pitchFamily="18" charset="0"/>
              </a:rPr>
              <a:t>forward chaining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backward chaining</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resolution</a:t>
            </a:r>
            <a:r>
              <a:rPr lang="en-US" sz="2000" dirty="0">
                <a:latin typeface="Times New Roman" panose="02020603050405020304" pitchFamily="18" charset="0"/>
                <a:cs typeface="Times New Roman" panose="02020603050405020304" pitchFamily="18" charset="0"/>
              </a:rPr>
              <a:t>, which help derive new facts from known facts logically.</a:t>
            </a: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Real-World Example:</a:t>
            </a:r>
          </a:p>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medical diagnosis system</a:t>
            </a:r>
            <a:r>
              <a:rPr lang="en-US" sz="2000" dirty="0">
                <a:latin typeface="Times New Roman" panose="02020603050405020304" pitchFamily="18" charset="0"/>
                <a:cs typeface="Times New Roman" panose="02020603050405020304" pitchFamily="18" charset="0"/>
              </a:rPr>
              <a:t> using the "Laws of Thought" approach might use logical rules like: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Rule:</a:t>
            </a:r>
            <a:r>
              <a:rPr lang="en-US" sz="2000" dirty="0">
                <a:latin typeface="Times New Roman" panose="02020603050405020304" pitchFamily="18" charset="0"/>
                <a:cs typeface="Times New Roman" panose="02020603050405020304" pitchFamily="18" charset="0"/>
              </a:rPr>
              <a:t> If a patient has a fever and a sore throat, then they might have a throat infection.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Input:</a:t>
            </a:r>
            <a:r>
              <a:rPr lang="en-US" sz="2000" dirty="0">
                <a:latin typeface="Times New Roman" panose="02020603050405020304" pitchFamily="18" charset="0"/>
                <a:cs typeface="Times New Roman" panose="02020603050405020304" pitchFamily="18" charset="0"/>
              </a:rPr>
              <a:t> The system receives information that a patient has a fever and a sore throat.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Inference:</a:t>
            </a:r>
            <a:r>
              <a:rPr lang="en-US" sz="2000" dirty="0">
                <a:latin typeface="Times New Roman" panose="02020603050405020304" pitchFamily="18" charset="0"/>
                <a:cs typeface="Times New Roman" panose="02020603050405020304" pitchFamily="18" charset="0"/>
              </a:rPr>
              <a:t> Using logical rules, the system concludes a possible throat infection and suggests appropriate tests or treatment.</a:t>
            </a:r>
          </a:p>
          <a:p>
            <a:pPr algn="just"/>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630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5" y="203901"/>
            <a:ext cx="9006349" cy="1292662"/>
          </a:xfrm>
          <a:prstGeom prst="rect">
            <a:avLst/>
          </a:prstGeom>
          <a:noFill/>
        </p:spPr>
        <p:txBody>
          <a:bodyPr wrap="square">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4</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 </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Acting rationally: The rational agent approach</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658760" y="1415899"/>
            <a:ext cx="11307097" cy="2554545"/>
          </a:xfrm>
          <a:prstGeom prst="rect">
            <a:avLst/>
          </a:prstGeom>
          <a:noFill/>
        </p:spPr>
        <p:txBody>
          <a:bodyPr wrap="square">
            <a:spAutoFit/>
          </a:bodyPr>
          <a:lstStyle/>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the world of artificial intelligence, </a:t>
            </a: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A</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 agent is something that acts autonomously to achieve its goals. </a:t>
            </a:r>
          </a:p>
          <a:p>
            <a:pPr marL="342900" indent="-342900" algn="just">
              <a:buFont typeface="Wingdings" panose="05000000000000000000" pitchFamily="2" charset="2"/>
              <a:buChar char="q"/>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 rational agent, in particular, is one that makes decisions to achieve the best outcome or, when faced with uncertainty, the best expected outcome.</a:t>
            </a:r>
          </a:p>
          <a:p>
            <a:r>
              <a:rPr lang="en-US" sz="2000" b="1" dirty="0"/>
              <a:t>Acting Rationally</a:t>
            </a:r>
            <a:r>
              <a:rPr lang="en-US" sz="2000" dirty="0"/>
              <a:t> refers to making the best possible decisions to achieve specific goals.</a:t>
            </a:r>
          </a:p>
          <a:p>
            <a:pPr>
              <a:buFont typeface="Arial" panose="020B0604020202020204" pitchFamily="34" charset="0"/>
              <a:buChar char="•"/>
            </a:pPr>
            <a:endParaRPr lang="en-US" sz="2000" b="1" dirty="0"/>
          </a:p>
          <a:p>
            <a:r>
              <a:rPr lang="en-US" sz="2000" b="1" dirty="0"/>
              <a:t>Rational Agent Approach:</a:t>
            </a:r>
            <a:r>
              <a:rPr lang="en-US" sz="2000" dirty="0"/>
              <a:t> An AI approach where agents act to maximize their performance measure.</a:t>
            </a:r>
          </a:p>
          <a:p>
            <a:pPr marL="342900" indent="-34290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A6F1449-8F46-4E5C-14FA-33F819FF9D8D}"/>
              </a:ext>
            </a:extLst>
          </p:cNvPr>
          <p:cNvSpPr txBox="1"/>
          <p:nvPr/>
        </p:nvSpPr>
        <p:spPr>
          <a:xfrm>
            <a:off x="550605" y="3754690"/>
            <a:ext cx="11103329" cy="2246769"/>
          </a:xfrm>
          <a:prstGeom prst="rect">
            <a:avLst/>
          </a:prstGeom>
          <a:noFill/>
        </p:spPr>
        <p:txBody>
          <a:bodyPr wrap="square">
            <a:spAutoFit/>
          </a:bodyPr>
          <a:lstStyle/>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 1:</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Let's think about a robot in a factory. Its job is to assemble cars. To do this, it has to do many things: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Perceive its Environment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needs to see where the car parts are and understand how to pick them up.</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Operate Autonomously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works on its own without needing someone to tell it what to do all the time.</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Persist Over Time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 works for a long time without getting tired or needing breaks.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Adapt to Change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If there's a problem, like a part missing, it finds a solution to keep working.</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Create and Pursue Goals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Its main goal is to assemble cars correctly and efficiently.</a:t>
            </a:r>
          </a:p>
        </p:txBody>
      </p:sp>
    </p:spTree>
    <p:extLst>
      <p:ext uri="{BB962C8B-B14F-4D97-AF65-F5344CB8AC3E}">
        <p14:creationId xmlns:p14="http://schemas.microsoft.com/office/powerpoint/2010/main" val="4040150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292662"/>
          </a:xfrm>
          <a:prstGeom prst="rect">
            <a:avLst/>
          </a:prstGeom>
          <a:noFill/>
        </p:spPr>
        <p:txBody>
          <a:bodyPr wrap="square">
            <a:spAutoFit/>
          </a:bodyPr>
          <a:lstStyle/>
          <a:p>
            <a:pPr algn="ctr"/>
            <a:r>
              <a:rPr lang="en-US" sz="2800" b="1" dirty="0">
                <a:solidFill>
                  <a:srgbClr val="C00000"/>
                </a:solidFill>
                <a:latin typeface="Times New Roman" panose="02020603050405020304" pitchFamily="18" charset="0"/>
                <a:cs typeface="Times New Roman" panose="02020603050405020304" pitchFamily="18" charset="0"/>
              </a:rPr>
              <a:t>4</a:t>
            </a:r>
            <a:r>
              <a:rPr lang="en-US" sz="2800" b="1" i="0" u="none" strike="noStrike" baseline="0" dirty="0">
                <a:solidFill>
                  <a:srgbClr val="C00000"/>
                </a:solidFill>
                <a:latin typeface="Times New Roman" panose="02020603050405020304" pitchFamily="18" charset="0"/>
                <a:cs typeface="Times New Roman" panose="02020603050405020304" pitchFamily="18" charset="0"/>
              </a:rPr>
              <a:t>. </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Acting rationally: The rational agent approach</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F6AA814-75A2-DC82-7649-F3D66296998A}"/>
              </a:ext>
            </a:extLst>
          </p:cNvPr>
          <p:cNvSpPr txBox="1"/>
          <p:nvPr/>
        </p:nvSpPr>
        <p:spPr>
          <a:xfrm>
            <a:off x="452282" y="1219110"/>
            <a:ext cx="11592233" cy="1938992"/>
          </a:xfrm>
          <a:prstGeom prst="rect">
            <a:avLst/>
          </a:prstGeom>
          <a:noFill/>
        </p:spPr>
        <p:txBody>
          <a:bodyPr wrap="square">
            <a:spAutoFit/>
          </a:bodyPr>
          <a:lstStyle/>
          <a:p>
            <a:pPr algn="l"/>
            <a:r>
              <a:rPr lang="en-IN"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 2: </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Autonomous Cars</a:t>
            </a: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Imagine a self-driving car. It's programmed to drive safely, avoid accidents, and get you to your destination quickly. To do this, it has to perceive its environment, like detecting other cars and pedestrians, adapt to changes, such as road closures or traffic jams, and make decisions, like when to change lanes or slow down. The car's goal is to get you to your destination safely and efficiently, so it acts rationally by following traffic rules and choosing the best route.</a:t>
            </a:r>
          </a:p>
        </p:txBody>
      </p:sp>
      <p:sp>
        <p:nvSpPr>
          <p:cNvPr id="10" name="TextBox 9">
            <a:extLst>
              <a:ext uri="{FF2B5EF4-FFF2-40B4-BE49-F238E27FC236}">
                <a16:creationId xmlns:a16="http://schemas.microsoft.com/office/drawing/2014/main" id="{696F8102-FA06-6949-1C0E-2801B6D76373}"/>
              </a:ext>
            </a:extLst>
          </p:cNvPr>
          <p:cNvSpPr txBox="1"/>
          <p:nvPr/>
        </p:nvSpPr>
        <p:spPr>
          <a:xfrm>
            <a:off x="452284" y="3429000"/>
            <a:ext cx="11201650" cy="646331"/>
          </a:xfrm>
          <a:prstGeom prst="rect">
            <a:avLst/>
          </a:prstGeom>
          <a:noFill/>
        </p:spPr>
        <p:txBody>
          <a:bodyPr wrap="square">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Advantages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rational agent approach is flexible and allows for designing intelligent systems that can handle various tasks and situations effectively.</a:t>
            </a:r>
          </a:p>
        </p:txBody>
      </p:sp>
      <p:sp>
        <p:nvSpPr>
          <p:cNvPr id="12" name="TextBox 11">
            <a:extLst>
              <a:ext uri="{FF2B5EF4-FFF2-40B4-BE49-F238E27FC236}">
                <a16:creationId xmlns:a16="http://schemas.microsoft.com/office/drawing/2014/main" id="{334660F3-E906-3551-F32C-8FE1F91E66CF}"/>
              </a:ext>
            </a:extLst>
          </p:cNvPr>
          <p:cNvSpPr txBox="1"/>
          <p:nvPr/>
        </p:nvSpPr>
        <p:spPr>
          <a:xfrm>
            <a:off x="452283" y="4860004"/>
            <a:ext cx="10933472" cy="1015663"/>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Perfect rationality means always making the best decisions, no matter what. However, in real-life situations, this can be very difficult because the computational resources needed to make perfect decisions can be too high, especially when faced with complex problems.</a:t>
            </a:r>
            <a:endParaRPr lang="en-IN" sz="20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D6A1052-C001-3D00-E736-E3CCD9EDF6AA}"/>
              </a:ext>
            </a:extLst>
          </p:cNvPr>
          <p:cNvSpPr txBox="1"/>
          <p:nvPr/>
        </p:nvSpPr>
        <p:spPr>
          <a:xfrm>
            <a:off x="452284" y="4397166"/>
            <a:ext cx="6096000" cy="400110"/>
          </a:xfrm>
          <a:prstGeom prst="rect">
            <a:avLst/>
          </a:prstGeom>
          <a:noFill/>
        </p:spPr>
        <p:txBody>
          <a:bodyPr wrap="square">
            <a:spAutoFit/>
          </a:bodyPr>
          <a:lstStyle/>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Main Challenge: Achieving Perfect Rationality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593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81134" y="1238775"/>
            <a:ext cx="10972800" cy="5201424"/>
          </a:xfrm>
          <a:prstGeom prst="rect">
            <a:avLst/>
          </a:prstGeom>
          <a:noFill/>
        </p:spPr>
        <p:txBody>
          <a:bodyPr wrap="square">
            <a:spAutoFit/>
          </a:bodyPr>
          <a:lstStyle/>
          <a:p>
            <a:pPr algn="l"/>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1.Mathematics:</a:t>
            </a:r>
          </a:p>
          <a:p>
            <a:pPr algn="l">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Historical Context: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Mathematics has been integral to the development of AI since its inception. Early pioneers such as Alan Turing and John von Neumann laid the groundwork for computational theory and introduced concepts like algorithms and computation.</a:t>
            </a:r>
          </a:p>
          <a:p>
            <a:pPr algn="l">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Contributions to AI:</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Mathematical disciplines such as logic, probability theory, and optimization provided the formal frameworks for reasoning, decision-making, and learning in AI systems. Symbolic logic, introduced by George Boole, became foundational for representing knowledge and reasoning in AI.</a:t>
            </a:r>
          </a:p>
          <a:p>
            <a:pPr algn="l">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In machine learning, algorithms use mathematical models to analyze data and make predictions. Linear algebra, calculus, and probability theory are essential mathematical concepts used in AI.</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Application: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Imagine you're teaching a computer to recognize cats in pictures. Mathematics helps the computer understand patterns in cat images, like the shape of ears or whiskers, so it can say, "Yes, that's a cat!" when it sees one.</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1926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1015663"/>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What is artificial intelligence (AI)?</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717686"/>
            <a:ext cx="10658167" cy="830997"/>
          </a:xfrm>
          <a:prstGeom prst="rect">
            <a:avLst/>
          </a:prstGeom>
          <a:noFill/>
        </p:spPr>
        <p:txBody>
          <a:bodyPr wrap="square">
            <a:spAutoFit/>
          </a:bodyPr>
          <a:lstStyle/>
          <a:p>
            <a:pPr algn="just"/>
            <a:r>
              <a:rPr lang="en-US" sz="2400" b="1" dirty="0">
                <a:solidFill>
                  <a:srgbClr val="C00000"/>
                </a:solidFill>
                <a:highlight>
                  <a:srgbClr val="FFFFFF"/>
                </a:highlight>
                <a:latin typeface="Times New Roman" panose="02020603050405020304" pitchFamily="18" charset="0"/>
                <a:cs typeface="Times New Roman" panose="02020603050405020304" pitchFamily="18" charset="0"/>
              </a:rPr>
              <a:t>Definition:</a:t>
            </a:r>
          </a:p>
          <a:p>
            <a:pPr algn="just"/>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C991219-F8D3-0422-9AE1-76240BB74C54}"/>
              </a:ext>
            </a:extLst>
          </p:cNvPr>
          <p:cNvSpPr txBox="1"/>
          <p:nvPr/>
        </p:nvSpPr>
        <p:spPr>
          <a:xfrm>
            <a:off x="678425" y="1990233"/>
            <a:ext cx="11267768" cy="1938992"/>
          </a:xfrm>
          <a:prstGeom prst="rect">
            <a:avLst/>
          </a:prstGeom>
          <a:noFill/>
        </p:spPr>
        <p:txBody>
          <a:bodyPr wrap="square">
            <a:spAutoFit/>
          </a:bodyPr>
          <a:lstStyle/>
          <a:p>
            <a:pPr algn="just"/>
            <a:endPar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just"/>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 (AI) is the branch of computer science focused on creating computer systems that can perform tasks that would normally require human intelligence. This includes tasks such as understanding natural language, recognizing patterns in data, making decisions, and learning from experience."</a:t>
            </a:r>
          </a:p>
        </p:txBody>
      </p:sp>
      <p:sp>
        <p:nvSpPr>
          <p:cNvPr id="12" name="TextBox 11">
            <a:extLst>
              <a:ext uri="{FF2B5EF4-FFF2-40B4-BE49-F238E27FC236}">
                <a16:creationId xmlns:a16="http://schemas.microsoft.com/office/drawing/2014/main" id="{316EDE1C-97CE-B123-3185-DDFF4480255D}"/>
              </a:ext>
            </a:extLst>
          </p:cNvPr>
          <p:cNvSpPr txBox="1"/>
          <p:nvPr/>
        </p:nvSpPr>
        <p:spPr>
          <a:xfrm>
            <a:off x="678425" y="4201772"/>
            <a:ext cx="11041626" cy="2308324"/>
          </a:xfrm>
          <a:prstGeom prst="rect">
            <a:avLst/>
          </a:prstGeom>
          <a:noFill/>
        </p:spPr>
        <p:txBody>
          <a:bodyPr wrap="square">
            <a:spAutoFit/>
          </a:bodyPr>
          <a:lstStyle/>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 addition to emulating human-like intelligence, AI computer systems should also exhibit rational behavior(Best possible outcome). </a:t>
            </a:r>
          </a:p>
          <a:p>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Rationality in AI refers to the ability of intelligent systems to make decisions or take actions that are optimal or appropriate given their objectives and the available information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58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81134" y="1045029"/>
            <a:ext cx="10972800" cy="4893647"/>
          </a:xfrm>
          <a:prstGeom prst="rect">
            <a:avLst/>
          </a:prstGeom>
          <a:noFill/>
        </p:spPr>
        <p:txBody>
          <a:bodyPr wrap="square">
            <a:spAutoFit/>
          </a:bodyPr>
          <a:lstStyle/>
          <a:p>
            <a:pPr algn="l"/>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2.Neuroscience</a:t>
            </a: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t>
            </a:r>
          </a:p>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Historical Context: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The study of the brain's structure and function has inspired AI researchers to model artificial neural networks after biological neurons. The concept of neural networks dates back to the 1940s with the work of Warren McCulloch and Walter Pitts, who proposed a computational model of the brain.</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Contributions to AI:</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Neural network models, inspired by the brain's neural connections, became a cornerstone of AI research, leading to breakthroughs in pattern recognition, speech processing, and machine learning.</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Artificial neural networks, inspired by the structure and function of the human brain, are used in deep learning to recognize patterns in data, such as images or speech.</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Application: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Have you ever played a game where a computer learns to beat you? That's like a brainy AI copying how your brain learns from experience to get better at the game.</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5648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81134" y="1045029"/>
            <a:ext cx="10972800" cy="892552"/>
          </a:xfrm>
          <a:prstGeom prst="rect">
            <a:avLst/>
          </a:prstGeom>
          <a:noFill/>
        </p:spPr>
        <p:txBody>
          <a:bodyPr wrap="square">
            <a:spAutoFit/>
          </a:bodyPr>
          <a:lstStyle/>
          <a:p>
            <a:pPr algn="l"/>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2.Neuroscience</a:t>
            </a: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B1E1BC6C-9466-AB5D-364E-5FE419E902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888" y="1741556"/>
            <a:ext cx="5810250" cy="475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121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81134" y="1133519"/>
            <a:ext cx="10972800" cy="5509200"/>
          </a:xfrm>
          <a:prstGeom prst="rect">
            <a:avLst/>
          </a:prstGeom>
          <a:noFill/>
        </p:spPr>
        <p:txBody>
          <a:bodyPr wrap="square">
            <a:spAutoFit/>
          </a:bodyPr>
          <a:lstStyle/>
          <a:p>
            <a:pPr algn="l"/>
            <a:r>
              <a:rPr lang="en-IN" sz="3200" b="1" dirty="0">
                <a:solidFill>
                  <a:srgbClr val="C00000"/>
                </a:solidFill>
                <a:highlight>
                  <a:srgbClr val="FFFFFF"/>
                </a:highlight>
                <a:latin typeface="Times New Roman" panose="02020603050405020304" pitchFamily="18" charset="0"/>
                <a:cs typeface="Times New Roman" panose="02020603050405020304" pitchFamily="18" charset="0"/>
              </a:rPr>
              <a:t>3</a:t>
            </a: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a:t>
            </a:r>
            <a:r>
              <a:rPr lang="en-IN" sz="3200" b="1" i="0" dirty="0">
                <a:solidFill>
                  <a:srgbClr val="0D0D0D"/>
                </a:solidFill>
                <a:effectLst/>
                <a:highlight>
                  <a:srgbClr val="FFFFFF"/>
                </a:highlight>
                <a:latin typeface="Times New Roman" panose="02020603050405020304" pitchFamily="18" charset="0"/>
                <a:cs typeface="Times New Roman" panose="02020603050405020304" pitchFamily="18" charset="0"/>
              </a:rPr>
              <a:t> </a:t>
            </a: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Computer Engineering:</a:t>
            </a:r>
            <a:endPar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Historical Context: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Computer engineering provided the hardware and software infrastructure necessary for AI systems to operate. Early computing machines, such as the ENIAC</a:t>
            </a:r>
            <a:r>
              <a:rPr lang="en-US" sz="2000" b="0" i="0" dirty="0">
                <a:solidFill>
                  <a:srgbClr val="202124"/>
                </a:solidFill>
                <a:effectLst/>
                <a:highlight>
                  <a:srgbClr val="FFFFFF"/>
                </a:highlight>
                <a:latin typeface="Times New Roman" panose="02020603050405020304" pitchFamily="18" charset="0"/>
                <a:cs typeface="Times New Roman" panose="02020603050405020304" pitchFamily="18" charset="0"/>
              </a:rPr>
              <a:t>(Electronic Numerical Integrator And Computer)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and UNIVAC(</a:t>
            </a:r>
            <a:r>
              <a:rPr lang="en-IN" sz="2000" b="0" i="0" dirty="0">
                <a:solidFill>
                  <a:srgbClr val="040C28"/>
                </a:solidFill>
                <a:effectLst/>
                <a:latin typeface="Times New Roman" panose="02020603050405020304" pitchFamily="18" charset="0"/>
                <a:cs typeface="Times New Roman" panose="02020603050405020304" pitchFamily="18" charset="0"/>
              </a:rPr>
              <a:t>Universal Automatic Computer)</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laid the foundation for digital computing and programmable logic.</a:t>
            </a:r>
          </a:p>
          <a:p>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Contributions to AI:</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Advances in computer hardware, including the development of microprocessors, memory storage, and parallel computing, enabled the processing power required for AI algorithms. Programming languages like Lisp and Prolog were developed specifically for AI applications.</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High-performance computing systems, such as Graphics Processing Units (GPUs) or specialized hardware accelerators, are designed to handle complex computations required by AI algorithms.</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Application: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Think of your computer or smartphone. Engineers make them faster and better so they can run AI programs smoothly, like voice assistants or video games that can learn and adapt.</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868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81134" y="1133519"/>
            <a:ext cx="10972800" cy="4893647"/>
          </a:xfrm>
          <a:prstGeom prst="rect">
            <a:avLst/>
          </a:prstGeom>
          <a:noFill/>
        </p:spPr>
        <p:txBody>
          <a:bodyPr wrap="square">
            <a:spAutoFit/>
          </a:bodyPr>
          <a:lstStyle/>
          <a:p>
            <a:pPr algn="l"/>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4.Linguistics:</a:t>
            </a:r>
            <a:endParaRPr lang="en-US" sz="3200" dirty="0">
              <a:solidFill>
                <a:srgbClr val="C00000"/>
              </a:solidFill>
              <a:highlight>
                <a:srgbClr val="FFFFFF"/>
              </a:highlight>
              <a:latin typeface="Times New Roman" panose="02020603050405020304" pitchFamily="18" charset="0"/>
              <a:cs typeface="Times New Roman" panose="02020603050405020304" pitchFamily="18" charset="0"/>
            </a:endParaRPr>
          </a:p>
          <a:p>
            <a:pPr algn="l"/>
            <a:endPar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Historical Context:</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Linguistics studies the structure and evolution of human language, which influenced early AI researchers' efforts to understand and process natural language. Noam Chomsky's work on generative grammar and language universals provided theoretical insights into language structure.</a:t>
            </a:r>
          </a:p>
          <a:p>
            <a:pPr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Contributions to AI:</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Natural language processing (NLP) techniques, drawing from linguistic principles, enabled AI systems to understand, generate, and translate human languages. Rule-based systems and statistical models were developed to analyze syntax, semantics, and pragmatics in text and speech.</a:t>
            </a:r>
          </a:p>
          <a:p>
            <a:pPr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Chatbots and virtual assistants use NLP techniques to understand and generate human-like responses to text or speech inputs, enabling interactions with users in natural language.</a:t>
            </a:r>
          </a:p>
          <a:p>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Application: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When you talk to Siri or Alexa, they understand what you're saying and give you answers. That's because AI uses linguistics to understand and respond to your commands.</a:t>
            </a:r>
          </a:p>
        </p:txBody>
      </p:sp>
    </p:spTree>
    <p:extLst>
      <p:ext uri="{BB962C8B-B14F-4D97-AF65-F5344CB8AC3E}">
        <p14:creationId xmlns:p14="http://schemas.microsoft.com/office/powerpoint/2010/main" val="326333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92824" y="363469"/>
            <a:ext cx="9006349" cy="1015663"/>
          </a:xfrm>
          <a:prstGeom prst="rect">
            <a:avLst/>
          </a:prstGeom>
          <a:noFill/>
        </p:spPr>
        <p:txBody>
          <a:bodyPr wrap="square">
            <a:spAutoFit/>
          </a:bodyPr>
          <a:lstStyle/>
          <a:p>
            <a:pPr algn="ctr"/>
            <a:r>
              <a:rPr lang="en-IN"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Foundations of Artificial Intelligence</a:t>
            </a:r>
            <a:r>
              <a:rPr lang="en-IN" b="1" i="0" dirty="0">
                <a:solidFill>
                  <a:srgbClr val="C00000"/>
                </a:solidFill>
                <a:effectLst/>
                <a:highlight>
                  <a:srgbClr val="FFFFFF"/>
                </a:highlight>
                <a:latin typeface="Söhne"/>
              </a:rPr>
              <a:t> </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538066" y="1045029"/>
            <a:ext cx="10972800" cy="5509200"/>
          </a:xfrm>
          <a:prstGeom prst="rect">
            <a:avLst/>
          </a:prstGeom>
          <a:noFill/>
        </p:spPr>
        <p:txBody>
          <a:bodyPr wrap="square">
            <a:spAutoFit/>
          </a:bodyPr>
          <a:lstStyle/>
          <a:p>
            <a:pPr algn="l"/>
            <a:r>
              <a:rPr lang="en-US" sz="3200" b="1" dirty="0">
                <a:solidFill>
                  <a:srgbClr val="C00000"/>
                </a:solidFill>
                <a:highlight>
                  <a:srgbClr val="FFFFFF"/>
                </a:highlight>
                <a:latin typeface="Times New Roman" panose="02020603050405020304" pitchFamily="18" charset="0"/>
                <a:cs typeface="Times New Roman" panose="02020603050405020304" pitchFamily="18" charset="0"/>
              </a:rPr>
              <a:t>5.</a:t>
            </a: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Control Theory and Cybernetics:</a:t>
            </a:r>
            <a:endParaRPr lang="en-US" sz="32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Control theory helps us build robots and machines that can make decisions on their own, like self-driving cars or robots that clean your house.</a:t>
            </a:r>
            <a:endPar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sz="2000" b="1"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Historical Context:</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Control theory and cybernetics emerged in the mid-20th century to study systems' behavior and regulation. Early cyberneticists like Norbert Wiener and Claude Shannon investigated feedback mechanisms and self-regulating systems.</a:t>
            </a: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Contributions to AI:</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Concepts from control theory, such as feedback loops and adaptive control, inspired the development of autonomous agents and robots capable of self-regulation and decision-making. Cybernetics provided theoretical frameworks for understanding systems' dynamics and interactions in AI applications.</a:t>
            </a:r>
          </a:p>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autonomous vehicles use control theory principles to navigate and make decisions in real-time, adjusting their actions based on sensor inputs and environmental feedback.</a:t>
            </a:r>
          </a:p>
          <a:p>
            <a:pPr algn="l"/>
            <a:endPar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Application:</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Imagine a robot vacuum cleaner that moves around your house without bumping into things. It uses control theory to sense obstacles and navigate around them, just like you would avoid obstacles while walking.</a:t>
            </a:r>
          </a:p>
        </p:txBody>
      </p:sp>
    </p:spTree>
    <p:extLst>
      <p:ext uri="{BB962C8B-B14F-4D97-AF65-F5344CB8AC3E}">
        <p14:creationId xmlns:p14="http://schemas.microsoft.com/office/powerpoint/2010/main" val="999022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64359" y="303771"/>
            <a:ext cx="9006349" cy="1015663"/>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THE STATE OF THE ART</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09600" y="978494"/>
            <a:ext cx="10972800" cy="5909310"/>
          </a:xfrm>
          <a:prstGeom prst="rect">
            <a:avLst/>
          </a:prstGeom>
          <a:noFill/>
        </p:spPr>
        <p:txBody>
          <a:bodyPr wrap="square">
            <a:spAutoFit/>
          </a:bodyPr>
          <a:lstStyle/>
          <a:p>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field of artificial intelligence (AI) has seen remarkable advancements in recent years, enabling a wide range of applications that were once considered futuristic. Here are some examples of what AI can do today:</a:t>
            </a:r>
          </a:p>
          <a:p>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Autonomous Vehicles:</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Instead of relying on human drivers, autonomous vehicles equipped with sensors, cameras, and onboard software can navigate through various environments. For example, self-driving cars like Tesla's Autopilot and Waymo's driverless taxis can safely navigate city streets and highways, obey traffic rules, and avoid obstacles.</a:t>
            </a:r>
          </a:p>
          <a:p>
            <a:pPr lvl="1"/>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Speech Recognition:</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Automated speech recognition systems can understand and respond to human speech commands. Virtual assistants like Siri, Alexa, Bixby and Google Assistant allow users to perform tasks hands-free, such as making phone calls, setting reminders, or playing music, simply by speaking to their devices.</a:t>
            </a:r>
          </a:p>
          <a:p>
            <a:pPr lvl="1"/>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Autonomous Planning and Scheduling:</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AI-powered systems can autonomously plan and schedule complex operations. For instance, NASA's Remote Agent program and its successors, such as MAPGEN and MEXAR2, autonomously plan and execute daily operations for spacecraft and planetary rovers to explore planets or other celestial bodies, ensuring efficient mission management and problem-solving capabilities.</a:t>
            </a:r>
          </a:p>
          <a:p>
            <a:pPr lvl="1"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MAPGEN is responsible for creating detailed schedules and plans for what the spacecraft or rover should do each day, while MEXAR2 is in charge of making sure those plans are carried out smoothly and adjusting them if needed based on the actual conditions encountered during the mission. </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33094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93856" y="99544"/>
            <a:ext cx="9006349" cy="1015663"/>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THE STATE OF THE ART</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09600" y="899836"/>
            <a:ext cx="10972800" cy="6278642"/>
          </a:xfrm>
          <a:prstGeom prst="rect">
            <a:avLst/>
          </a:prstGeom>
          <a:noFill/>
        </p:spPr>
        <p:txBody>
          <a:bodyPr wrap="square">
            <a:spAutoFit/>
          </a:bodyPr>
          <a:lstStyle/>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Game Playing:</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AI algorithms have surpassed human players in various games, demonstrating advanced strategic thinking and decision-making abilities. Examples include DeepMind's AlphaGo, which defeated world champion Go players, and IBM's Deep Blue, which defeated chess grandmaster Garry Kasparov.</a:t>
            </a:r>
          </a:p>
          <a:p>
            <a:pPr lvl="1" algn="l"/>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Spam Filtering:</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Learning algorithms can automatically classify and filter spam emails, saving users from the inconvenience of sorting through unwanted messages. These algorithms continually adapt to new spamming tactics, ensuring effective email management and reducing the risk of phishing attacks.</a:t>
            </a:r>
          </a:p>
          <a:p>
            <a:pPr lvl="1" algn="l"/>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Example: When you receive an email in your Gmail inbox, Google's spam filtering algorithms automatically analyze the content and characteristics of the email to determine whether it is likely to be spam or not. If the email is flagged as potential spam, Gmail will typically move it to the spam folder, keeping your inbox clean from unwanted messages.</a:t>
            </a:r>
          </a:p>
          <a:p>
            <a:pPr lvl="1"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Logistics Planning:</a:t>
            </a:r>
            <a:endParaRPr lang="en-US"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AI-driven tools facilitate automated logistics planning and scheduling for complex operations, such as military deployments and transportation logistics. These systems optimize routes, allocate resources, and resolve conflicts efficiently, significantly reducing planning time and enhancing operational effectiveness.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809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664359" y="303771"/>
            <a:ext cx="9006349" cy="1015663"/>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THE STATE OF THE ART</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4A196DE-D2C7-F0BB-EC60-EC588F0C3661}"/>
              </a:ext>
            </a:extLst>
          </p:cNvPr>
          <p:cNvSpPr txBox="1"/>
          <p:nvPr/>
        </p:nvSpPr>
        <p:spPr>
          <a:xfrm>
            <a:off x="609600" y="978494"/>
            <a:ext cx="10972800" cy="4031873"/>
          </a:xfrm>
          <a:prstGeom prst="rect">
            <a:avLst/>
          </a:prstGeom>
          <a:noFill/>
        </p:spPr>
        <p:txBody>
          <a:bodyPr wrap="square">
            <a:spAutoFit/>
          </a:bodyPr>
          <a:lstStyle/>
          <a:p>
            <a:pPr algn="l"/>
            <a:endParaRPr lang="en-IN" b="1"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IN"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Robotics:</a:t>
            </a:r>
            <a:endParaRPr lang="en-IN"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Robotic technologies, like iRobot's Roomba vacuum cleaners and </a:t>
            </a:r>
            <a:r>
              <a:rPr lang="en-IN"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PackBot</a:t>
            </a:r>
            <a:r>
              <a:rPr lang="en-IN"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deployed in military operations, demonstrate the versatility of AI-driven robots. These robots can perform tasks ranging from household cleaning to hazardous materials handling and reconnaissance in combat zones.</a:t>
            </a:r>
          </a:p>
          <a:p>
            <a:pPr lvl="1" algn="l"/>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lvl="1" algn="l"/>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Machine Translation:</a:t>
            </a:r>
            <a:endPar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endParaRPr>
          </a:p>
          <a:p>
            <a:pPr lvl="1" algn="l"/>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AI-powered machine translation systems enable real-time translation between languages, breaking down language barriers and facilitating global communication. These systems leverage statistical models and machine learning algorithms to produce accurate translations, even for languages with complex syntax and semantics.</a:t>
            </a:r>
          </a:p>
          <a:p>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4813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241754" y="534972"/>
            <a:ext cx="7275871" cy="1015663"/>
          </a:xfrm>
          <a:prstGeom prst="rect">
            <a:avLst/>
          </a:prstGeom>
          <a:noFill/>
        </p:spPr>
        <p:txBody>
          <a:bodyPr wrap="square">
            <a:spAutoFit/>
          </a:bodyPr>
          <a:lstStyle/>
          <a:p>
            <a:pPr algn="ctr"/>
            <a:r>
              <a:rPr lang="en-US" sz="3200" b="1" i="0" dirty="0">
                <a:solidFill>
                  <a:srgbClr val="C00000"/>
                </a:solidFill>
                <a:effectLst/>
                <a:highlight>
                  <a:srgbClr val="FFFFFF"/>
                </a:highlight>
                <a:latin typeface="Times New Roman" panose="02020603050405020304" pitchFamily="18" charset="0"/>
                <a:cs typeface="Times New Roman" panose="02020603050405020304" pitchFamily="18" charset="0"/>
              </a:rPr>
              <a:t>What is artificial intelligence (AI)?</a:t>
            </a:r>
            <a:r>
              <a:rPr lang="en-US" sz="3200" b="1"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A4B863E5-389E-E729-2973-44D5DF3108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71" y="1042803"/>
            <a:ext cx="4873267" cy="502772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D948904-5C30-820D-5812-86F6A8A1D66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15021" y="1187493"/>
            <a:ext cx="5383080" cy="513553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F8DDDBE-58AE-7ED3-9A4C-E513C08F7D2E}"/>
              </a:ext>
            </a:extLst>
          </p:cNvPr>
          <p:cNvSpPr txBox="1"/>
          <p:nvPr/>
        </p:nvSpPr>
        <p:spPr>
          <a:xfrm>
            <a:off x="4522840" y="5000286"/>
            <a:ext cx="4011560" cy="1200329"/>
          </a:xfrm>
          <a:prstGeom prst="rect">
            <a:avLst/>
          </a:prstGeom>
          <a:noFill/>
        </p:spPr>
        <p:txBody>
          <a:bodyPr wrap="square">
            <a:spAutoFit/>
          </a:bodyPr>
          <a:lstStyle/>
          <a:p>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John McCarthy is </a:t>
            </a:r>
            <a:r>
              <a:rPr lang="en-US" b="0" i="0" dirty="0">
                <a:solidFill>
                  <a:srgbClr val="040C28"/>
                </a:solidFill>
                <a:effectLst/>
                <a:latin typeface="Times New Roman" panose="02020603050405020304" pitchFamily="18" charset="0"/>
                <a:cs typeface="Times New Roman" panose="02020603050405020304" pitchFamily="18" charset="0"/>
              </a:rPr>
              <a:t>Professor of Computer Science at Stanford University</a:t>
            </a:r>
            <a:r>
              <a:rPr lang="en-US" b="0" i="0" dirty="0">
                <a:solidFill>
                  <a:srgbClr val="202124"/>
                </a:solidFill>
                <a:effectLst/>
                <a:highlight>
                  <a:srgbClr val="FFFFFF"/>
                </a:highlight>
                <a:latin typeface="Times New Roman" panose="02020603050405020304" pitchFamily="18" charset="0"/>
                <a:cs typeface="Times New Roman" panose="02020603050405020304" pitchFamily="18" charset="0"/>
              </a:rPr>
              <a:t>. He has been interested in artificial intelligence since 1948 and coined the term in 1955.</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630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568245" y="227195"/>
            <a:ext cx="9055510"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Examples showcasing human capabilities alongside their AI counterparts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88047C0F-C535-BA99-2300-7E22CBB0CCD9}"/>
              </a:ext>
            </a:extLst>
          </p:cNvPr>
          <p:cNvSpPr txBox="1"/>
          <p:nvPr/>
        </p:nvSpPr>
        <p:spPr>
          <a:xfrm>
            <a:off x="550605" y="1517631"/>
            <a:ext cx="11228439" cy="2554545"/>
          </a:xfrm>
          <a:prstGeom prst="rect">
            <a:avLst/>
          </a:prstGeom>
          <a:noFill/>
        </p:spPr>
        <p:txBody>
          <a:bodyPr wrap="square">
            <a:spAutoFit/>
          </a:bodyPr>
          <a:lstStyle/>
          <a:p>
            <a:pPr algn="l">
              <a:buFont typeface="+mj-lt"/>
              <a:buAutoNum type="arabicPeriod"/>
            </a:pP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Understanding Natural Language</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Humans effortlessly understand spoken and written language. For instance, when someone speaks to you in your native language, you understand the meaning of their words and can respond appropriately.</a:t>
            </a:r>
          </a:p>
          <a:p>
            <a:pPr marL="742950" lvl="1" indent="-28575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AI-powered virtual assistants like Siri, Alexa, and Google Assistant can understand spoken commands and respond with relevant information or perform tasks. Natural language processing (NLP) algorithms enable these systems to comprehend and generate human language.</a:t>
            </a:r>
          </a:p>
        </p:txBody>
      </p:sp>
      <p:sp>
        <p:nvSpPr>
          <p:cNvPr id="10" name="TextBox 9">
            <a:extLst>
              <a:ext uri="{FF2B5EF4-FFF2-40B4-BE49-F238E27FC236}">
                <a16:creationId xmlns:a16="http://schemas.microsoft.com/office/drawing/2014/main" id="{4019D82C-31F3-6E00-B00F-44D16E502AB8}"/>
              </a:ext>
            </a:extLst>
          </p:cNvPr>
          <p:cNvSpPr txBox="1"/>
          <p:nvPr/>
        </p:nvSpPr>
        <p:spPr>
          <a:xfrm>
            <a:off x="550605" y="4138891"/>
            <a:ext cx="11358967" cy="2554545"/>
          </a:xfrm>
          <a:prstGeom prst="rect">
            <a:avLst/>
          </a:prstGeom>
          <a:noFill/>
        </p:spPr>
        <p:txBody>
          <a:bodyPr wrap="square">
            <a:spAutoFit/>
          </a:bodyPr>
          <a:lstStyle/>
          <a:p>
            <a:pPr algn="l"/>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2</a:t>
            </a: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t>
            </a: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Recognizing Patterns in Data</a:t>
            </a:r>
            <a:r>
              <a:rPr lang="en-US" sz="2000" b="0" i="0" dirty="0">
                <a:solidFill>
                  <a:srgbClr val="C00000"/>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Humans have an innate ability to recognize patterns in visual, auditory, and other sensory data. For example, you can easily recognize a familiar face in a crowd or detect trends in a series of numbers.</a:t>
            </a:r>
          </a:p>
          <a:p>
            <a:pPr marL="742950" lvl="1" indent="-285750" algn="l">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Machine learning algorithms can be trained to recognize patterns in large datasets. For instance, AI systems can analyze medical images to identify signs of diseases like cancer, analyze financial data to detect fraudulent transactions, or recognize objects in images for applications like autonomous driving.</a:t>
            </a:r>
          </a:p>
        </p:txBody>
      </p:sp>
    </p:spTree>
    <p:extLst>
      <p:ext uri="{BB962C8B-B14F-4D97-AF65-F5344CB8AC3E}">
        <p14:creationId xmlns:p14="http://schemas.microsoft.com/office/powerpoint/2010/main" val="344267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468568" y="257973"/>
            <a:ext cx="9055510" cy="954107"/>
          </a:xfrm>
          <a:prstGeom prst="rect">
            <a:avLst/>
          </a:prstGeom>
          <a:noFill/>
        </p:spPr>
        <p:txBody>
          <a:bodyPr wrap="square">
            <a:spAutoFit/>
          </a:bodyPr>
          <a:lstStyle/>
          <a:p>
            <a:pPr algn="ctr"/>
            <a:r>
              <a:rPr lang="en-US" sz="2800" b="1" i="0" dirty="0">
                <a:solidFill>
                  <a:srgbClr val="C00000"/>
                </a:solidFill>
                <a:effectLst/>
                <a:highlight>
                  <a:srgbClr val="FFFFFF"/>
                </a:highlight>
                <a:latin typeface="Times New Roman" panose="02020603050405020304" pitchFamily="18" charset="0"/>
                <a:cs typeface="Times New Roman" panose="02020603050405020304" pitchFamily="18" charset="0"/>
              </a:rPr>
              <a:t>Examples showcasing human capabilities alongside their AI counterparts</a:t>
            </a: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317018B-CE1C-72A5-289B-7ACF6DBA7B07}"/>
              </a:ext>
            </a:extLst>
          </p:cNvPr>
          <p:cNvSpPr txBox="1"/>
          <p:nvPr/>
        </p:nvSpPr>
        <p:spPr>
          <a:xfrm>
            <a:off x="469240" y="1484627"/>
            <a:ext cx="11172154" cy="2523768"/>
          </a:xfrm>
          <a:prstGeom prst="rect">
            <a:avLst/>
          </a:prstGeom>
          <a:noFill/>
        </p:spPr>
        <p:txBody>
          <a:bodyPr wrap="square">
            <a:spAutoFit/>
          </a:bodyPr>
          <a:lstStyle/>
          <a:p>
            <a:pPr algn="just"/>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3. Making Decisions:</a:t>
            </a:r>
          </a:p>
          <a:p>
            <a:pPr marL="742950" lvl="1" indent="-285750"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Humans make decisions based on a combination of knowledge, experience, and reasoning. For example, when faced with a choice, you consider various factors and outcomes to make the best decision.</a:t>
            </a:r>
          </a:p>
          <a:p>
            <a:pPr marL="742950" lvl="1" indent="-285750"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AI systems can be designed to make decisions in various domains. For instance, recommendation systems use algorithms to suggest products or content based on user preferences, while autonomous vehicles make decisions about navigation and driving based on sensor data and predefined rules.</a:t>
            </a:r>
          </a:p>
        </p:txBody>
      </p:sp>
      <p:sp>
        <p:nvSpPr>
          <p:cNvPr id="11" name="TextBox 10">
            <a:extLst>
              <a:ext uri="{FF2B5EF4-FFF2-40B4-BE49-F238E27FC236}">
                <a16:creationId xmlns:a16="http://schemas.microsoft.com/office/drawing/2014/main" id="{C5603223-4772-A882-873D-BF9370D1F3F9}"/>
              </a:ext>
            </a:extLst>
          </p:cNvPr>
          <p:cNvSpPr txBox="1"/>
          <p:nvPr/>
        </p:nvSpPr>
        <p:spPr>
          <a:xfrm>
            <a:off x="496028" y="4008395"/>
            <a:ext cx="11054166" cy="2554545"/>
          </a:xfrm>
          <a:prstGeom prst="rect">
            <a:avLst/>
          </a:prstGeom>
          <a:noFill/>
        </p:spPr>
        <p:txBody>
          <a:bodyPr wrap="square">
            <a:spAutoFit/>
          </a:bodyPr>
          <a:lstStyle/>
          <a:p>
            <a:pPr algn="just"/>
            <a:r>
              <a:rPr lang="en-US" b="1" dirty="0">
                <a:solidFill>
                  <a:srgbClr val="C00000"/>
                </a:solidFill>
                <a:highlight>
                  <a:srgbClr val="FFFFFF"/>
                </a:highlight>
                <a:latin typeface="Times New Roman" panose="02020603050405020304" pitchFamily="18" charset="0"/>
                <a:cs typeface="Times New Roman" panose="02020603050405020304" pitchFamily="18" charset="0"/>
              </a:rPr>
              <a:t>4</a:t>
            </a:r>
            <a:r>
              <a:rPr lang="en-US" b="1" i="0" dirty="0">
                <a:solidFill>
                  <a:srgbClr val="C00000"/>
                </a:solidFill>
                <a:effectLst/>
                <a:highlight>
                  <a:srgbClr val="FFFFFF"/>
                </a:highlight>
                <a:latin typeface="Times New Roman" panose="02020603050405020304" pitchFamily="18" charset="0"/>
                <a:cs typeface="Times New Roman" panose="02020603050405020304" pitchFamily="18" charset="0"/>
              </a:rPr>
              <a:t>. </a:t>
            </a:r>
            <a:r>
              <a:rPr lang="en-US" sz="2000" b="1" i="0" dirty="0">
                <a:solidFill>
                  <a:srgbClr val="C00000"/>
                </a:solidFill>
                <a:effectLst/>
                <a:highlight>
                  <a:srgbClr val="FFFFFF"/>
                </a:highlight>
                <a:latin typeface="Times New Roman" panose="02020603050405020304" pitchFamily="18" charset="0"/>
                <a:cs typeface="Times New Roman" panose="02020603050405020304" pitchFamily="18" charset="0"/>
              </a:rPr>
              <a:t>Learning from Experience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Natural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Humans learn from their experiences, both through direct interaction with the environment and through observation and instruction from others. For example, you learn to ride a bicycle by practicing and adjusting your behavior based on feedback.</a:t>
            </a:r>
          </a:p>
          <a:p>
            <a:pPr marL="742950" lvl="1" indent="-285750" algn="just">
              <a:buFont typeface="+mj-lt"/>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Artificial Intelligence</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Machine learning algorithms enable AI systems to learn from data and improve their performance over time. For example, spam filters learn to distinguish between spam and legitimate emails by analyzing user interactions with email messages. Similarly, chatbots can learn to generate more accurate responses through interactions with users.</a:t>
            </a:r>
          </a:p>
        </p:txBody>
      </p:sp>
    </p:spTree>
    <p:extLst>
      <p:ext uri="{BB962C8B-B14F-4D97-AF65-F5344CB8AC3E}">
        <p14:creationId xmlns:p14="http://schemas.microsoft.com/office/powerpoint/2010/main" val="27459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422767" y="521809"/>
            <a:ext cx="9055510"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Need for AI</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5BCC45A-09B3-8321-5695-CB9E59506AF9}"/>
              </a:ext>
            </a:extLst>
          </p:cNvPr>
          <p:cNvSpPr txBox="1"/>
          <p:nvPr/>
        </p:nvSpPr>
        <p:spPr>
          <a:xfrm>
            <a:off x="1323542" y="2426128"/>
            <a:ext cx="10128127" cy="2554545"/>
          </a:xfrm>
          <a:prstGeom prst="rect">
            <a:avLst/>
          </a:prstGeom>
          <a:noFill/>
        </p:spPr>
        <p:txBody>
          <a:bodyPr wrap="square">
            <a:spAutoFit/>
          </a:bodyPr>
          <a:lstStyle/>
          <a:p>
            <a:r>
              <a:rPr lang="en-US" sz="4000" b="1" i="0" dirty="0">
                <a:solidFill>
                  <a:srgbClr val="C00000"/>
                </a:solidFill>
                <a:effectLst/>
                <a:highlight>
                  <a:srgbClr val="FFFFFF"/>
                </a:highlight>
                <a:latin typeface="Times New Roman" panose="02020603050405020304" pitchFamily="18" charset="0"/>
                <a:cs typeface="Times New Roman" panose="02020603050405020304" pitchFamily="18" charset="0"/>
              </a:rPr>
              <a:t>Why do you think there's a continued focus on developing artificial intelligence, even though humans are already capable of performing tasks that AI aims to replicate? </a:t>
            </a:r>
            <a:endParaRPr lang="en-IN" sz="40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84418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1422767" y="521809"/>
            <a:ext cx="9055510" cy="646331"/>
          </a:xfrm>
          <a:prstGeom prst="rect">
            <a:avLst/>
          </a:prstGeom>
          <a:noFill/>
        </p:spPr>
        <p:txBody>
          <a:bodyPr wrap="square">
            <a:sp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Need for AI</a:t>
            </a:r>
            <a:endParaRPr lang="en-IN" sz="36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AF204FD-D57E-AF37-E3E6-B6A8281514C5}"/>
              </a:ext>
            </a:extLst>
          </p:cNvPr>
          <p:cNvSpPr txBox="1"/>
          <p:nvPr/>
        </p:nvSpPr>
        <p:spPr>
          <a:xfrm>
            <a:off x="353960" y="1317576"/>
            <a:ext cx="11474245" cy="707886"/>
          </a:xfrm>
          <a:prstGeom prst="rect">
            <a:avLst/>
          </a:prstGeom>
          <a:noFill/>
        </p:spPr>
        <p:txBody>
          <a:bodyPr wrap="square">
            <a:spAutoFit/>
          </a:bodyPr>
          <a:lstStyle/>
          <a:p>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While it's true that humans are capable of performing tasks that AI aims to replicate, there are several reasons why AI is valuable and why we continue to develop it a few among them are:</a:t>
            </a:r>
            <a:endParaRPr lang="en-IN" sz="20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5797FB-0600-01D6-B615-E43BE3CE1C9C}"/>
              </a:ext>
            </a:extLst>
          </p:cNvPr>
          <p:cNvSpPr txBox="1"/>
          <p:nvPr/>
        </p:nvSpPr>
        <p:spPr>
          <a:xfrm>
            <a:off x="353960" y="2236454"/>
            <a:ext cx="10854814" cy="2862322"/>
          </a:xfrm>
          <a:prstGeom prst="rect">
            <a:avLst/>
          </a:prstGeom>
          <a:noFill/>
        </p:spPr>
        <p:txBody>
          <a:bodyPr wrap="square">
            <a:spAutoFit/>
          </a:bodyPr>
          <a:lstStyle/>
          <a:p>
            <a:pPr marL="342900" indent="-342900">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Scale and Efficiency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AI systems can perform tasks at a scale and speed that surpass human capabilities.</a:t>
            </a:r>
          </a:p>
          <a:p>
            <a:pPr marL="342900" indent="-342900">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Consistency and Reliability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Unlike humans, AI systems can perform repetitive tasks consistently and without fatigue.</a:t>
            </a: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Handling Complexity</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AI excels at processing and making sense of large amounts of complex data. </a:t>
            </a:r>
          </a:p>
          <a:p>
            <a:pPr marL="342900" indent="-342900">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Automation</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AI enables automation of tasks across various industries, freeing up human resources to focus on more creative or strategic endeavors.</a:t>
            </a: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342900" indent="-342900">
              <a:buAutoNum type="arabicPeriod"/>
            </a:pPr>
            <a:r>
              <a:rPr lang="en-US" sz="2000" b="1" i="0" dirty="0">
                <a:solidFill>
                  <a:srgbClr val="0D0D0D"/>
                </a:solidFill>
                <a:effectLst/>
                <a:highlight>
                  <a:srgbClr val="FFFFFF"/>
                </a:highlight>
                <a:latin typeface="Times New Roman" panose="02020603050405020304" pitchFamily="18" charset="0"/>
                <a:cs typeface="Times New Roman" panose="02020603050405020304" pitchFamily="18" charset="0"/>
              </a:rPr>
              <a:t>Augmentation of Human Abilities</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Rather than replacing humans, AI can augment human capabilities and enable us to achieve more.</a:t>
            </a: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9FC97D2-135B-DC9A-93A1-12E5BD3CCD0A}"/>
              </a:ext>
            </a:extLst>
          </p:cNvPr>
          <p:cNvSpPr txBox="1"/>
          <p:nvPr/>
        </p:nvSpPr>
        <p:spPr>
          <a:xfrm>
            <a:off x="550606" y="5540424"/>
            <a:ext cx="11277599" cy="830997"/>
          </a:xfrm>
          <a:prstGeom prst="rect">
            <a:avLst/>
          </a:prstGeom>
          <a:noFill/>
        </p:spPr>
        <p:txBody>
          <a:bodyPr wrap="square" rtlCol="0">
            <a:spAutoFit/>
          </a:bodyPr>
          <a:lstStyle/>
          <a:p>
            <a:r>
              <a:rPr lang="en-US" sz="2400" b="1" dirty="0">
                <a:solidFill>
                  <a:srgbClr val="C00000"/>
                </a:solidFill>
                <a:latin typeface="Times New Roman" panose="02020603050405020304" pitchFamily="18" charset="0"/>
                <a:cs typeface="Times New Roman" panose="02020603050405020304" pitchFamily="18" charset="0"/>
              </a:rPr>
              <a:t>Can you come up with creative examples in terms of applications of AI for above reasons?</a:t>
            </a:r>
            <a:endParaRPr lang="en-IN" sz="24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281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515"/>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555485" y="298990"/>
            <a:ext cx="7275871" cy="1015663"/>
          </a:xfrm>
          <a:prstGeom prst="rect">
            <a:avLst/>
          </a:prstGeom>
          <a:noFill/>
        </p:spPr>
        <p:txBody>
          <a:bodyPr wrap="square">
            <a:spAutoFit/>
          </a:bodyPr>
          <a:lstStyle/>
          <a:p>
            <a:pPr algn="ctr"/>
            <a:r>
              <a:rPr lang="en-IN" sz="3200" b="1" i="0" dirty="0">
                <a:solidFill>
                  <a:srgbClr val="C00000"/>
                </a:solidFill>
                <a:effectLst/>
                <a:highlight>
                  <a:srgbClr val="FAFBFC"/>
                </a:highlight>
                <a:latin typeface="Times New Roman" panose="02020603050405020304" pitchFamily="18" charset="0"/>
                <a:cs typeface="Times New Roman" panose="02020603050405020304" pitchFamily="18" charset="0"/>
              </a:rPr>
              <a:t>Approaches to Artificial Intelligence</a:t>
            </a:r>
            <a:r>
              <a:rPr lang="en-US" sz="1800" b="0" i="0" u="none" strike="noStrike" baseline="0" dirty="0">
                <a:solidFill>
                  <a:srgbClr val="000000"/>
                </a:solidFill>
                <a:latin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707886"/>
          </a:xfrm>
          <a:prstGeom prst="rect">
            <a:avLst/>
          </a:prstGeom>
          <a:noFill/>
        </p:spPr>
        <p:txBody>
          <a:bodyPr wrap="square">
            <a:spAutoFit/>
          </a:bodyPr>
          <a:lstStyle/>
          <a:p>
            <a:pPr algn="just"/>
            <a:r>
              <a:rPr lang="en-US" sz="2000" b="1" i="0" dirty="0">
                <a:effectLst/>
                <a:highlight>
                  <a:srgbClr val="FFFFFF"/>
                </a:highlight>
                <a:latin typeface="Times New Roman" panose="02020603050405020304" pitchFamily="18" charset="0"/>
                <a:cs typeface="Times New Roman" panose="02020603050405020304" pitchFamily="18" charset="0"/>
              </a:rPr>
              <a:t>The four approaches to AI represent different perspectives or methodologies for developing intelligent systems.</a:t>
            </a:r>
            <a:endParaRPr lang="en-IN" sz="2000" b="1" i="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96C704C-766F-9433-2CC9-7AC6CC935725}"/>
              </a:ext>
            </a:extLst>
          </p:cNvPr>
          <p:cNvPicPr>
            <a:picLocks noChangeAspect="1"/>
          </p:cNvPicPr>
          <p:nvPr/>
        </p:nvPicPr>
        <p:blipFill>
          <a:blip r:embed="rId4"/>
          <a:stretch>
            <a:fillRect/>
          </a:stretch>
        </p:blipFill>
        <p:spPr>
          <a:xfrm>
            <a:off x="569397" y="2157948"/>
            <a:ext cx="5624023" cy="4568537"/>
          </a:xfrm>
          <a:prstGeom prst="rect">
            <a:avLst/>
          </a:prstGeom>
        </p:spPr>
      </p:pic>
      <p:sp>
        <p:nvSpPr>
          <p:cNvPr id="11" name="TextBox 10">
            <a:extLst>
              <a:ext uri="{FF2B5EF4-FFF2-40B4-BE49-F238E27FC236}">
                <a16:creationId xmlns:a16="http://schemas.microsoft.com/office/drawing/2014/main" id="{59C5070E-21AE-E005-52AE-F18254F4B8DA}"/>
              </a:ext>
            </a:extLst>
          </p:cNvPr>
          <p:cNvSpPr txBox="1"/>
          <p:nvPr/>
        </p:nvSpPr>
        <p:spPr>
          <a:xfrm>
            <a:off x="6587640" y="1671519"/>
            <a:ext cx="5407714" cy="5632311"/>
          </a:xfrm>
          <a:prstGeom prst="rect">
            <a:avLst/>
          </a:prstGeom>
          <a:noFill/>
        </p:spPr>
        <p:txBody>
          <a:bodyPr wrap="square">
            <a:spAutoFit/>
          </a:bodyPr>
          <a:lstStyle/>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Humanly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Emulating Human Intelligence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Humanly in AI refers to designing systems that imitate or replicate human-like intelligence, behavior, and capabilities.</a:t>
            </a: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Developing AI chatbots that can engage in conversations using natural language understanding, or creating robots that exhibit emotions and social behaviors similar to humans.</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Rationally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Optimizing Decision-Making</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Rationally in AI means making decisions that are logical, optimal, or appropriate given the available information and objectives.</a:t>
            </a:r>
          </a:p>
          <a:p>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Designing self-driving cars that navigate roads safely and efficiently by analyzing sensor data and making decisions to minimize risks and reach their destinations in the most effective way.</a:t>
            </a: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lgn="l"/>
            <a:endPar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827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75E1CC-A71F-C8C9-CC14-65FB10B786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37" y="93307"/>
            <a:ext cx="2388638" cy="951722"/>
          </a:xfrm>
          <a:prstGeom prst="rect">
            <a:avLst/>
          </a:prstGeom>
        </p:spPr>
      </p:pic>
      <p:pic>
        <p:nvPicPr>
          <p:cNvPr id="2" name="Picture 1">
            <a:extLst>
              <a:ext uri="{FF2B5EF4-FFF2-40B4-BE49-F238E27FC236}">
                <a16:creationId xmlns:a16="http://schemas.microsoft.com/office/drawing/2014/main" id="{E1931A94-647F-0BB8-B9DE-CDA4428AF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8277" y="169723"/>
            <a:ext cx="1175657" cy="875306"/>
          </a:xfrm>
          <a:prstGeom prst="rect">
            <a:avLst/>
          </a:prstGeom>
        </p:spPr>
      </p:pic>
      <p:sp>
        <p:nvSpPr>
          <p:cNvPr id="8" name="TextBox 7">
            <a:extLst>
              <a:ext uri="{FF2B5EF4-FFF2-40B4-BE49-F238E27FC236}">
                <a16:creationId xmlns:a16="http://schemas.microsoft.com/office/drawing/2014/main" id="{3952BCB3-A665-B036-D18A-C62706AD062E}"/>
              </a:ext>
            </a:extLst>
          </p:cNvPr>
          <p:cNvSpPr txBox="1"/>
          <p:nvPr/>
        </p:nvSpPr>
        <p:spPr>
          <a:xfrm>
            <a:off x="2045109" y="143565"/>
            <a:ext cx="7275871" cy="1508105"/>
          </a:xfrm>
          <a:prstGeom prst="rect">
            <a:avLst/>
          </a:prstGeom>
          <a:noFill/>
        </p:spPr>
        <p:txBody>
          <a:bodyPr wrap="square">
            <a:spAutoFit/>
          </a:bodyPr>
          <a:lstStyle/>
          <a:p>
            <a:pPr algn="ctr"/>
            <a:r>
              <a:rPr lang="en-US" sz="3200" b="1" i="0" u="none" strike="noStrike" baseline="0" dirty="0">
                <a:solidFill>
                  <a:srgbClr val="C00000"/>
                </a:solidFill>
                <a:latin typeface="Times New Roman" panose="02020603050405020304" pitchFamily="18" charset="0"/>
                <a:cs typeface="Times New Roman" panose="02020603050405020304" pitchFamily="18" charset="0"/>
              </a:rPr>
              <a:t>Acting humanly: The Turing Test approach</a:t>
            </a:r>
            <a:r>
              <a:rPr lang="en-IN" sz="3200" b="1" i="0" dirty="0">
                <a:solidFill>
                  <a:srgbClr val="C00000"/>
                </a:solidFill>
                <a:effectLst/>
                <a:latin typeface="Times New Roman" panose="02020603050405020304" pitchFamily="18" charset="0"/>
                <a:cs typeface="Times New Roman" panose="02020603050405020304" pitchFamily="18" charset="0"/>
              </a:rPr>
              <a:t> </a:t>
            </a:r>
            <a:r>
              <a:rPr lang="en-US" sz="3200" b="0" i="0" u="none" strike="noStrike" baseline="0" dirty="0">
                <a:solidFill>
                  <a:srgbClr val="C00000"/>
                </a:solidFill>
                <a:latin typeface="Times New Roman" panose="02020603050405020304" pitchFamily="18" charset="0"/>
                <a:cs typeface="Times New Roman" panose="02020603050405020304" pitchFamily="18" charset="0"/>
              </a:rPr>
              <a:t>	</a:t>
            </a:r>
          </a:p>
          <a:p>
            <a:pPr algn="ctr"/>
            <a:endParaRPr lang="en-IN" sz="2800" b="1"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7CBBDF-CE16-D523-CA01-E824299D4D6C}"/>
              </a:ext>
            </a:extLst>
          </p:cNvPr>
          <p:cNvSpPr txBox="1"/>
          <p:nvPr/>
        </p:nvSpPr>
        <p:spPr>
          <a:xfrm>
            <a:off x="550606" y="1317576"/>
            <a:ext cx="10658168" cy="400110"/>
          </a:xfrm>
          <a:prstGeom prst="rect">
            <a:avLst/>
          </a:prstGeom>
          <a:noFill/>
        </p:spPr>
        <p:txBody>
          <a:bodyPr wrap="square">
            <a:spAutoFit/>
          </a:bodyPr>
          <a:lstStyle/>
          <a:p>
            <a:pPr marL="285750" indent="-285750" algn="just">
              <a:buFont typeface="Wingdings" panose="05000000000000000000" pitchFamily="2" charset="2"/>
              <a:buChar char="q"/>
            </a:pPr>
            <a:endParaRPr lang="en-IN" sz="2000"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6DC94BD-11CD-C372-1DAE-92AC77EA9FEB}"/>
              </a:ext>
            </a:extLst>
          </p:cNvPr>
          <p:cNvSpPr txBox="1"/>
          <p:nvPr/>
        </p:nvSpPr>
        <p:spPr>
          <a:xfrm>
            <a:off x="766916" y="1255493"/>
            <a:ext cx="10658167" cy="5509200"/>
          </a:xfrm>
          <a:prstGeom prst="rect">
            <a:avLst/>
          </a:prstGeom>
          <a:noFill/>
        </p:spPr>
        <p:txBody>
          <a:bodyPr wrap="square">
            <a:spAutoFit/>
          </a:bodyPr>
          <a:lstStyle/>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Acting Humanly</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a:t>
            </a: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What it is</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Making AI systems act or interact in ways that seem human-like.</a:t>
            </a: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Example</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Developing virtual assistants like Siri or Alexa that can understand natural language commands and respond in a conversational manner.</a:t>
            </a:r>
          </a:p>
          <a:p>
            <a:pPr algn="l"/>
            <a:endParaRPr lang="en-US" sz="2400" dirty="0">
              <a:solidFill>
                <a:srgbClr val="0D0D0D"/>
              </a:solidFill>
              <a:highlight>
                <a:srgbClr val="FFFFFF"/>
              </a:highlight>
              <a:latin typeface="Söhne"/>
              <a:cs typeface="Times New Roman" panose="02020603050405020304" pitchFamily="18" charset="0"/>
            </a:endParaRPr>
          </a:p>
          <a:p>
            <a:pPr algn="l"/>
            <a:endParaRPr lang="en-US" sz="2400" b="1" i="0" dirty="0">
              <a:solidFill>
                <a:srgbClr val="0D0D0D"/>
              </a:solidFill>
              <a:effectLst/>
              <a:highlight>
                <a:srgbClr val="FFFFFF"/>
              </a:highlight>
              <a:latin typeface="Söhne"/>
            </a:endParaRPr>
          </a:p>
          <a:p>
            <a:pPr algn="l"/>
            <a:r>
              <a:rPr lang="en-US" sz="2400" b="1" i="0" dirty="0">
                <a:solidFill>
                  <a:srgbClr val="0D0D0D"/>
                </a:solidFill>
                <a:effectLst/>
                <a:highlight>
                  <a:srgbClr val="FFFFFF"/>
                </a:highlight>
                <a:latin typeface="Times New Roman" panose="02020603050405020304" pitchFamily="18" charset="0"/>
                <a:cs typeface="Times New Roman" panose="02020603050405020304" pitchFamily="18" charset="0"/>
              </a:rPr>
              <a:t>The Turing Test</a:t>
            </a:r>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 proposed by Alan Turing in 1950, is a benchmark for determining a machine's ability to exhibit human-like intelligence. </a:t>
            </a:r>
          </a:p>
          <a:p>
            <a:pPr algn="l"/>
            <a:endParaRPr lang="en-US" sz="2400" dirty="0">
              <a:solidFill>
                <a:srgbClr val="0D0D0D"/>
              </a:solidFill>
              <a:highlight>
                <a:srgbClr val="FFFFFF"/>
              </a:highlight>
              <a:latin typeface="Times New Roman" panose="02020603050405020304" pitchFamily="18" charset="0"/>
              <a:cs typeface="Times New Roman" panose="02020603050405020304" pitchFamily="18" charset="0"/>
            </a:endParaRPr>
          </a:p>
          <a:p>
            <a:pPr algn="l"/>
            <a:r>
              <a:rPr lang="en-US" sz="2400" b="0" i="0" dirty="0">
                <a:solidFill>
                  <a:srgbClr val="0D0D0D"/>
                </a:solidFill>
                <a:effectLst/>
                <a:highlight>
                  <a:srgbClr val="FFFFFF"/>
                </a:highlight>
                <a:latin typeface="Times New Roman" panose="02020603050405020304" pitchFamily="18" charset="0"/>
                <a:cs typeface="Times New Roman" panose="02020603050405020304" pitchFamily="18" charset="0"/>
              </a:rPr>
              <a:t>In this approach to AI, known as 'Acting Humanly,' the focus is on creating computer systems that can interact with humans in a way that is indistinguishable from human interaction.</a:t>
            </a:r>
            <a:endParaRPr lang="en-US" sz="2400" b="1" i="0" dirty="0">
              <a:solidFill>
                <a:srgbClr val="C00000"/>
              </a:solidFill>
              <a:effectLst/>
              <a:latin typeface="Times New Roman" panose="02020603050405020304" pitchFamily="18" charset="0"/>
              <a:cs typeface="Times New Roman" panose="02020603050405020304" pitchFamily="18" charset="0"/>
            </a:endParaRPr>
          </a:p>
          <a:p>
            <a:pPr algn="just"/>
            <a:endParaRPr lang="en-US" sz="2000" dirty="0">
              <a:solidFill>
                <a:srgbClr val="37415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endParaRPr lang="en-US" sz="2000" b="0" i="0" dirty="0">
              <a:solidFill>
                <a:srgbClr val="37415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66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3891</Words>
  <Application>Microsoft Office PowerPoint</Application>
  <PresentationFormat>Widescreen</PresentationFormat>
  <Paragraphs>228</Paragraphs>
  <Slides>27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Bahnschrift SemiBold SemiConden</vt:lpstr>
      <vt:lpstr>Calibri</vt:lpstr>
      <vt:lpstr>Calibri Light</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Balaji V</dc:creator>
  <cp:lastModifiedBy>Balaji V</cp:lastModifiedBy>
  <cp:revision>206</cp:revision>
  <dcterms:created xsi:type="dcterms:W3CDTF">2023-10-15T14:43:55Z</dcterms:created>
  <dcterms:modified xsi:type="dcterms:W3CDTF">2025-02-20T17:11:23Z</dcterms:modified>
</cp:coreProperties>
</file>