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2" r:id="rId2"/>
    <p:sldId id="270" r:id="rId3"/>
    <p:sldId id="271" r:id="rId4"/>
    <p:sldId id="273" r:id="rId5"/>
    <p:sldId id="272" r:id="rId6"/>
    <p:sldId id="274" r:id="rId7"/>
    <p:sldId id="275" r:id="rId8"/>
    <p:sldId id="276" r:id="rId9"/>
    <p:sldId id="277" r:id="rId10"/>
    <p:sldId id="279" r:id="rId11"/>
    <p:sldId id="278" r:id="rId12"/>
    <p:sldId id="280" r:id="rId13"/>
    <p:sldId id="281" r:id="rId14"/>
    <p:sldId id="282" r:id="rId15"/>
    <p:sldId id="283" r:id="rId16"/>
    <p:sldId id="284" r:id="rId17"/>
    <p:sldId id="285" r:id="rId18"/>
    <p:sldId id="286" r:id="rId19"/>
    <p:sldId id="287" r:id="rId20"/>
    <p:sldId id="289" r:id="rId21"/>
    <p:sldId id="290" r:id="rId22"/>
    <p:sldId id="291" r:id="rId23"/>
    <p:sldId id="292" r:id="rId24"/>
    <p:sldId id="306" r:id="rId25"/>
    <p:sldId id="307"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6E0A4-131E-424C-9C62-322E90D056F4}" type="datetimeFigureOut">
              <a:rPr lang="en-IN" smtClean="0"/>
              <a:t>04-03-2025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9993-510F-4990-9E74-1F4F561ADD14}" type="slidenum">
              <a:rPr lang="en-IN" smtClean="0"/>
              <a:t>‹#›</a:t>
            </a:fld>
            <a:endParaRPr lang="en-IN"/>
          </a:p>
        </p:txBody>
      </p:sp>
    </p:spTree>
    <p:extLst>
      <p:ext uri="{BB962C8B-B14F-4D97-AF65-F5344CB8AC3E}">
        <p14:creationId xmlns:p14="http://schemas.microsoft.com/office/powerpoint/2010/main" val="77662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8878-D159-FEC6-F75F-DEA4D093B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0907B-8B30-0A67-6895-20853345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28960B-735D-A7F8-5162-9A2F5CEC1790}"/>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5" name="Footer Placeholder 4">
            <a:extLst>
              <a:ext uri="{FF2B5EF4-FFF2-40B4-BE49-F238E27FC236}">
                <a16:creationId xmlns:a16="http://schemas.microsoft.com/office/drawing/2014/main" id="{F841ADD4-37AC-8E4F-545E-CF001B883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9C486-2123-2E83-F00E-A5567C010A1A}"/>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4203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06EB-5CC9-13BF-CC49-76A2539BB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8CD4E-84AF-5172-7CB4-30BCAC156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35DAE-3BBD-F0DC-2547-75E64E8D8931}"/>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5" name="Footer Placeholder 4">
            <a:extLst>
              <a:ext uri="{FF2B5EF4-FFF2-40B4-BE49-F238E27FC236}">
                <a16:creationId xmlns:a16="http://schemas.microsoft.com/office/drawing/2014/main" id="{920D5970-5EE7-B024-773E-9C0BAC913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CC294-4FBF-093E-EBB4-4CD70FCA5DB9}"/>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5511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36A6E-278A-B142-D353-1D53D2E46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8A32D4-0859-68FC-784E-09E5E908B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359AB-82A1-0CF9-04AF-18F0CCBF23C9}"/>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5" name="Footer Placeholder 4">
            <a:extLst>
              <a:ext uri="{FF2B5EF4-FFF2-40B4-BE49-F238E27FC236}">
                <a16:creationId xmlns:a16="http://schemas.microsoft.com/office/drawing/2014/main" id="{D690B039-7F66-F38B-397C-E3507B264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7A2C2-5CE5-1857-93A3-AE068C8CFBD2}"/>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01130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876E-24DC-7D42-D4C3-8CF98FB12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33BD48-575E-12CB-F6E3-937C6A7BC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094F2-753B-A18E-DD1D-913F938869EB}"/>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5" name="Footer Placeholder 4">
            <a:extLst>
              <a:ext uri="{FF2B5EF4-FFF2-40B4-BE49-F238E27FC236}">
                <a16:creationId xmlns:a16="http://schemas.microsoft.com/office/drawing/2014/main" id="{E17CBB6D-32FA-FB1C-4E13-CA3BA9B43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6ED32-FA53-6893-9E3D-59B3C751F2E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36640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0E47-DE1C-0147-F819-555C50A4F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E25CC9-416F-7BFE-5257-F85172C62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E71C8-95A8-1428-A51D-8C9238F44503}"/>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5" name="Footer Placeholder 4">
            <a:extLst>
              <a:ext uri="{FF2B5EF4-FFF2-40B4-BE49-F238E27FC236}">
                <a16:creationId xmlns:a16="http://schemas.microsoft.com/office/drawing/2014/main" id="{4B424B08-13F0-C7BC-D719-CC631ED8A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F1803-8499-8BE9-756F-BE4852031D0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89428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ACB-4BC4-419A-941D-A52724D39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24DBD-DBAC-D24A-78DF-4D14C77D1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1D7C0-68E2-62A8-A24F-E10681CD7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E950FA-B18B-83B0-CAAF-D61B0C17C18A}"/>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6" name="Footer Placeholder 5">
            <a:extLst>
              <a:ext uri="{FF2B5EF4-FFF2-40B4-BE49-F238E27FC236}">
                <a16:creationId xmlns:a16="http://schemas.microsoft.com/office/drawing/2014/main" id="{07C039F4-BB26-329A-EDE5-9B7725E34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B67B5-CBC7-218C-E0A5-5A62EC71A64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0799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C3A-E39E-5D7C-388B-AF57EBB5C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76BE99-D6BE-0536-325B-C3578E604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AD496-ABE2-DA3B-B098-7447E36D0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F79628-B56C-CA8E-9D62-6A1180795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DE71E-1DD2-AAC2-FD38-449B32D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660CA-8F43-485D-694D-2B330806C42A}"/>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8" name="Footer Placeholder 7">
            <a:extLst>
              <a:ext uri="{FF2B5EF4-FFF2-40B4-BE49-F238E27FC236}">
                <a16:creationId xmlns:a16="http://schemas.microsoft.com/office/drawing/2014/main" id="{B9E6E705-7082-1922-0C9C-12336CC91A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6CF9B-BDA7-0B07-8676-B2048C774A9D}"/>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31691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8051-D04C-073D-E654-42DF1A7915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D27D30-D177-2F7E-012B-8EE3B2F5F5DA}"/>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4" name="Footer Placeholder 3">
            <a:extLst>
              <a:ext uri="{FF2B5EF4-FFF2-40B4-BE49-F238E27FC236}">
                <a16:creationId xmlns:a16="http://schemas.microsoft.com/office/drawing/2014/main" id="{44F9A34E-F850-B5F1-BD4C-4AC9970B98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4E9CBC-010F-1FBB-762C-9DCE84ED28B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96432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C435B-68AE-2DD9-8ED4-5F7531744ACF}"/>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3" name="Footer Placeholder 2">
            <a:extLst>
              <a:ext uri="{FF2B5EF4-FFF2-40B4-BE49-F238E27FC236}">
                <a16:creationId xmlns:a16="http://schemas.microsoft.com/office/drawing/2014/main" id="{86DA74AB-4AE8-A712-4E29-302FB146EB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6FE83-1902-FE9D-E425-625F6991D95F}"/>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12620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26F6-A571-AC89-A36F-A3674299D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F40AE-7BB0-D2EA-9C5E-198208EA9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9CC980-B3ED-D402-964A-7112D9A98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6B26C-586D-B998-F0C6-91215610624D}"/>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6" name="Footer Placeholder 5">
            <a:extLst>
              <a:ext uri="{FF2B5EF4-FFF2-40B4-BE49-F238E27FC236}">
                <a16:creationId xmlns:a16="http://schemas.microsoft.com/office/drawing/2014/main" id="{6475B476-2115-AEA4-4E36-C3B82C77D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3E551-8261-20F5-CB98-C1BB73AABBA5}"/>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3676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DDF3-5A31-3F35-9781-D451DABF7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BB3DD7-B901-2D1F-90D1-4E4DB993A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FE2A8E-7C03-A351-CB2E-D0F5573A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EB413-AAC3-50FE-D744-52EF71430A50}"/>
              </a:ext>
            </a:extLst>
          </p:cNvPr>
          <p:cNvSpPr>
            <a:spLocks noGrp="1"/>
          </p:cNvSpPr>
          <p:nvPr>
            <p:ph type="dt" sz="half" idx="10"/>
          </p:nvPr>
        </p:nvSpPr>
        <p:spPr/>
        <p:txBody>
          <a:bodyPr/>
          <a:lstStyle/>
          <a:p>
            <a:fld id="{8EDFF9EB-D49D-4348-865F-965085F7EE71}" type="datetimeFigureOut">
              <a:rPr lang="en-IN" smtClean="0"/>
              <a:t>04-03-2025</a:t>
            </a:fld>
            <a:endParaRPr lang="en-IN"/>
          </a:p>
        </p:txBody>
      </p:sp>
      <p:sp>
        <p:nvSpPr>
          <p:cNvPr id="6" name="Footer Placeholder 5">
            <a:extLst>
              <a:ext uri="{FF2B5EF4-FFF2-40B4-BE49-F238E27FC236}">
                <a16:creationId xmlns:a16="http://schemas.microsoft.com/office/drawing/2014/main" id="{D87CA655-735D-6041-7746-37F8E26FD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16DA9-F8CA-08B0-6638-4E9CC830A1AC}"/>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71990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780E3-C5D5-0919-91FF-F69814EA9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E56E0-D3C1-183D-184E-895C6A4D4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242A5-FBA9-5D58-F6C4-DAAD0E369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FF9EB-D49D-4348-865F-965085F7EE71}" type="datetimeFigureOut">
              <a:rPr lang="en-IN" smtClean="0"/>
              <a:t>04-03-2025</a:t>
            </a:fld>
            <a:endParaRPr lang="en-IN"/>
          </a:p>
        </p:txBody>
      </p:sp>
      <p:sp>
        <p:nvSpPr>
          <p:cNvPr id="5" name="Footer Placeholder 4">
            <a:extLst>
              <a:ext uri="{FF2B5EF4-FFF2-40B4-BE49-F238E27FC236}">
                <a16:creationId xmlns:a16="http://schemas.microsoft.com/office/drawing/2014/main" id="{72A84899-EB1E-A498-48B6-531EDC1D1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9D9915-6637-9E2E-3F33-7C88B6A5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0C157-0FFD-47D3-BD83-ECF46CA54379}" type="slidenum">
              <a:rPr lang="en-IN" smtClean="0"/>
              <a:t>‹#›</a:t>
            </a:fld>
            <a:endParaRPr lang="en-IN"/>
          </a:p>
        </p:txBody>
      </p:sp>
    </p:spTree>
    <p:extLst>
      <p:ext uri="{BB962C8B-B14F-4D97-AF65-F5344CB8AC3E}">
        <p14:creationId xmlns:p14="http://schemas.microsoft.com/office/powerpoint/2010/main" val="105153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sp>
        <p:nvSpPr>
          <p:cNvPr id="4" name="TextBox 3">
            <a:extLst>
              <a:ext uri="{FF2B5EF4-FFF2-40B4-BE49-F238E27FC236}">
                <a16:creationId xmlns:a16="http://schemas.microsoft.com/office/drawing/2014/main" id="{F9405B09-EBA4-21C3-6313-82D285899302}"/>
              </a:ext>
            </a:extLst>
          </p:cNvPr>
          <p:cNvSpPr txBox="1"/>
          <p:nvPr/>
        </p:nvSpPr>
        <p:spPr>
          <a:xfrm>
            <a:off x="1756512" y="331039"/>
            <a:ext cx="8678974" cy="1876283"/>
          </a:xfrm>
          <a:prstGeom prst="rect">
            <a:avLst/>
          </a:prstGeom>
          <a:noFill/>
        </p:spPr>
        <p:txBody>
          <a:bodyPr wrap="square" rtlCol="0">
            <a:spAutoFit/>
          </a:bodyPr>
          <a:lstStyle/>
          <a:p>
            <a:pPr algn="ctr">
              <a:lnSpc>
                <a:spcPct val="107000"/>
              </a:lnSpc>
              <a:spcAft>
                <a:spcPts val="800"/>
              </a:spcAft>
            </a:pPr>
            <a:endParaRPr lang="en-IN"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gn="ctr"/>
            <a:r>
              <a:rPr lang="en-IN" sz="4000" b="1" i="0" u="none" strike="noStrike" baseline="0" dirty="0">
                <a:solidFill>
                  <a:srgbClr val="C00000"/>
                </a:solidFill>
                <a:latin typeface="Times New Roman" panose="02020603050405020304" pitchFamily="18" charset="0"/>
              </a:rPr>
              <a:t>Artificial Intelligence</a:t>
            </a:r>
            <a:br>
              <a:rPr lang="en-IN" sz="4000" b="1" i="0" u="none" strike="noStrike" baseline="0" dirty="0">
                <a:solidFill>
                  <a:srgbClr val="C00000"/>
                </a:solidFill>
                <a:latin typeface="Times New Roman" panose="02020603050405020304" pitchFamily="18" charset="0"/>
              </a:rPr>
            </a:br>
            <a:r>
              <a:rPr lang="en-IN" sz="2400" b="1" i="0" u="none" strike="noStrike" baseline="0" dirty="0">
                <a:solidFill>
                  <a:srgbClr val="C00000"/>
                </a:solidFill>
                <a:latin typeface="Times New Roman" panose="02020603050405020304" pitchFamily="18" charset="0"/>
              </a:rPr>
              <a:t>BAI402</a:t>
            </a:r>
            <a:r>
              <a:rPr lang="en-IN" sz="3200" b="1" i="0" u="none" strike="noStrike" baseline="0" dirty="0">
                <a:solidFill>
                  <a:srgbClr val="FF0000"/>
                </a:solidFill>
                <a:latin typeface="Times New Roman" panose="02020603050405020304" pitchFamily="18" charset="0"/>
              </a:rPr>
              <a:t> </a:t>
            </a:r>
            <a:endPar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012C523-FE80-E47C-3752-4F9B061CB6A1}"/>
              </a:ext>
            </a:extLst>
          </p:cNvPr>
          <p:cNvSpPr txBox="1"/>
          <p:nvPr/>
        </p:nvSpPr>
        <p:spPr>
          <a:xfrm>
            <a:off x="2758223" y="3261852"/>
            <a:ext cx="6675551" cy="2954655"/>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Balaji Vijaykumar</a:t>
            </a:r>
            <a:r>
              <a:rPr lang="en-US" sz="2400" b="1" dirty="0">
                <a:solidFill>
                  <a:srgbClr val="C00000"/>
                </a:solidFill>
                <a:latin typeface="Times New Roman" panose="02020603050405020304" pitchFamily="18" charset="0"/>
                <a:cs typeface="Times New Roman" panose="02020603050405020304" pitchFamily="18" charset="0"/>
              </a:rPr>
              <a:t>  </a:t>
            </a:r>
            <a:r>
              <a:rPr lang="en-US" sz="1400" b="1" dirty="0">
                <a:solidFill>
                  <a:srgbClr val="C00000"/>
                </a:solidFill>
                <a:latin typeface="Times New Roman" panose="02020603050405020304" pitchFamily="18" charset="0"/>
                <a:cs typeface="Times New Roman" panose="02020603050405020304" pitchFamily="18" charset="0"/>
              </a:rPr>
              <a:t>B.E.,(NIE), M.Tech.,(SJCE)</a:t>
            </a:r>
          </a:p>
          <a:p>
            <a:pPr algn="ctr"/>
            <a:r>
              <a:rPr lang="en-US" sz="2000" dirty="0">
                <a:solidFill>
                  <a:srgbClr val="0070C0"/>
                </a:solidFill>
                <a:latin typeface="Times New Roman" panose="02020603050405020304" pitchFamily="18" charset="0"/>
                <a:cs typeface="Times New Roman" panose="02020603050405020304" pitchFamily="18" charset="0"/>
              </a:rPr>
              <a:t>Assistant Professor, Department of CS&amp;E-AIML</a:t>
            </a:r>
          </a:p>
          <a:p>
            <a:pPr algn="ctr"/>
            <a:r>
              <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National Institute of Engineering, Mysuru</a:t>
            </a: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Research &amp; Development Engineer @ Philips R&amp;D)</a:t>
            </a: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Software Engineer @ Accenture)</a:t>
            </a:r>
            <a:endParaRPr lang="en-US" sz="2000" dirty="0">
              <a:solidFill>
                <a:srgbClr val="C00000"/>
              </a:solidFill>
              <a:latin typeface="Candara" panose="020E0502030303020204" pitchFamily="34" charset="0"/>
              <a:cs typeface="Times New Roman" panose="02020603050405020304" pitchFamily="18" charset="0"/>
            </a:endParaRPr>
          </a:p>
          <a:p>
            <a:pPr algn="ctr"/>
            <a:endParaRPr lang="en-IN" sz="2000" dirty="0">
              <a:solidFill>
                <a:srgbClr val="0070C0"/>
              </a:solidFill>
              <a:latin typeface="Times New Roman" panose="02020603050405020304" pitchFamily="18" charset="0"/>
              <a:cs typeface="Times New Roman" panose="02020603050405020304" pitchFamily="18" charset="0"/>
            </a:endParaRPr>
          </a:p>
          <a:p>
            <a:pPr algn="ctr"/>
            <a:endParaRPr lang="en-US" dirty="0"/>
          </a:p>
        </p:txBody>
      </p:sp>
      <p:pic>
        <p:nvPicPr>
          <p:cNvPr id="7" name="Picture 6">
            <a:extLst>
              <a:ext uri="{FF2B5EF4-FFF2-40B4-BE49-F238E27FC236}">
                <a16:creationId xmlns:a16="http://schemas.microsoft.com/office/drawing/2014/main" id="{23F8FFA7-D26D-B629-0574-63EC77E78FB5}"/>
              </a:ext>
            </a:extLst>
          </p:cNvPr>
          <p:cNvPicPr>
            <a:picLocks noChangeAspect="1"/>
          </p:cNvPicPr>
          <p:nvPr/>
        </p:nvPicPr>
        <p:blipFill>
          <a:blip r:embed="rId3"/>
          <a:stretch>
            <a:fillRect/>
          </a:stretch>
        </p:blipFill>
        <p:spPr>
          <a:xfrm>
            <a:off x="11107245" y="161735"/>
            <a:ext cx="848781" cy="883294"/>
          </a:xfrm>
          <a:prstGeom prst="rect">
            <a:avLst/>
          </a:prstGeom>
        </p:spPr>
      </p:pic>
    </p:spTree>
    <p:extLst>
      <p:ext uri="{BB962C8B-B14F-4D97-AF65-F5344CB8AC3E}">
        <p14:creationId xmlns:p14="http://schemas.microsoft.com/office/powerpoint/2010/main" val="8245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Good Behavior: The Concept of Rationality</a:t>
            </a:r>
            <a:endParaRPr lang="en-US" sz="28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80DA3F7-8767-F34E-7C4C-0D9B31D0C73F}"/>
              </a:ext>
            </a:extLst>
          </p:cNvPr>
          <p:cNvSpPr txBox="1"/>
          <p:nvPr/>
        </p:nvSpPr>
        <p:spPr>
          <a:xfrm>
            <a:off x="671303" y="1187451"/>
            <a:ext cx="10982631" cy="5078313"/>
          </a:xfrm>
          <a:prstGeom prst="rect">
            <a:avLst/>
          </a:prstGeom>
          <a:noFill/>
        </p:spPr>
        <p:txBody>
          <a:bodyPr wrap="square">
            <a:spAutoFit/>
          </a:bodyPr>
          <a:lstStyle/>
          <a:p>
            <a:pPr algn="l"/>
            <a:r>
              <a:rPr lang="en-US" sz="2400" b="1" i="0" dirty="0">
                <a:solidFill>
                  <a:srgbClr val="C00000"/>
                </a:solidFill>
                <a:effectLst/>
                <a:highlight>
                  <a:srgbClr val="FFFFFF"/>
                </a:highlight>
                <a:latin typeface="Times New Roman" panose="02020603050405020304" pitchFamily="18" charset="0"/>
                <a:cs typeface="Times New Roman" panose="02020603050405020304" pitchFamily="18" charset="0"/>
              </a:rPr>
              <a:t>Consequences Matter:</a:t>
            </a:r>
            <a:endParaRPr lang="en-US" sz="24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 rational agent's behavior is evaluated based on the consequences of its actions in the environment.</a:t>
            </a:r>
          </a:p>
          <a:p>
            <a:pPr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As the agent interacts with its surroundings, it triggers a sequence of actions that leads to a series of environment states.</a:t>
            </a:r>
          </a:p>
          <a:p>
            <a:pPr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If this sequence of states aligns with what is considered desirable, the agent is deemed to have performed well.</a:t>
            </a:r>
          </a:p>
          <a:p>
            <a:pPr algn="l">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400" b="1" i="0" dirty="0">
                <a:solidFill>
                  <a:srgbClr val="C00000"/>
                </a:solidFill>
                <a:effectLst/>
                <a:highlight>
                  <a:srgbClr val="FFFFFF"/>
                </a:highlight>
                <a:latin typeface="Times New Roman" panose="02020603050405020304" pitchFamily="18" charset="0"/>
                <a:cs typeface="Times New Roman" panose="02020603050405020304" pitchFamily="18" charset="0"/>
              </a:rPr>
              <a:t>Example:</a:t>
            </a: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Imagine you have a robot vacuum cleaner. Its job is to keep your house clean.</a:t>
            </a:r>
          </a:p>
          <a:p>
            <a:pPr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If the robot moves around and cleans up all the dirt, leaving your floors spotless, that's good behavior.</a:t>
            </a:r>
          </a:p>
          <a:p>
            <a:pPr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But if it just pushes dirt around or ignores some areas, that's not so great.</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29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Good Behavior: The Concept of Rationality</a:t>
            </a:r>
            <a:endParaRPr lang="en-US" sz="28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BE932C-B861-3EB9-8A2E-016012BB39E1}"/>
              </a:ext>
            </a:extLst>
          </p:cNvPr>
          <p:cNvSpPr txBox="1"/>
          <p:nvPr/>
        </p:nvSpPr>
        <p:spPr>
          <a:xfrm>
            <a:off x="825910" y="1366897"/>
            <a:ext cx="10828024" cy="2616101"/>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Performance Measure:</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r>
              <a:rPr lang="en-US" dirty="0"/>
              <a:t>A </a:t>
            </a:r>
            <a:r>
              <a:rPr lang="en-US" b="1" dirty="0"/>
              <a:t>Performance Measure</a:t>
            </a:r>
            <a:r>
              <a:rPr lang="en-US" dirty="0"/>
              <a:t> is used to evaluate how well an agent is achieving its goal.</a:t>
            </a:r>
          </a:p>
          <a:p>
            <a:pPr>
              <a:buFont typeface="+mj-lt"/>
              <a:buAutoNum type="arabicPeriod"/>
            </a:pPr>
            <a:r>
              <a:rPr lang="en-US" b="1" dirty="0"/>
              <a:t>What is Being Measured?</a:t>
            </a:r>
            <a:endParaRPr lang="en-US" dirty="0"/>
          </a:p>
          <a:p>
            <a:pPr marL="742950" lvl="1" indent="-285750">
              <a:buFont typeface="+mj-lt"/>
              <a:buAutoNum type="arabicPeriod"/>
            </a:pPr>
            <a:r>
              <a:rPr lang="en-US" dirty="0"/>
              <a:t>The desirability of outcomes based on the </a:t>
            </a:r>
            <a:r>
              <a:rPr lang="en-US" b="1" dirty="0"/>
              <a:t>sequence of environment states</a:t>
            </a:r>
            <a:r>
              <a:rPr lang="en-US" dirty="0"/>
              <a:t> created by the agent's actions.</a:t>
            </a:r>
          </a:p>
          <a:p>
            <a:pPr marL="742950" lvl="1" indent="-285750">
              <a:buFont typeface="+mj-lt"/>
              <a:buAutoNum type="arabicPeriod"/>
            </a:pPr>
            <a:r>
              <a:rPr lang="en-US" dirty="0"/>
              <a:t>It checks the </a:t>
            </a:r>
            <a:r>
              <a:rPr lang="en-US" b="1" dirty="0"/>
              <a:t>actual impact</a:t>
            </a:r>
            <a:r>
              <a:rPr lang="en-US" dirty="0"/>
              <a:t> of the agent’s behavior, not just what the agent believes it is doing.</a:t>
            </a:r>
          </a:p>
          <a:p>
            <a:pPr>
              <a:buFont typeface="+mj-lt"/>
              <a:buAutoNum type="arabicPeriod"/>
            </a:pPr>
            <a:r>
              <a:rPr lang="en-US" b="1" dirty="0"/>
              <a:t>Why is This Important?</a:t>
            </a:r>
            <a:endParaRPr lang="en-US" dirty="0"/>
          </a:p>
          <a:p>
            <a:pPr marL="742950" lvl="1" indent="-285750">
              <a:buFont typeface="+mj-lt"/>
              <a:buAutoNum type="arabicPeriod"/>
            </a:pPr>
            <a:r>
              <a:rPr lang="en-US" dirty="0"/>
              <a:t>The agent </a:t>
            </a:r>
            <a:r>
              <a:rPr lang="en-US" b="1" dirty="0"/>
              <a:t>cannot judge its own success</a:t>
            </a:r>
            <a:r>
              <a:rPr lang="en-US" dirty="0"/>
              <a:t> just by its internal perception.</a:t>
            </a:r>
          </a:p>
          <a:p>
            <a:pPr marL="742950" lvl="1" indent="-285750">
              <a:buFont typeface="+mj-lt"/>
              <a:buAutoNum type="arabicPeriod"/>
            </a:pPr>
            <a:r>
              <a:rPr lang="en-US" dirty="0"/>
              <a:t>It prevents an agent from </a:t>
            </a:r>
            <a:r>
              <a:rPr lang="en-US" b="1" dirty="0"/>
              <a:t>deceiving itself</a:t>
            </a:r>
            <a:r>
              <a:rPr lang="en-US" dirty="0"/>
              <a:t> into thinking it is doing well when it is actually failing.</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F0DC6D0-AE6D-FF97-6431-4FE5119ED640}"/>
              </a:ext>
            </a:extLst>
          </p:cNvPr>
          <p:cNvSpPr txBox="1"/>
          <p:nvPr/>
        </p:nvSpPr>
        <p:spPr>
          <a:xfrm>
            <a:off x="811161" y="3890635"/>
            <a:ext cx="10569677" cy="2339102"/>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Example:</a:t>
            </a:r>
          </a:p>
          <a:p>
            <a:r>
              <a:rPr lang="en-US" b="1" dirty="0"/>
              <a:t>Self-Driving Car</a:t>
            </a:r>
            <a:endParaRPr lang="en-US" dirty="0"/>
          </a:p>
          <a:p>
            <a:pPr>
              <a:buFont typeface="Arial" panose="020B0604020202020204" pitchFamily="34" charset="0"/>
              <a:buChar char="•"/>
            </a:pPr>
            <a:r>
              <a:rPr lang="en-US" dirty="0"/>
              <a:t>The car might "think" it is following traffic rules, but if it causes an accident, the performance measure will reflect poor driving.</a:t>
            </a:r>
          </a:p>
          <a:p>
            <a:r>
              <a:rPr lang="en-US" b="1" dirty="0"/>
              <a:t>Spam Filter</a:t>
            </a:r>
            <a:endParaRPr lang="en-US" dirty="0"/>
          </a:p>
          <a:p>
            <a:pPr>
              <a:buFont typeface="Arial" panose="020B0604020202020204" pitchFamily="34" charset="0"/>
              <a:buChar char="•"/>
            </a:pPr>
            <a:r>
              <a:rPr lang="en-US" dirty="0"/>
              <a:t>If a spam filter blocks important emails, it </a:t>
            </a:r>
            <a:r>
              <a:rPr lang="en-US" b="1" dirty="0"/>
              <a:t>believes</a:t>
            </a:r>
            <a:r>
              <a:rPr lang="en-US" dirty="0"/>
              <a:t> it is working well, but in reality, it is failing because the user is missing important messages.</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94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Good Behavior: The Concept of Rationality</a:t>
            </a:r>
            <a:endParaRPr lang="en-US" sz="28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0BACE16-195D-0641-56BD-3FFEFDE750C7}"/>
              </a:ext>
            </a:extLst>
          </p:cNvPr>
          <p:cNvSpPr txBox="1"/>
          <p:nvPr/>
        </p:nvSpPr>
        <p:spPr>
          <a:xfrm>
            <a:off x="766916" y="1187451"/>
            <a:ext cx="10658167" cy="2893100"/>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Designing Performance Measures:</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r>
              <a:rPr lang="en-US" dirty="0"/>
              <a:t>Creating a </a:t>
            </a:r>
            <a:r>
              <a:rPr lang="en-US" b="1" dirty="0"/>
              <a:t>good performance measure</a:t>
            </a:r>
            <a:r>
              <a:rPr lang="en-US" dirty="0"/>
              <a:t> is both </a:t>
            </a:r>
            <a:r>
              <a:rPr lang="en-US" b="1" dirty="0"/>
              <a:t>crucial and challenging</a:t>
            </a:r>
            <a:r>
              <a:rPr lang="en-US" dirty="0"/>
              <a:t> because it must align with the actual goals of the agent in its environment. A poorly designed measure can lead to unintended behavior, where the agent tries to "game the system" instead of truly optimizing for the best outcome.</a:t>
            </a:r>
          </a:p>
          <a:p>
            <a:r>
              <a:rPr lang="en-US" b="1" dirty="0"/>
              <a:t>Key Considerations:</a:t>
            </a:r>
          </a:p>
          <a:p>
            <a:r>
              <a:rPr lang="en-US" b="1" dirty="0"/>
              <a:t>Alignment with Goals</a:t>
            </a:r>
            <a:r>
              <a:rPr lang="en-US" dirty="0"/>
              <a:t> – The measure should reflect the desired long-term success.</a:t>
            </a:r>
            <a:br>
              <a:rPr lang="en-US" dirty="0"/>
            </a:br>
            <a:r>
              <a:rPr lang="en-US" b="1" dirty="0"/>
              <a:t>Avoiding Exploitation</a:t>
            </a:r>
            <a:r>
              <a:rPr lang="en-US" dirty="0"/>
              <a:t> – The agent shouldn’t be able to cheat the system to maximize its score unfairly.</a:t>
            </a:r>
            <a:br>
              <a:rPr lang="en-US" dirty="0"/>
            </a:br>
            <a:r>
              <a:rPr lang="en-US" b="1" dirty="0"/>
              <a:t>Balancing Factors</a:t>
            </a:r>
            <a:r>
              <a:rPr lang="en-US" dirty="0"/>
              <a:t> – Multiple aspects like efficiency, resource usage, and unintended side effects should be considered.</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8FBE89B-C7F8-1EB1-BC1C-2B9FE5299494}"/>
              </a:ext>
            </a:extLst>
          </p:cNvPr>
          <p:cNvSpPr txBox="1"/>
          <p:nvPr/>
        </p:nvSpPr>
        <p:spPr>
          <a:xfrm>
            <a:off x="658760" y="3775672"/>
            <a:ext cx="10441858" cy="3416320"/>
          </a:xfrm>
          <a:prstGeom prst="rect">
            <a:avLst/>
          </a:prstGeom>
          <a:noFill/>
        </p:spPr>
        <p:txBody>
          <a:bodyPr wrap="square">
            <a:spAutoFit/>
          </a:bodyPr>
          <a:lstStyle/>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Example:</a:t>
            </a:r>
          </a:p>
          <a:p>
            <a:r>
              <a:rPr lang="en-US" b="1" dirty="0"/>
              <a:t>A Cleaning Robot</a:t>
            </a:r>
          </a:p>
          <a:p>
            <a:r>
              <a:rPr lang="en-US" dirty="0"/>
              <a:t>🔹 Suppose we reward the robot </a:t>
            </a:r>
            <a:r>
              <a:rPr lang="en-US" b="1" dirty="0"/>
              <a:t>only</a:t>
            </a:r>
            <a:r>
              <a:rPr lang="en-US" dirty="0"/>
              <a:t> based on the amount of dirt it picks up.</a:t>
            </a:r>
            <a:br>
              <a:rPr lang="en-US" dirty="0"/>
            </a:br>
            <a:r>
              <a:rPr lang="en-US" dirty="0"/>
              <a:t>🔹 The robot might find a loophole—picking up dirt and dropping it again </a:t>
            </a:r>
            <a:r>
              <a:rPr lang="en-US" b="1" dirty="0"/>
              <a:t>just to increase its score</a:t>
            </a:r>
            <a:r>
              <a:rPr lang="en-US" dirty="0"/>
              <a:t>!</a:t>
            </a:r>
            <a:br>
              <a:rPr lang="en-US" dirty="0"/>
            </a:br>
            <a:r>
              <a:rPr lang="en-US" dirty="0"/>
              <a:t>🔹 A better measure would reward the robot for </a:t>
            </a:r>
            <a:r>
              <a:rPr lang="en-US" b="1" dirty="0"/>
              <a:t>keeping the floor clean over time</a:t>
            </a:r>
            <a:r>
              <a:rPr lang="en-US" dirty="0"/>
              <a:t>, while also considering factors like:</a:t>
            </a:r>
          </a:p>
          <a:p>
            <a:pPr>
              <a:buFont typeface="Arial" panose="020B0604020202020204" pitchFamily="34" charset="0"/>
              <a:buChar char="•"/>
            </a:pPr>
            <a:r>
              <a:rPr lang="en-US" b="1" dirty="0"/>
              <a:t>Energy Efficiency</a:t>
            </a:r>
            <a:r>
              <a:rPr lang="en-US" dirty="0"/>
              <a:t> – Avoid unnecessary movement to save battery.</a:t>
            </a:r>
          </a:p>
          <a:p>
            <a:pPr>
              <a:buFont typeface="Arial" panose="020B0604020202020204" pitchFamily="34" charset="0"/>
              <a:buChar char="•"/>
            </a:pPr>
            <a:r>
              <a:rPr lang="en-US" b="1" dirty="0"/>
              <a:t>Noise Control</a:t>
            </a:r>
            <a:r>
              <a:rPr lang="en-US" dirty="0"/>
              <a:t> – Don’t disturb people while cleaning.</a:t>
            </a:r>
          </a:p>
          <a:p>
            <a:r>
              <a:rPr lang="en-US" dirty="0"/>
              <a:t>A well-thought-out </a:t>
            </a:r>
            <a:r>
              <a:rPr lang="en-US" b="1" dirty="0"/>
              <a:t>performance measure</a:t>
            </a:r>
            <a:r>
              <a:rPr lang="en-US" dirty="0"/>
              <a:t> ensures that the agent behaves in a truly </a:t>
            </a:r>
            <a:r>
              <a:rPr lang="en-US" b="1" dirty="0"/>
              <a:t>rational and beneficial</a:t>
            </a:r>
            <a:r>
              <a:rPr lang="en-US" dirty="0"/>
              <a:t> manner rather than just maximizing a flawed score.</a:t>
            </a:r>
          </a:p>
          <a:p>
            <a:pPr algn="l"/>
            <a:b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b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00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Good Behavior: The Concept of Rationality</a:t>
            </a:r>
            <a:endParaRPr lang="en-US" sz="28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0BACE16-195D-0641-56BD-3FFEFDE750C7}"/>
              </a:ext>
            </a:extLst>
          </p:cNvPr>
          <p:cNvSpPr txBox="1"/>
          <p:nvPr/>
        </p:nvSpPr>
        <p:spPr>
          <a:xfrm>
            <a:off x="766916" y="1187451"/>
            <a:ext cx="10658167" cy="3231654"/>
          </a:xfrm>
          <a:prstGeom prst="rect">
            <a:avLst/>
          </a:prstGeom>
          <a:noFill/>
        </p:spPr>
        <p:txBody>
          <a:bodyPr wrap="square">
            <a:spAutoFit/>
          </a:bodyPr>
          <a:lstStyle/>
          <a:p>
            <a:pPr algn="l"/>
            <a:r>
              <a:rPr lang="en-US" sz="2400" b="1" i="0" dirty="0">
                <a:solidFill>
                  <a:srgbClr val="C00000"/>
                </a:solidFill>
                <a:effectLst/>
                <a:highlight>
                  <a:srgbClr val="FFFFFF"/>
                </a:highlight>
                <a:latin typeface="Times New Roman" panose="02020603050405020304" pitchFamily="18" charset="0"/>
                <a:cs typeface="Times New Roman" panose="02020603050405020304" pitchFamily="18" charset="0"/>
              </a:rPr>
              <a:t>Complex Considerations:</a:t>
            </a:r>
            <a:endParaRPr lang="en-US" sz="24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r>
              <a:rPr lang="en-US" dirty="0"/>
              <a:t>Even with well-thought-out performance measures, designing an </a:t>
            </a:r>
            <a:r>
              <a:rPr lang="en-US" b="1" dirty="0"/>
              <a:t>ideal</a:t>
            </a:r>
            <a:r>
              <a:rPr lang="en-US" dirty="0"/>
              <a:t> system is not straightforward. Several challenges arise:</a:t>
            </a:r>
          </a:p>
          <a:p>
            <a:pPr>
              <a:buFont typeface="Arial" panose="020B0604020202020204" pitchFamily="34" charset="0"/>
              <a:buChar char="•"/>
            </a:pPr>
            <a:r>
              <a:rPr lang="en-US" dirty="0"/>
              <a:t>What does a </a:t>
            </a:r>
            <a:r>
              <a:rPr lang="en-US" b="1" dirty="0"/>
              <a:t>clean floor</a:t>
            </a:r>
            <a:r>
              <a:rPr lang="en-US" dirty="0"/>
              <a:t> actually mean?</a:t>
            </a:r>
          </a:p>
          <a:p>
            <a:pPr marL="742950" lvl="1" indent="-285750">
              <a:buFont typeface="Arial" panose="020B0604020202020204" pitchFamily="34" charset="0"/>
              <a:buChar char="•"/>
            </a:pPr>
            <a:r>
              <a:rPr lang="en-US" dirty="0"/>
              <a:t>Should it be </a:t>
            </a:r>
            <a:r>
              <a:rPr lang="en-US" b="1" dirty="0"/>
              <a:t>completely spotless</a:t>
            </a:r>
            <a:r>
              <a:rPr lang="en-US" dirty="0"/>
              <a:t> all the time?</a:t>
            </a:r>
          </a:p>
          <a:p>
            <a:pPr marL="742950" lvl="1" indent="-285750">
              <a:buFont typeface="Arial" panose="020B0604020202020204" pitchFamily="34" charset="0"/>
              <a:buChar char="•"/>
            </a:pPr>
            <a:r>
              <a:rPr lang="en-US" dirty="0"/>
              <a:t>Or should we measure the </a:t>
            </a:r>
            <a:r>
              <a:rPr lang="en-US" b="1" dirty="0"/>
              <a:t>average cleanliness over a period</a:t>
            </a:r>
            <a:r>
              <a:rPr lang="en-US" dirty="0"/>
              <a:t>?</a:t>
            </a:r>
          </a:p>
          <a:p>
            <a:pPr>
              <a:buFont typeface="Arial" panose="020B0604020202020204" pitchFamily="34" charset="0"/>
              <a:buChar char="•"/>
            </a:pPr>
            <a:r>
              <a:rPr lang="en-US" dirty="0"/>
              <a:t>Two robots may </a:t>
            </a:r>
            <a:r>
              <a:rPr lang="en-US" b="1" dirty="0"/>
              <a:t>achieve the same cleanliness score</a:t>
            </a:r>
            <a:r>
              <a:rPr lang="en-US" dirty="0"/>
              <a:t> but in different ways:</a:t>
            </a:r>
          </a:p>
          <a:p>
            <a:pPr marL="742950" lvl="1" indent="-285750">
              <a:buFont typeface="Arial" panose="020B0604020202020204" pitchFamily="34" charset="0"/>
              <a:buChar char="•"/>
            </a:pPr>
            <a:r>
              <a:rPr lang="en-US" dirty="0"/>
              <a:t>One cleans constantly but wastes energy.</a:t>
            </a:r>
          </a:p>
          <a:p>
            <a:pPr marL="742950" lvl="1" indent="-285750">
              <a:buFont typeface="Arial" panose="020B0604020202020204" pitchFamily="34" charset="0"/>
              <a:buChar char="•"/>
            </a:pPr>
            <a:r>
              <a:rPr lang="en-US" dirty="0"/>
              <a:t>Another cleans less often but still maintains acceptable cleanliness.</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8FBE89B-C7F8-1EB1-BC1C-2B9FE5299494}"/>
              </a:ext>
            </a:extLst>
          </p:cNvPr>
          <p:cNvSpPr txBox="1"/>
          <p:nvPr/>
        </p:nvSpPr>
        <p:spPr>
          <a:xfrm>
            <a:off x="766916" y="4172982"/>
            <a:ext cx="10441858" cy="2215991"/>
          </a:xfrm>
          <a:prstGeom prst="rect">
            <a:avLst/>
          </a:prstGeom>
          <a:noFill/>
        </p:spPr>
        <p:txBody>
          <a:bodyPr wrap="square">
            <a:spAutoFit/>
          </a:bodyPr>
          <a:lstStyle/>
          <a:p>
            <a:pPr algn="l"/>
            <a:r>
              <a:rPr lang="en-US" sz="2400" b="1" i="0" dirty="0">
                <a:solidFill>
                  <a:srgbClr val="C00000"/>
                </a:solidFill>
                <a:effectLst/>
                <a:highlight>
                  <a:srgbClr val="FFFFFF"/>
                </a:highlight>
                <a:latin typeface="Times New Roman" panose="02020603050405020304" pitchFamily="18" charset="0"/>
                <a:cs typeface="Times New Roman" panose="02020603050405020304" pitchFamily="18" charset="0"/>
              </a:rPr>
              <a:t>Example:</a:t>
            </a:r>
          </a:p>
          <a:p>
            <a:r>
              <a:rPr lang="en-US" dirty="0"/>
              <a:t>Imagine two cleaning robots:</a:t>
            </a:r>
            <a:br>
              <a:rPr lang="en-US" dirty="0"/>
            </a:br>
            <a:r>
              <a:rPr lang="en-US" dirty="0"/>
              <a:t>🔹 </a:t>
            </a:r>
            <a:r>
              <a:rPr lang="en-US" b="1" dirty="0"/>
              <a:t>Robot A:</a:t>
            </a:r>
            <a:r>
              <a:rPr lang="en-US" dirty="0"/>
              <a:t> Cleans every 5 minutes, using lots of energy but keeping the floor spotless.</a:t>
            </a:r>
            <a:br>
              <a:rPr lang="en-US" dirty="0"/>
            </a:br>
            <a:r>
              <a:rPr lang="en-US" dirty="0"/>
              <a:t>🔹 </a:t>
            </a:r>
            <a:r>
              <a:rPr lang="en-US" b="1" dirty="0"/>
              <a:t>Robot B:</a:t>
            </a:r>
            <a:r>
              <a:rPr lang="en-US" dirty="0"/>
              <a:t> Cleans once an hour but still prevents visible dirt buildup.</a:t>
            </a:r>
          </a:p>
          <a:p>
            <a:r>
              <a:rPr lang="en-US" dirty="0"/>
              <a:t>Both may </a:t>
            </a:r>
            <a:r>
              <a:rPr lang="en-US" b="1" dirty="0"/>
              <a:t>achieve the same cleanliness score</a:t>
            </a:r>
            <a:r>
              <a:rPr lang="en-US" dirty="0"/>
              <a:t>, but one is </a:t>
            </a:r>
            <a:r>
              <a:rPr lang="en-US" b="1" dirty="0"/>
              <a:t>more energy-efficient</a:t>
            </a:r>
            <a:r>
              <a:rPr lang="en-US" dirty="0"/>
              <a:t>. Which one is truly better?</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4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65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Good Behavior: The Concept of Rationality</a:t>
            </a:r>
            <a:endParaRPr lang="en-US" sz="28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148B264-C1B4-DBED-D78A-C5246A467367}"/>
              </a:ext>
            </a:extLst>
          </p:cNvPr>
          <p:cNvSpPr txBox="1"/>
          <p:nvPr/>
        </p:nvSpPr>
        <p:spPr>
          <a:xfrm>
            <a:off x="550606" y="1187451"/>
            <a:ext cx="10736827" cy="4401205"/>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Conclusion:</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Designing performance measures for AI systems, such as cleaning robots, goes beyond simple rules. While we can set clear goals—like keeping the floor clean—defining </a:t>
            </a:r>
            <a:r>
              <a:rPr lang="en-US" sz="2000" b="1" dirty="0">
                <a:latin typeface="Times New Roman" panose="02020603050405020304" pitchFamily="18" charset="0"/>
                <a:cs typeface="Times New Roman" panose="02020603050405020304" pitchFamily="18" charset="0"/>
              </a:rPr>
              <a:t>how success is measured</a:t>
            </a:r>
            <a:r>
              <a:rPr lang="en-US" sz="2000" dirty="0">
                <a:latin typeface="Times New Roman" panose="02020603050405020304" pitchFamily="18" charset="0"/>
                <a:cs typeface="Times New Roman" panose="02020603050405020304" pitchFamily="18" charset="0"/>
              </a:rPr>
              <a:t> introduces complexity.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ideal AI system must </a:t>
            </a:r>
            <a:r>
              <a:rPr lang="en-US" sz="2000" b="1" dirty="0">
                <a:latin typeface="Times New Roman" panose="02020603050405020304" pitchFamily="18" charset="0"/>
                <a:cs typeface="Times New Roman" panose="02020603050405020304" pitchFamily="18" charset="0"/>
              </a:rPr>
              <a:t>balance multiple factors</a:t>
            </a:r>
            <a:r>
              <a:rPr lang="en-US" sz="2000" dirty="0">
                <a:latin typeface="Times New Roman" panose="02020603050405020304" pitchFamily="18" charset="0"/>
                <a:cs typeface="Times New Roman" panose="02020603050405020304" pitchFamily="18" charset="0"/>
              </a:rPr>
              <a:t>, including: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Effectiveness</a:t>
            </a:r>
            <a:r>
              <a:rPr lang="en-US" sz="2000" dirty="0">
                <a:latin typeface="Times New Roman" panose="02020603050405020304" pitchFamily="18" charset="0"/>
                <a:cs typeface="Times New Roman" panose="02020603050405020304" pitchFamily="18" charset="0"/>
              </a:rPr>
              <a:t> – Does it achieve the goal (e.g., a clean floor)?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Efficiency</a:t>
            </a:r>
            <a:r>
              <a:rPr lang="en-US" sz="2000" dirty="0">
                <a:latin typeface="Times New Roman" panose="02020603050405020304" pitchFamily="18" charset="0"/>
                <a:cs typeface="Times New Roman" panose="02020603050405020304" pitchFamily="18" charset="0"/>
              </a:rPr>
              <a:t> – Does it use resources wisely (e.g., energy consumption)?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Adaptability</a:t>
            </a:r>
            <a:r>
              <a:rPr lang="en-US" sz="2000" dirty="0">
                <a:latin typeface="Times New Roman" panose="02020603050405020304" pitchFamily="18" charset="0"/>
                <a:cs typeface="Times New Roman" panose="02020603050405020304" pitchFamily="18" charset="0"/>
              </a:rPr>
              <a:t> – Can it adjust to different situations and user needs?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key takeaway? AI decision-making isn’t just about achieving the best score—it’s about making smart trade-offs that align with real-world needs. By refining performance measures, we ensure AI systems act not just intelligently, but also rationally and efficiently.</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751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Rationality</a:t>
            </a:r>
            <a:endParaRPr lang="en-US" sz="28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148B264-C1B4-DBED-D78A-C5246A467367}"/>
              </a:ext>
            </a:extLst>
          </p:cNvPr>
          <p:cNvSpPr txBox="1"/>
          <p:nvPr/>
        </p:nvSpPr>
        <p:spPr>
          <a:xfrm>
            <a:off x="818785" y="1317576"/>
            <a:ext cx="10736827" cy="1384995"/>
          </a:xfrm>
          <a:prstGeom prst="rect">
            <a:avLst/>
          </a:prstGeom>
          <a:noFill/>
        </p:spPr>
        <p:txBody>
          <a:bodyPr wrap="square">
            <a:spAutoFit/>
          </a:bodyPr>
          <a:lstStyle/>
          <a:p>
            <a:pPr algn="l"/>
            <a:r>
              <a:rPr lang="en-IN" sz="24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Rationality:</a:t>
            </a:r>
            <a:endParaRPr lang="en-US" sz="24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the realm of artificial intelligence, rationality refers to the ability of an agent to make decisions that are expected to achieve its goals or objectives effectively. Essentially, it's about doing the right thing given the available information and resources.</a:t>
            </a:r>
          </a:p>
        </p:txBody>
      </p:sp>
      <p:sp>
        <p:nvSpPr>
          <p:cNvPr id="6" name="TextBox 5">
            <a:extLst>
              <a:ext uri="{FF2B5EF4-FFF2-40B4-BE49-F238E27FC236}">
                <a16:creationId xmlns:a16="http://schemas.microsoft.com/office/drawing/2014/main" id="{0978A86A-44C0-6B16-9F78-4A3CF0F92C6E}"/>
              </a:ext>
            </a:extLst>
          </p:cNvPr>
          <p:cNvSpPr txBox="1"/>
          <p:nvPr/>
        </p:nvSpPr>
        <p:spPr>
          <a:xfrm>
            <a:off x="818784" y="3279339"/>
            <a:ext cx="10389989" cy="2554545"/>
          </a:xfrm>
          <a:prstGeom prst="rect">
            <a:avLst/>
          </a:prstGeom>
          <a:noFill/>
        </p:spPr>
        <p:txBody>
          <a:bodyPr wrap="square">
            <a:spAutoFit/>
          </a:bodyPr>
          <a:lstStyle/>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Rationality in artificial intelligence depends on four key factors:</a:t>
            </a:r>
          </a:p>
          <a:p>
            <a:pPr algn="l">
              <a:buFont typeface="+mj-lt"/>
              <a:buAutoNum type="arabicPeriod"/>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Performance Measure</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defines the criterion of success for the agent.</a:t>
            </a:r>
          </a:p>
          <a:p>
            <a:pPr algn="l">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Prior Knowledge</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agent's understanding of the environment before taking any action.</a:t>
            </a:r>
          </a:p>
          <a:p>
            <a:pPr algn="l">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Available Actions</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actions that the agent can perform in its environment.</a:t>
            </a:r>
          </a:p>
          <a:p>
            <a:pPr algn="l">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Percept Sequence</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agent's history of sensory inputs up to the present moment.</a:t>
            </a:r>
          </a:p>
        </p:txBody>
      </p:sp>
    </p:spTree>
    <p:extLst>
      <p:ext uri="{BB962C8B-B14F-4D97-AF65-F5344CB8AC3E}">
        <p14:creationId xmlns:p14="http://schemas.microsoft.com/office/powerpoint/2010/main" val="8257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1384995"/>
          </a:xfrm>
          <a:prstGeom prst="rect">
            <a:avLst/>
          </a:prstGeom>
          <a:noFill/>
        </p:spPr>
        <p:txBody>
          <a:bodyPr wrap="square">
            <a:spAutoFit/>
          </a:bodyPr>
          <a:lstStyle/>
          <a:p>
            <a:pPr algn="ctr"/>
            <a:r>
              <a:rPr lang="en-US" sz="2800" b="1" dirty="0">
                <a:solidFill>
                  <a:srgbClr val="C00000"/>
                </a:solidFill>
                <a:highlight>
                  <a:srgbClr val="FFFFFF"/>
                </a:highlight>
                <a:latin typeface="Times New Roman" panose="02020603050405020304" pitchFamily="18" charset="0"/>
                <a:cs typeface="Times New Roman" panose="02020603050405020304" pitchFamily="18" charset="0"/>
              </a:rPr>
              <a:t>A</a:t>
            </a: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pplying the concept of rationality to the vacuum cleaner agent</a:t>
            </a:r>
            <a:endParaRPr lang="en-US" sz="28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6F8C74F-8869-5279-7B46-88D3F4202F5E}"/>
              </a:ext>
            </a:extLst>
          </p:cNvPr>
          <p:cNvSpPr txBox="1"/>
          <p:nvPr/>
        </p:nvSpPr>
        <p:spPr>
          <a:xfrm>
            <a:off x="1022555" y="1998519"/>
            <a:ext cx="10670708" cy="1631216"/>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Performance Measure:</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the case of the vacuum cleaner agent, the performance measure could be defined as the total number of clean squares over a certain period of time. For example, the agent earns one point for each clean square at each time step. The objective is to maximize the number of clean squares to achieve a high score.</a:t>
            </a:r>
          </a:p>
        </p:txBody>
      </p:sp>
      <p:sp>
        <p:nvSpPr>
          <p:cNvPr id="10" name="TextBox 9">
            <a:extLst>
              <a:ext uri="{FF2B5EF4-FFF2-40B4-BE49-F238E27FC236}">
                <a16:creationId xmlns:a16="http://schemas.microsoft.com/office/drawing/2014/main" id="{3CA0181A-F85A-184C-2EF2-21E9D5B29BAD}"/>
              </a:ext>
            </a:extLst>
          </p:cNvPr>
          <p:cNvSpPr txBox="1"/>
          <p:nvPr/>
        </p:nvSpPr>
        <p:spPr>
          <a:xfrm>
            <a:off x="993057" y="4140041"/>
            <a:ext cx="10658167" cy="1323439"/>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Prior Knowledge:</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Before the vacuum cleaner starts operating, it may have some prior knowledge about the environment. This includes knowing the layout of the space it needs to clean (such as the arrangement of squares A and B), understanding its own capabilities and limitations, and being aware of the actions it can take.</a:t>
            </a:r>
          </a:p>
        </p:txBody>
      </p:sp>
    </p:spTree>
    <p:extLst>
      <p:ext uri="{BB962C8B-B14F-4D97-AF65-F5344CB8AC3E}">
        <p14:creationId xmlns:p14="http://schemas.microsoft.com/office/powerpoint/2010/main" val="139661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1384995"/>
          </a:xfrm>
          <a:prstGeom prst="rect">
            <a:avLst/>
          </a:prstGeom>
          <a:noFill/>
        </p:spPr>
        <p:txBody>
          <a:bodyPr wrap="square">
            <a:spAutoFit/>
          </a:bodyPr>
          <a:lstStyle/>
          <a:p>
            <a:pPr algn="ctr"/>
            <a:r>
              <a:rPr lang="en-US" sz="2800" b="1" dirty="0">
                <a:solidFill>
                  <a:srgbClr val="C00000"/>
                </a:solidFill>
                <a:highlight>
                  <a:srgbClr val="FFFFFF"/>
                </a:highlight>
                <a:latin typeface="Times New Roman" panose="02020603050405020304" pitchFamily="18" charset="0"/>
                <a:cs typeface="Times New Roman" panose="02020603050405020304" pitchFamily="18" charset="0"/>
              </a:rPr>
              <a:t>A</a:t>
            </a: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pplying the concept of rationality to the vacuum cleaner agent</a:t>
            </a:r>
            <a:endParaRPr lang="en-US" sz="28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6F8C74F-8869-5279-7B46-88D3F4202F5E}"/>
              </a:ext>
            </a:extLst>
          </p:cNvPr>
          <p:cNvSpPr txBox="1"/>
          <p:nvPr/>
        </p:nvSpPr>
        <p:spPr>
          <a:xfrm>
            <a:off x="840557" y="1782746"/>
            <a:ext cx="10670708" cy="1292662"/>
          </a:xfrm>
          <a:prstGeom prst="rect">
            <a:avLst/>
          </a:prstGeom>
          <a:noFill/>
        </p:spPr>
        <p:txBody>
          <a:bodyPr wrap="square">
            <a:spAutoFit/>
          </a:bodyPr>
          <a:lstStyle/>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Available Actions:</a:t>
            </a: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vacuum cleaner agent has a limited set of actions it can perform: moving left, moving right, or sucking up dirt. These actions are determined by the agent's programming and are based on its understanding of the environment.</a:t>
            </a:r>
          </a:p>
        </p:txBody>
      </p:sp>
      <p:sp>
        <p:nvSpPr>
          <p:cNvPr id="10" name="TextBox 9">
            <a:extLst>
              <a:ext uri="{FF2B5EF4-FFF2-40B4-BE49-F238E27FC236}">
                <a16:creationId xmlns:a16="http://schemas.microsoft.com/office/drawing/2014/main" id="{3CA0181A-F85A-184C-2EF2-21E9D5B29BAD}"/>
              </a:ext>
            </a:extLst>
          </p:cNvPr>
          <p:cNvSpPr txBox="1"/>
          <p:nvPr/>
        </p:nvSpPr>
        <p:spPr>
          <a:xfrm>
            <a:off x="840557" y="3782592"/>
            <a:ext cx="10225548" cy="1323439"/>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Percept Sequence:</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As the vacuum cleaner moves around the environment, it continuously perceives its current location and whether that location contains dirt. This sequence of sensory inputs forms the percept sequence, which informs the agent's decision-making process.</a:t>
            </a:r>
          </a:p>
        </p:txBody>
      </p:sp>
    </p:spTree>
    <p:extLst>
      <p:ext uri="{BB962C8B-B14F-4D97-AF65-F5344CB8AC3E}">
        <p14:creationId xmlns:p14="http://schemas.microsoft.com/office/powerpoint/2010/main" val="303371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523220"/>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Rationality and Adaptability</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252B64-A22A-FACB-27D4-6E931CE48430}"/>
              </a:ext>
            </a:extLst>
          </p:cNvPr>
          <p:cNvSpPr txBox="1"/>
          <p:nvPr/>
        </p:nvSpPr>
        <p:spPr>
          <a:xfrm>
            <a:off x="983226" y="1603656"/>
            <a:ext cx="10658168" cy="1015663"/>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Rationality of the Vacuum Cleaner Agent:</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Under these circumstances, the vacuum cleaner agent is rational. Its expected performance is as high as or higher than any other agent's in the same environment.</a:t>
            </a:r>
          </a:p>
        </p:txBody>
      </p:sp>
      <p:sp>
        <p:nvSpPr>
          <p:cNvPr id="11" name="TextBox 10">
            <a:extLst>
              <a:ext uri="{FF2B5EF4-FFF2-40B4-BE49-F238E27FC236}">
                <a16:creationId xmlns:a16="http://schemas.microsoft.com/office/drawing/2014/main" id="{4F843AFD-BB9C-4F92-3085-510510024E39}"/>
              </a:ext>
            </a:extLst>
          </p:cNvPr>
          <p:cNvSpPr txBox="1"/>
          <p:nvPr/>
        </p:nvSpPr>
        <p:spPr>
          <a:xfrm>
            <a:off x="938880" y="3293655"/>
            <a:ext cx="10127225" cy="2246769"/>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Adaptability of Rationality:</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However, the same agent may be irrational under different conditions. For instance, if all dirt is cleaned, </a:t>
            </a: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the agent may oscillate needlessly, resulting in poor performance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 such cases, a better agent would adjust its actions based on the current environment and performance measure.</a:t>
            </a:r>
          </a:p>
          <a:p>
            <a:pPr algn="l"/>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For instance, if it perceives that all squares are clean, it may stop moving and remain idle until new dirt appears.</a:t>
            </a:r>
          </a:p>
        </p:txBody>
      </p:sp>
    </p:spTree>
    <p:extLst>
      <p:ext uri="{BB962C8B-B14F-4D97-AF65-F5344CB8AC3E}">
        <p14:creationId xmlns:p14="http://schemas.microsoft.com/office/powerpoint/2010/main" val="224672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584775"/>
          </a:xfrm>
          <a:prstGeom prst="rect">
            <a:avLst/>
          </a:prstGeom>
          <a:noFill/>
        </p:spPr>
        <p:txBody>
          <a:bodyPr wrap="square">
            <a:spAutoFit/>
          </a:bodyPr>
          <a:lstStyle/>
          <a:p>
            <a:pPr algn="ctr"/>
            <a:r>
              <a:rPr lang="en-IN" sz="3200" b="1" i="0" u="none" strike="noStrike" baseline="0" dirty="0">
                <a:solidFill>
                  <a:srgbClr val="C00000"/>
                </a:solidFill>
                <a:latin typeface="Times New Roman" panose="02020603050405020304" pitchFamily="18" charset="0"/>
                <a:cs typeface="Times New Roman" panose="02020603050405020304" pitchFamily="18" charset="0"/>
              </a:rPr>
              <a:t>Omniscience, learning, and autonomy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4E07FD-1197-1749-888D-A8E5D0C938EC}"/>
              </a:ext>
            </a:extLst>
          </p:cNvPr>
          <p:cNvSpPr txBox="1"/>
          <p:nvPr/>
        </p:nvSpPr>
        <p:spPr>
          <a:xfrm>
            <a:off x="894734" y="1296159"/>
            <a:ext cx="10746660" cy="2246769"/>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Rationality vs. Omniscience:</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Rationality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is about making the best decisions based on available information, while </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omniscience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implies knowing all outcomes in advance, which is impossible in reality.</a:t>
            </a:r>
          </a:p>
          <a:p>
            <a:pPr lvl="1"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Example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Imagine you're crossing a street when suddenly, a cargo door falls from a passing airplane and hits you. You couldn't predict this event, so crossing the street was rational based on the information you had at the time.</a:t>
            </a:r>
          </a:p>
        </p:txBody>
      </p:sp>
      <p:sp>
        <p:nvSpPr>
          <p:cNvPr id="10" name="TextBox 9">
            <a:extLst>
              <a:ext uri="{FF2B5EF4-FFF2-40B4-BE49-F238E27FC236}">
                <a16:creationId xmlns:a16="http://schemas.microsoft.com/office/drawing/2014/main" id="{2CCEFDC7-ED03-FDEF-5F70-B08734FF8702}"/>
              </a:ext>
            </a:extLst>
          </p:cNvPr>
          <p:cNvSpPr txBox="1"/>
          <p:nvPr/>
        </p:nvSpPr>
        <p:spPr>
          <a:xfrm>
            <a:off x="894734" y="4005534"/>
            <a:ext cx="10402532" cy="1938992"/>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Rationality Doesn't Mean Perfection:</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Rationality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focuses on maximizing expected performance, not achieving perfect outcomes.</a:t>
            </a:r>
          </a:p>
          <a:p>
            <a:pPr lvl="1"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Example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Even if you look both ways before crossing a busy road, there's still a risk of accidents. Rationality involves making the best decision based on the information available, even if the outcome isn't perfect.</a:t>
            </a:r>
          </a:p>
        </p:txBody>
      </p:sp>
    </p:spTree>
    <p:extLst>
      <p:ext uri="{BB962C8B-B14F-4D97-AF65-F5344CB8AC3E}">
        <p14:creationId xmlns:p14="http://schemas.microsoft.com/office/powerpoint/2010/main" val="23241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1015663"/>
          </a:xfrm>
          <a:prstGeom prst="rect">
            <a:avLst/>
          </a:prstGeom>
          <a:noFill/>
        </p:spPr>
        <p:txBody>
          <a:bodyPr wrap="square">
            <a:spAutoFit/>
          </a:bodyPr>
          <a:lstStyle/>
          <a:p>
            <a:pPr algn="ctr"/>
            <a:r>
              <a:rPr lang="en-IN" sz="3200" b="1" i="0" u="none" strike="noStrike" baseline="0" dirty="0">
                <a:solidFill>
                  <a:srgbClr val="C00000"/>
                </a:solidFill>
                <a:latin typeface="Times New Roman" panose="02020603050405020304" pitchFamily="18" charset="0"/>
                <a:cs typeface="Times New Roman" panose="02020603050405020304" pitchFamily="18" charset="0"/>
              </a:rPr>
              <a:t>INTELLIGENT AGENTS</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550604" y="1486694"/>
            <a:ext cx="11346427" cy="5324535"/>
          </a:xfrm>
          <a:prstGeom prst="rect">
            <a:avLst/>
          </a:prstGeom>
          <a:noFill/>
        </p:spPr>
        <p:txBody>
          <a:bodyPr wrap="square">
            <a:spAutoFit/>
          </a:bodyPr>
          <a:lstStyle/>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the world of artificial intelligence, </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A</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n agent is something that acts autonomously to achieve its goals. </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 rational agent, in particular, is one that makes decisions to achieve the best outcome or, when faced with uncertainty, the best expected outcome.</a:t>
            </a: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Intelligent agents are autonomous entities that perceive their environment through sensors and act upon it using actuators.</a:t>
            </a:r>
          </a:p>
          <a:p>
            <a:pPr algn="just"/>
            <a:r>
              <a:rPr lang="en-IN"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Agent</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Automatic door opener: It detects the presence of a person (perception) and opens the door (actuation) to allow entry.</a:t>
            </a:r>
          </a:p>
          <a:p>
            <a:pPr algn="just"/>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Rational Agent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Recommendation System (e.g., Netflix): Learns your viewing history and trends (perception) and suggests movies and shows you’re likely to enjoy (actuation). It doesn’t know your exact mood but uses data to maximize the chance of you hitting "Play."</a:t>
            </a:r>
          </a:p>
          <a:p>
            <a:pPr algn="l"/>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Intelligent Agent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Self-driving car: It perceives its surroundings using sensors such as cameras and LiDAR (perception) and makes decisions about speed, steering, and braking (actuation) to navigate safely to its destination.</a:t>
            </a:r>
          </a:p>
          <a:p>
            <a:pPr algn="just"/>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358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584775"/>
          </a:xfrm>
          <a:prstGeom prst="rect">
            <a:avLst/>
          </a:prstGeom>
          <a:noFill/>
        </p:spPr>
        <p:txBody>
          <a:bodyPr wrap="square">
            <a:spAutoFit/>
          </a:bodyPr>
          <a:lstStyle/>
          <a:p>
            <a:pPr algn="ctr"/>
            <a:r>
              <a:rPr lang="en-IN" sz="3200" b="1" i="0" u="none" strike="noStrike" baseline="0" dirty="0">
                <a:solidFill>
                  <a:srgbClr val="C00000"/>
                </a:solidFill>
                <a:latin typeface="Times New Roman" panose="02020603050405020304" pitchFamily="18" charset="0"/>
                <a:cs typeface="Times New Roman" panose="02020603050405020304" pitchFamily="18" charset="0"/>
              </a:rPr>
              <a:t>Omniscience, learning, and autonomy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AC1C7FD-8B47-3C08-98E8-6C132921DB40}"/>
              </a:ext>
            </a:extLst>
          </p:cNvPr>
          <p:cNvSpPr txBox="1"/>
          <p:nvPr/>
        </p:nvSpPr>
        <p:spPr>
          <a:xfrm>
            <a:off x="983226" y="1317576"/>
            <a:ext cx="10670708" cy="2862322"/>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Importance of Information Gathering:</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Rational agents gather information to make informed decisions and maximize expected performance.</a:t>
            </a:r>
          </a:p>
          <a:p>
            <a:pPr lvl="1"/>
            <a:r>
              <a:rPr lang="en-US" sz="2000" dirty="0"/>
              <a:t>An </a:t>
            </a:r>
            <a:r>
              <a:rPr lang="en-US" sz="2000" b="1" dirty="0"/>
              <a:t>informed decision</a:t>
            </a:r>
            <a:r>
              <a:rPr lang="en-US" sz="2000" dirty="0"/>
              <a:t> is a choice made using all available and relevant information. Instead of guessing or acting randomly, the agent uses the </a:t>
            </a:r>
            <a:r>
              <a:rPr lang="en-US" sz="2000" b="1" dirty="0"/>
              <a:t>percept sequence</a:t>
            </a:r>
            <a:r>
              <a:rPr lang="en-US" sz="2000" dirty="0"/>
              <a:t> (the history of what it has sensed) to decide the best next step.</a:t>
            </a:r>
          </a:p>
          <a:p>
            <a:pPr lvl="1"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Before crossing a road, it's rational to look both ways to gather information about oncoming traffic. This action helps minimize the risk of accidents and improves overall performance.</a:t>
            </a:r>
          </a:p>
        </p:txBody>
      </p:sp>
      <p:sp>
        <p:nvSpPr>
          <p:cNvPr id="11" name="TextBox 10">
            <a:extLst>
              <a:ext uri="{FF2B5EF4-FFF2-40B4-BE49-F238E27FC236}">
                <a16:creationId xmlns:a16="http://schemas.microsoft.com/office/drawing/2014/main" id="{1A76E224-018F-C001-E2A8-1CE521E584EA}"/>
              </a:ext>
            </a:extLst>
          </p:cNvPr>
          <p:cNvSpPr txBox="1"/>
          <p:nvPr/>
        </p:nvSpPr>
        <p:spPr>
          <a:xfrm>
            <a:off x="943897" y="4179898"/>
            <a:ext cx="10304206" cy="2246769"/>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Learning and Adaptation:</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Rational agents learn from their experiences and adapt their behavior to improve performance over time.</a:t>
            </a:r>
          </a:p>
          <a:p>
            <a:pPr lvl="1"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A vacuum-cleaning robot learns from past cleaning sessions to anticipate where and when dirt is likely to accumulate. By learning, it becomes more efficient in maintaining cleanliness.</a:t>
            </a:r>
          </a:p>
        </p:txBody>
      </p:sp>
    </p:spTree>
    <p:extLst>
      <p:ext uri="{BB962C8B-B14F-4D97-AF65-F5344CB8AC3E}">
        <p14:creationId xmlns:p14="http://schemas.microsoft.com/office/powerpoint/2010/main" val="225679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584775"/>
          </a:xfrm>
          <a:prstGeom prst="rect">
            <a:avLst/>
          </a:prstGeom>
          <a:noFill/>
        </p:spPr>
        <p:txBody>
          <a:bodyPr wrap="square">
            <a:spAutoFit/>
          </a:bodyPr>
          <a:lstStyle/>
          <a:p>
            <a:pPr algn="ctr"/>
            <a:r>
              <a:rPr lang="en-IN" sz="3200" b="1" i="0" u="none" strike="noStrike" baseline="0" dirty="0">
                <a:solidFill>
                  <a:srgbClr val="C00000"/>
                </a:solidFill>
                <a:latin typeface="Times New Roman" panose="02020603050405020304" pitchFamily="18" charset="0"/>
                <a:cs typeface="Times New Roman" panose="02020603050405020304" pitchFamily="18" charset="0"/>
              </a:rPr>
              <a:t>Omniscience, learning, and autonomy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D833754-133A-4271-CA8D-9595FB569B14}"/>
              </a:ext>
            </a:extLst>
          </p:cNvPr>
          <p:cNvSpPr txBox="1"/>
          <p:nvPr/>
        </p:nvSpPr>
        <p:spPr>
          <a:xfrm>
            <a:off x="865238" y="1045029"/>
            <a:ext cx="10894141" cy="1785104"/>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Autonomy:</a:t>
            </a:r>
            <a:br>
              <a:rPr lang="en-US" dirty="0"/>
            </a:br>
            <a:r>
              <a:rPr lang="en-US" dirty="0"/>
              <a:t>A rational agent should strive for </a:t>
            </a:r>
            <a:r>
              <a:rPr lang="en-US" b="1" dirty="0"/>
              <a:t>autonomy</a:t>
            </a:r>
            <a:r>
              <a:rPr lang="en-US" dirty="0"/>
              <a:t>, meaning it can learn and make decisions independently, rather than relying solely on the initial knowledge provided by its designers.</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An autonomous vacuum-cleaning robot doesn't rely solely on pre-programmed instructions but learns from its environment to optimize cleaning strategies, such as avoiding obstacles and efficiently covering all areas.</a:t>
            </a:r>
          </a:p>
        </p:txBody>
      </p:sp>
      <p:sp>
        <p:nvSpPr>
          <p:cNvPr id="15" name="TextBox 14">
            <a:extLst>
              <a:ext uri="{FF2B5EF4-FFF2-40B4-BE49-F238E27FC236}">
                <a16:creationId xmlns:a16="http://schemas.microsoft.com/office/drawing/2014/main" id="{1E3FD398-26EC-3B2A-240C-69A8AA5A4F68}"/>
              </a:ext>
            </a:extLst>
          </p:cNvPr>
          <p:cNvSpPr txBox="1"/>
          <p:nvPr/>
        </p:nvSpPr>
        <p:spPr>
          <a:xfrm>
            <a:off x="776749" y="3379679"/>
            <a:ext cx="11316928" cy="2585323"/>
          </a:xfrm>
          <a:prstGeom prst="rect">
            <a:avLst/>
          </a:prstGeom>
          <a:noFill/>
        </p:spPr>
        <p:txBody>
          <a:bodyPr wrap="square">
            <a:sp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Understanding the distinctions between rationality, omniscience, learning, and autonomy is crucial in designing intelligent agents. While rationality guides agents to make optimal decisions based on available information, </a:t>
            </a:r>
          </a:p>
          <a:p>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omniscience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is an unattainable ideal of knowing all outcomes in advance. </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Learning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allows agents to adapt and improve their performance over time, while </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autonomy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empowers them to rely less on prior knowledge and more on their own experiences. </a:t>
            </a:r>
          </a:p>
          <a:p>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integrating these concepts effectively, we can design intelligent agents capable of navigating diverse environments and achieving desired goals autonomously.</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BF08B33-3677-4C85-01DD-CA345E191731}"/>
              </a:ext>
            </a:extLst>
          </p:cNvPr>
          <p:cNvSpPr txBox="1"/>
          <p:nvPr/>
        </p:nvSpPr>
        <p:spPr>
          <a:xfrm>
            <a:off x="776749" y="3135524"/>
            <a:ext cx="6096000" cy="954107"/>
          </a:xfrm>
          <a:prstGeom prst="rect">
            <a:avLst/>
          </a:prstGeom>
          <a:noFill/>
        </p:spPr>
        <p:txBody>
          <a:bodyPr wrap="square">
            <a:spAutoFit/>
          </a:bodyPr>
          <a:lstStyle/>
          <a:p>
            <a:pPr algn="l"/>
            <a:r>
              <a:rPr lang="en-IN"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Conclusion:</a:t>
            </a:r>
            <a:endParaRPr lang="en-IN"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br>
              <a:rPr lang="en-IN" dirty="0"/>
            </a:br>
            <a:endParaRPr lang="en-IN" dirty="0"/>
          </a:p>
        </p:txBody>
      </p:sp>
    </p:spTree>
    <p:extLst>
      <p:ext uri="{BB962C8B-B14F-4D97-AF65-F5344CB8AC3E}">
        <p14:creationId xmlns:p14="http://schemas.microsoft.com/office/powerpoint/2010/main" val="4031255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584775"/>
          </a:xfrm>
          <a:prstGeom prst="rect">
            <a:avLst/>
          </a:prstGeom>
          <a:noFill/>
        </p:spPr>
        <p:txBody>
          <a:bodyPr wrap="square">
            <a:spAutoFit/>
          </a:bodyPr>
          <a:lstStyle/>
          <a:p>
            <a:pPr algn="ctr"/>
            <a:r>
              <a:rPr lang="en-IN" sz="3200" b="1" i="0" u="none" strike="noStrike" baseline="0" dirty="0">
                <a:solidFill>
                  <a:srgbClr val="C00000"/>
                </a:solidFill>
                <a:latin typeface="Times-Roman"/>
              </a:rPr>
              <a:t>THE NATURE OF ENVIRONMENTS</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FD953A-81D5-ED5E-4FC8-75698F640691}"/>
              </a:ext>
            </a:extLst>
          </p:cNvPr>
          <p:cNvSpPr txBox="1"/>
          <p:nvPr/>
        </p:nvSpPr>
        <p:spPr>
          <a:xfrm>
            <a:off x="993058" y="1717686"/>
            <a:ext cx="10766322" cy="3662541"/>
          </a:xfrm>
          <a:prstGeom prst="rect">
            <a:avLst/>
          </a:prstGeom>
          <a:noFill/>
        </p:spPr>
        <p:txBody>
          <a:bodyPr wrap="square">
            <a:spAutoFit/>
          </a:bodyPr>
          <a:lstStyle/>
          <a:p>
            <a:pPr marL="342900" indent="-342900">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AI, we're diving into the world of rational agents, which are essentially problem solvers. </a:t>
            </a:r>
          </a:p>
          <a:p>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a:t>
            </a:r>
            <a:r>
              <a:rPr lang="en-US" sz="2000" b="1" i="0" u="none" strike="noStrike" baseline="0" dirty="0">
                <a:latin typeface="Times New Roman" panose="02020603050405020304" pitchFamily="18" charset="0"/>
                <a:cs typeface="Times New Roman" panose="02020603050405020304" pitchFamily="18" charset="0"/>
              </a:rPr>
              <a:t>ask environments</a:t>
            </a:r>
            <a:r>
              <a:rPr lang="en-US" sz="2000" b="0" i="0" u="none" strike="noStrike" baseline="0" dirty="0">
                <a:latin typeface="Times New Roman" panose="02020603050405020304" pitchFamily="18" charset="0"/>
                <a:cs typeface="Times New Roman" panose="02020603050405020304" pitchFamily="18" charset="0"/>
              </a:rPr>
              <a:t>, which are essentially the “problems” to which rational agents are the “solutions.”</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These environments essentially define the problems the agents will solve. </a:t>
            </a:r>
          </a:p>
          <a:p>
            <a:pPr algn="l"/>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design of intelligent agents process involves specifying the task environment, which includes identifying the performance measure, the environment itself, and the agent's actuators and sensors. </a:t>
            </a: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description is often abbreviated as </a:t>
            </a: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PEAS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standing for Performance, Environment, Actuators, and Sensors.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13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14988"/>
            <a:ext cx="7275871" cy="584775"/>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PEAS Description</a:t>
            </a: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5313B82-0A93-6610-0CA2-09E6916474BE}"/>
              </a:ext>
            </a:extLst>
          </p:cNvPr>
          <p:cNvSpPr txBox="1"/>
          <p:nvPr/>
        </p:nvSpPr>
        <p:spPr>
          <a:xfrm>
            <a:off x="983226" y="1266710"/>
            <a:ext cx="10670708" cy="1323439"/>
          </a:xfrm>
          <a:prstGeom prst="rect">
            <a:avLst/>
          </a:prstGeom>
          <a:noFill/>
        </p:spPr>
        <p:txBody>
          <a:bodyPr wrap="square">
            <a:spAutoFit/>
          </a:bodyPr>
          <a:lstStyle/>
          <a:p>
            <a:r>
              <a:rPr lang="en-US" sz="2000" dirty="0"/>
              <a:t>PEAS provides a structured way to define intelligent agents by specifying their </a:t>
            </a:r>
            <a:r>
              <a:rPr lang="en-US" sz="2000" b="1" dirty="0"/>
              <a:t>Performance measures, Environment, Actuators, and Sensors</a:t>
            </a:r>
            <a:r>
              <a:rPr lang="en-US" sz="2000" dirty="0"/>
              <a:t>. Let’s analyze it using the example of an </a:t>
            </a:r>
            <a:r>
              <a:rPr lang="en-US" sz="2000" b="1" dirty="0"/>
              <a:t>automated taxi driver</a:t>
            </a:r>
            <a:r>
              <a:rPr lang="en-US" sz="2000" dirty="0"/>
              <a:t>.</a:t>
            </a:r>
          </a:p>
          <a:p>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0680D5B-CEC7-C362-9708-FA42EE245700}"/>
              </a:ext>
            </a:extLst>
          </p:cNvPr>
          <p:cNvSpPr txBox="1"/>
          <p:nvPr/>
        </p:nvSpPr>
        <p:spPr>
          <a:xfrm>
            <a:off x="983225" y="2341543"/>
            <a:ext cx="10658168" cy="2862322"/>
          </a:xfrm>
          <a:prstGeom prst="rect">
            <a:avLst/>
          </a:prstGeom>
          <a:noFill/>
        </p:spPr>
        <p:txBody>
          <a:bodyPr wrap="square">
            <a:spAutoFit/>
          </a:bodyPr>
          <a:lstStyle/>
          <a:p>
            <a:r>
              <a:rPr lang="en-US" sz="2000" b="1" dirty="0">
                <a:solidFill>
                  <a:srgbClr val="C00000"/>
                </a:solidFill>
              </a:rPr>
              <a:t>Performance (What defines success?)</a:t>
            </a:r>
          </a:p>
          <a:p>
            <a:r>
              <a:rPr lang="en-US" sz="2000" b="1" dirty="0"/>
              <a:t>Definition:</a:t>
            </a:r>
            <a:r>
              <a:rPr lang="en-US" sz="2000" dirty="0"/>
              <a:t> Specifies the criteria for evaluating the agent’s success.</a:t>
            </a:r>
            <a:br>
              <a:rPr lang="en-US" sz="2000" dirty="0"/>
            </a:br>
            <a:r>
              <a:rPr lang="en-US" sz="2000" b="1" dirty="0"/>
              <a:t>Example:</a:t>
            </a:r>
            <a:r>
              <a:rPr lang="en-US" sz="2000" dirty="0"/>
              <a:t> The performance of an automated taxi driver is measured by:</a:t>
            </a:r>
          </a:p>
          <a:p>
            <a:pPr>
              <a:buFont typeface="Arial" panose="020B0604020202020204" pitchFamily="34" charset="0"/>
              <a:buChar char="•"/>
            </a:pPr>
            <a:r>
              <a:rPr lang="en-US" sz="2000" dirty="0"/>
              <a:t>Reaching the destination safely and efficiently.</a:t>
            </a:r>
          </a:p>
          <a:p>
            <a:pPr>
              <a:buFont typeface="Arial" panose="020B0604020202020204" pitchFamily="34" charset="0"/>
              <a:buChar char="•"/>
            </a:pPr>
            <a:r>
              <a:rPr lang="en-US" sz="2000" dirty="0"/>
              <a:t>Minimizing fuel consumption.</a:t>
            </a:r>
          </a:p>
          <a:p>
            <a:pPr>
              <a:buFont typeface="Arial" panose="020B0604020202020204" pitchFamily="34" charset="0"/>
              <a:buChar char="•"/>
            </a:pPr>
            <a:r>
              <a:rPr lang="en-US" sz="2000" dirty="0"/>
              <a:t>Obeying traffic laws.</a:t>
            </a:r>
          </a:p>
          <a:p>
            <a:pPr>
              <a:buFont typeface="Arial" panose="020B0604020202020204" pitchFamily="34" charset="0"/>
              <a:buChar char="•"/>
            </a:pPr>
            <a:r>
              <a:rPr lang="en-US" sz="2000" dirty="0"/>
              <a:t>Providing passenger comfort.</a:t>
            </a:r>
          </a:p>
          <a:p>
            <a:pPr>
              <a:buFont typeface="Arial" panose="020B0604020202020204" pitchFamily="34" charset="0"/>
              <a:buChar char="•"/>
            </a:pPr>
            <a:r>
              <a:rPr lang="en-US" sz="2000" dirty="0"/>
              <a:t>Maximizing operational efficiency and profitability.</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84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DB219-133E-3CCF-A89B-BBA27A9C521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69D3D1E-FFD7-DEDE-0504-A84F00003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182170D4-D3E3-4354-0732-2C0CF715C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CCFA2DBF-DC3E-0090-C9F0-9895BCA53B1F}"/>
              </a:ext>
            </a:extLst>
          </p:cNvPr>
          <p:cNvSpPr txBox="1"/>
          <p:nvPr/>
        </p:nvSpPr>
        <p:spPr>
          <a:xfrm>
            <a:off x="2241754" y="314988"/>
            <a:ext cx="7275871" cy="584775"/>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PEAS Description</a:t>
            </a:r>
          </a:p>
        </p:txBody>
      </p:sp>
      <p:sp>
        <p:nvSpPr>
          <p:cNvPr id="4" name="TextBox 3">
            <a:extLst>
              <a:ext uri="{FF2B5EF4-FFF2-40B4-BE49-F238E27FC236}">
                <a16:creationId xmlns:a16="http://schemas.microsoft.com/office/drawing/2014/main" id="{F7F68EAC-58F9-53A1-2835-D2B64B175068}"/>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1D0C91-D120-8C68-62E3-9599DC1C43BC}"/>
              </a:ext>
            </a:extLst>
          </p:cNvPr>
          <p:cNvSpPr txBox="1"/>
          <p:nvPr/>
        </p:nvSpPr>
        <p:spPr>
          <a:xfrm>
            <a:off x="855406" y="1266710"/>
            <a:ext cx="10353368" cy="2246769"/>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Environment (Where does the agent operate?)</a:t>
            </a: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The external factors and surroundings that the agent interacts with.</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The environment for an automated taxi includes: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Roads, traffic signals, and lane markings.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Other vehicles and pedestrians.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Weather conditions such as rain or fog.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Passengers with different destinations and preferences.</a:t>
            </a:r>
          </a:p>
        </p:txBody>
      </p:sp>
      <p:sp>
        <p:nvSpPr>
          <p:cNvPr id="11" name="TextBox 10">
            <a:extLst>
              <a:ext uri="{FF2B5EF4-FFF2-40B4-BE49-F238E27FC236}">
                <a16:creationId xmlns:a16="http://schemas.microsoft.com/office/drawing/2014/main" id="{5F8677D9-3987-56DE-F17D-A10DEC74EA4F}"/>
              </a:ext>
            </a:extLst>
          </p:cNvPr>
          <p:cNvSpPr txBox="1"/>
          <p:nvPr/>
        </p:nvSpPr>
        <p:spPr>
          <a:xfrm>
            <a:off x="786579" y="3680690"/>
            <a:ext cx="11061291" cy="2339102"/>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Actuators (How does the agent take action?)</a:t>
            </a:r>
          </a:p>
          <a:p>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Actuators are the components that allow the agent to influence and interact with its environment.</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In an automated taxi, actuators include: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Steering wheel</a:t>
            </a:r>
            <a:r>
              <a:rPr lang="en-US" dirty="0">
                <a:latin typeface="Times New Roman" panose="02020603050405020304" pitchFamily="18" charset="0"/>
                <a:cs typeface="Times New Roman" panose="02020603050405020304" pitchFamily="18" charset="0"/>
              </a:rPr>
              <a:t> – Controls direction.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Accelerator</a:t>
            </a:r>
            <a:r>
              <a:rPr lang="en-US" dirty="0">
                <a:latin typeface="Times New Roman" panose="02020603050405020304" pitchFamily="18" charset="0"/>
                <a:cs typeface="Times New Roman" panose="02020603050405020304" pitchFamily="18" charset="0"/>
              </a:rPr>
              <a:t> – Increases speed.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Brakes</a:t>
            </a:r>
            <a:r>
              <a:rPr lang="en-US" dirty="0">
                <a:latin typeface="Times New Roman" panose="02020603050405020304" pitchFamily="18" charset="0"/>
                <a:cs typeface="Times New Roman" panose="02020603050405020304" pitchFamily="18" charset="0"/>
              </a:rPr>
              <a:t> – Slows down or stops the vehicle.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Turn signals</a:t>
            </a:r>
            <a:r>
              <a:rPr lang="en-US" dirty="0">
                <a:latin typeface="Times New Roman" panose="02020603050405020304" pitchFamily="18" charset="0"/>
                <a:cs typeface="Times New Roman" panose="02020603050405020304" pitchFamily="18" charset="0"/>
              </a:rPr>
              <a:t> – Communicates lane changes and turns.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Horn and display screens</a:t>
            </a:r>
            <a:r>
              <a:rPr lang="en-US" dirty="0">
                <a:latin typeface="Times New Roman" panose="02020603050405020304" pitchFamily="18" charset="0"/>
                <a:cs typeface="Times New Roman" panose="02020603050405020304" pitchFamily="18" charset="0"/>
              </a:rPr>
              <a:t> – Used for communication with passengers and other drivers.</a:t>
            </a:r>
          </a:p>
        </p:txBody>
      </p:sp>
    </p:spTree>
    <p:extLst>
      <p:ext uri="{BB962C8B-B14F-4D97-AF65-F5344CB8AC3E}">
        <p14:creationId xmlns:p14="http://schemas.microsoft.com/office/powerpoint/2010/main" val="105314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6F77C-5077-DB76-2346-DDEFC06EE3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48ACB6F-7182-615D-1D87-9A884C445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81AA8942-D5CF-B59D-1FB1-8143AF53E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6350482C-7DCC-9F5F-21E2-A22D7CEC6D18}"/>
              </a:ext>
            </a:extLst>
          </p:cNvPr>
          <p:cNvSpPr txBox="1"/>
          <p:nvPr/>
        </p:nvSpPr>
        <p:spPr>
          <a:xfrm>
            <a:off x="2241754" y="314988"/>
            <a:ext cx="7275871" cy="584775"/>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PEAS Description</a:t>
            </a:r>
          </a:p>
        </p:txBody>
      </p:sp>
      <p:sp>
        <p:nvSpPr>
          <p:cNvPr id="4" name="TextBox 3">
            <a:extLst>
              <a:ext uri="{FF2B5EF4-FFF2-40B4-BE49-F238E27FC236}">
                <a16:creationId xmlns:a16="http://schemas.microsoft.com/office/drawing/2014/main" id="{0E97A7BF-EE30-7EBE-F271-6C1C417ABB7F}"/>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917292-6B79-A171-4890-22807EC715CA}"/>
              </a:ext>
            </a:extLst>
          </p:cNvPr>
          <p:cNvSpPr txBox="1"/>
          <p:nvPr/>
        </p:nvSpPr>
        <p:spPr>
          <a:xfrm>
            <a:off x="737420" y="1389001"/>
            <a:ext cx="11002296" cy="2862322"/>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Sensors (How does the agent perceive the environment?)</a:t>
            </a: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Sensors collect information from the environment, enabling the agent to understand and make informed decisions.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The taxi’s sensors include: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Cameras</a:t>
            </a:r>
            <a:r>
              <a:rPr lang="en-US" sz="2000" dirty="0">
                <a:latin typeface="Times New Roman" panose="02020603050405020304" pitchFamily="18" charset="0"/>
                <a:cs typeface="Times New Roman" panose="02020603050405020304" pitchFamily="18" charset="0"/>
              </a:rPr>
              <a:t> – Detect road signs, traffic lights, and pedestrians.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Radar/Sonar</a:t>
            </a:r>
            <a:r>
              <a:rPr lang="en-US" sz="2000" dirty="0">
                <a:latin typeface="Times New Roman" panose="02020603050405020304" pitchFamily="18" charset="0"/>
                <a:cs typeface="Times New Roman" panose="02020603050405020304" pitchFamily="18" charset="0"/>
              </a:rPr>
              <a:t> – Measures distance from other vehicles and obstacles.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GPS</a:t>
            </a:r>
            <a:r>
              <a:rPr lang="en-US" sz="2000" dirty="0">
                <a:latin typeface="Times New Roman" panose="02020603050405020304" pitchFamily="18" charset="0"/>
                <a:cs typeface="Times New Roman" panose="02020603050405020304" pitchFamily="18" charset="0"/>
              </a:rPr>
              <a:t> – Determines location and provides navigation.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Speedometer</a:t>
            </a:r>
            <a:r>
              <a:rPr lang="en-US" sz="2000" dirty="0">
                <a:latin typeface="Times New Roman" panose="02020603050405020304" pitchFamily="18" charset="0"/>
                <a:cs typeface="Times New Roman" panose="02020603050405020304" pitchFamily="18" charset="0"/>
              </a:rPr>
              <a:t> – Monitors speed to ensure safe driving.</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Engine and diagnostic sensors</a:t>
            </a:r>
            <a:r>
              <a:rPr lang="en-US" sz="2000" dirty="0">
                <a:latin typeface="Times New Roman" panose="02020603050405020304" pitchFamily="18" charset="0"/>
                <a:cs typeface="Times New Roman" panose="02020603050405020304" pitchFamily="18" charset="0"/>
              </a:rPr>
              <a:t> – Track fuel levels, engine health, and other vehicle conditions.</a:t>
            </a:r>
          </a:p>
        </p:txBody>
      </p:sp>
      <p:sp>
        <p:nvSpPr>
          <p:cNvPr id="12" name="TextBox 11">
            <a:extLst>
              <a:ext uri="{FF2B5EF4-FFF2-40B4-BE49-F238E27FC236}">
                <a16:creationId xmlns:a16="http://schemas.microsoft.com/office/drawing/2014/main" id="{62AB58D0-AB97-9491-6470-D45DA33CEB11}"/>
              </a:ext>
            </a:extLst>
          </p:cNvPr>
          <p:cNvSpPr txBox="1"/>
          <p:nvPr/>
        </p:nvSpPr>
        <p:spPr>
          <a:xfrm>
            <a:off x="737420" y="4450568"/>
            <a:ext cx="10916514" cy="1631216"/>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PEAS (Performance, Environment, Actuators, Sensors) is a framework for defining how intelligent agents operate. Performance sets the success criteria, Environment includes everything the agent interacts with, Actuators enable actions, and Sensors collect data for decision-making. For an automated taxi, actuators like steering and brakes control movement, while sensors like cameras and GPS gather real-time information for safe navigation.</a:t>
            </a:r>
          </a:p>
        </p:txBody>
      </p:sp>
    </p:spTree>
    <p:extLst>
      <p:ext uri="{BB962C8B-B14F-4D97-AF65-F5344CB8AC3E}">
        <p14:creationId xmlns:p14="http://schemas.microsoft.com/office/powerpoint/2010/main" val="3525887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425677" y="260199"/>
            <a:ext cx="9134168"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Bringing it All Together: Automated Taxi Driver Example</a:t>
            </a: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12A7BE1-2A36-D51B-7799-FA3E59EA7FCF}"/>
              </a:ext>
            </a:extLst>
          </p:cNvPr>
          <p:cNvSpPr txBox="1"/>
          <p:nvPr/>
        </p:nvSpPr>
        <p:spPr>
          <a:xfrm>
            <a:off x="983226" y="1353341"/>
            <a:ext cx="10766322" cy="2862322"/>
          </a:xfrm>
          <a:prstGeom prst="rect">
            <a:avLst/>
          </a:prstGeom>
          <a:noFill/>
        </p:spPr>
        <p:txBody>
          <a:bodyPr wrap="square">
            <a:spAutoFit/>
          </a:bodyPr>
          <a:lstStyle/>
          <a:p>
            <a:pPr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Performance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taxi aims for safe, fast, and legal trips while maximizing passenger comfort and profits.</a:t>
            </a:r>
          </a:p>
          <a:p>
            <a:pPr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Environment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 operates on roads with other vehicles, pedestrians, and potential passengers.</a:t>
            </a:r>
          </a:p>
          <a:p>
            <a:pPr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Actuators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taxi controls its movement using steering, acceleration, braking, and communicates with passengers through displays or voice.</a:t>
            </a:r>
          </a:p>
          <a:p>
            <a:pPr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Sensors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 perceives its surroundings through cameras, sonar, GPS, and various vehicle sensors.</a:t>
            </a:r>
          </a:p>
        </p:txBody>
      </p:sp>
      <p:sp>
        <p:nvSpPr>
          <p:cNvPr id="10" name="TextBox 9">
            <a:extLst>
              <a:ext uri="{FF2B5EF4-FFF2-40B4-BE49-F238E27FC236}">
                <a16:creationId xmlns:a16="http://schemas.microsoft.com/office/drawing/2014/main" id="{D956FCD5-8907-2401-87C2-8B82CC5B87F8}"/>
              </a:ext>
            </a:extLst>
          </p:cNvPr>
          <p:cNvSpPr txBox="1"/>
          <p:nvPr/>
        </p:nvSpPr>
        <p:spPr>
          <a:xfrm>
            <a:off x="865239" y="4627496"/>
            <a:ext cx="11041626" cy="1323439"/>
          </a:xfrm>
          <a:prstGeom prst="rect">
            <a:avLst/>
          </a:prstGeom>
          <a:noFill/>
        </p:spPr>
        <p:txBody>
          <a:bodyPr wrap="square">
            <a:spAutoFit/>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By defining the PEAS description, we provide a clear understanding of the agent's objectives, its operating environment, the tools it has to interact with the world, and the information it gathers to make decisions. This framework helps in designing effective and efficient intelligent agents for various tasks and environments.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949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425677" y="260199"/>
            <a:ext cx="9134168"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Bringing it All Together: Automated Taxi Driver Example</a:t>
            </a: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70DFD64-AB81-867F-5F8C-395ECEC4EAFD}"/>
              </a:ext>
            </a:extLst>
          </p:cNvPr>
          <p:cNvPicPr>
            <a:picLocks noChangeAspect="1"/>
          </p:cNvPicPr>
          <p:nvPr/>
        </p:nvPicPr>
        <p:blipFill>
          <a:blip r:embed="rId4"/>
          <a:stretch>
            <a:fillRect/>
          </a:stretch>
        </p:blipFill>
        <p:spPr>
          <a:xfrm>
            <a:off x="762043" y="1458995"/>
            <a:ext cx="10828432" cy="3752101"/>
          </a:xfrm>
          <a:prstGeom prst="rect">
            <a:avLst/>
          </a:prstGeom>
        </p:spPr>
      </p:pic>
    </p:spTree>
    <p:extLst>
      <p:ext uri="{BB962C8B-B14F-4D97-AF65-F5344CB8AC3E}">
        <p14:creationId xmlns:p14="http://schemas.microsoft.com/office/powerpoint/2010/main" val="2217961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312606" y="381083"/>
            <a:ext cx="9134168" cy="954107"/>
          </a:xfrm>
          <a:prstGeom prst="rect">
            <a:avLst/>
          </a:prstGeom>
          <a:noFill/>
        </p:spPr>
        <p:txBody>
          <a:bodyPr wrap="square">
            <a:spAutoFit/>
          </a:bodyPr>
          <a:lstStyle/>
          <a:p>
            <a:pPr algn="ctr"/>
            <a:r>
              <a:rPr lang="en-US" sz="2800" b="1" i="0" u="none" strike="noStrike" baseline="0" dirty="0">
                <a:solidFill>
                  <a:srgbClr val="C00000"/>
                </a:solidFill>
                <a:latin typeface="Times New Roman" panose="02020603050405020304" pitchFamily="18" charset="0"/>
                <a:cs typeface="Times New Roman" panose="02020603050405020304" pitchFamily="18" charset="0"/>
              </a:rPr>
              <a:t>Examples of agent types and their PEAS descriptions</a:t>
            </a:r>
            <a:endPar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27960ED-8D38-8A30-87CE-0BEE3BEA8B76}"/>
              </a:ext>
            </a:extLst>
          </p:cNvPr>
          <p:cNvPicPr>
            <a:picLocks noChangeAspect="1"/>
          </p:cNvPicPr>
          <p:nvPr/>
        </p:nvPicPr>
        <p:blipFill>
          <a:blip r:embed="rId4"/>
          <a:stretch>
            <a:fillRect/>
          </a:stretch>
        </p:blipFill>
        <p:spPr>
          <a:xfrm>
            <a:off x="983226" y="1353341"/>
            <a:ext cx="9976623" cy="5244460"/>
          </a:xfrm>
          <a:prstGeom prst="rect">
            <a:avLst/>
          </a:prstGeom>
        </p:spPr>
      </p:pic>
    </p:spTree>
    <p:extLst>
      <p:ext uri="{BB962C8B-B14F-4D97-AF65-F5344CB8AC3E}">
        <p14:creationId xmlns:p14="http://schemas.microsoft.com/office/powerpoint/2010/main" val="591961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194319" y="391326"/>
            <a:ext cx="9134168"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Properties of Task Environments</a:t>
            </a: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09B260-690A-9214-658D-B347A97AD9A6}"/>
              </a:ext>
            </a:extLst>
          </p:cNvPr>
          <p:cNvSpPr txBox="1"/>
          <p:nvPr/>
        </p:nvSpPr>
        <p:spPr>
          <a:xfrm>
            <a:off x="550606" y="1331260"/>
            <a:ext cx="11533239" cy="4401205"/>
          </a:xfrm>
          <a:prstGeom prst="rect">
            <a:avLst/>
          </a:prstGeom>
          <a:noFill/>
        </p:spPr>
        <p:txBody>
          <a:bodyPr wrap="square">
            <a:spAutoFit/>
          </a:bodyPr>
          <a:lstStyle/>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Dimensions of Task Environments:</a:t>
            </a:r>
          </a:p>
          <a:p>
            <a:pPr marL="742950" lvl="1" indent="-285750"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Fully vs. Partially Observable</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Can the agent observe the complete state of the environment?</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Single Agent vs. Multiagent</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Is the agent operating alone or alongside other agents?</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Deterministic vs. Stochastic</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Is the outcome of actions predictable or subject to randomness?</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Episodic vs. Sequential</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Are decisions made independently in discrete episodes or sequentially?</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Static vs. Dynamic</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Does the environment change while the agent is making decisions?</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Discrete vs. Continuous</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Are the state, time, and actions discrete or continuous?</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Known vs. Unknown</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Is the environment fully understood or uncertain to the agent?</a:t>
            </a:r>
          </a:p>
        </p:txBody>
      </p:sp>
    </p:spTree>
    <p:extLst>
      <p:ext uri="{BB962C8B-B14F-4D97-AF65-F5344CB8AC3E}">
        <p14:creationId xmlns:p14="http://schemas.microsoft.com/office/powerpoint/2010/main" val="33937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Agents and Environments</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560438" y="1317576"/>
            <a:ext cx="11346427" cy="707886"/>
          </a:xfrm>
          <a:prstGeom prst="rect">
            <a:avLst/>
          </a:prstGeom>
          <a:noFill/>
        </p:spPr>
        <p:txBody>
          <a:bodyPr wrap="square">
            <a:spAutoFit/>
          </a:bodyPr>
          <a:lstStyle/>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Agents perceive their environment through sensors and act upon it using actuators.</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106F109-CF96-C7F3-8FE9-5B22B3143BAE}"/>
              </a:ext>
            </a:extLst>
          </p:cNvPr>
          <p:cNvPicPr>
            <a:picLocks noChangeAspect="1"/>
          </p:cNvPicPr>
          <p:nvPr/>
        </p:nvPicPr>
        <p:blipFill>
          <a:blip r:embed="rId4"/>
          <a:stretch>
            <a:fillRect/>
          </a:stretch>
        </p:blipFill>
        <p:spPr>
          <a:xfrm>
            <a:off x="102637" y="1983224"/>
            <a:ext cx="7157881" cy="4248173"/>
          </a:xfrm>
          <a:prstGeom prst="rect">
            <a:avLst/>
          </a:prstGeom>
        </p:spPr>
      </p:pic>
      <p:sp>
        <p:nvSpPr>
          <p:cNvPr id="10" name="TextBox 9">
            <a:extLst>
              <a:ext uri="{FF2B5EF4-FFF2-40B4-BE49-F238E27FC236}">
                <a16:creationId xmlns:a16="http://schemas.microsoft.com/office/drawing/2014/main" id="{87E5DDCC-DB2E-A5AA-585F-257F3770EA6E}"/>
              </a:ext>
            </a:extLst>
          </p:cNvPr>
          <p:cNvSpPr txBox="1"/>
          <p:nvPr/>
        </p:nvSpPr>
        <p:spPr>
          <a:xfrm>
            <a:off x="7260518" y="1823182"/>
            <a:ext cx="4365523" cy="2031325"/>
          </a:xfrm>
          <a:prstGeom prst="rect">
            <a:avLst/>
          </a:prstGeom>
          <a:noFill/>
        </p:spPr>
        <p:txBody>
          <a:bodyPr wrap="square">
            <a:spAutoFit/>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Human agents have sensory organs like eyes and ears, allowing them to perceive the environment, while their hands, legs, and vocal tract serve as actuators to interact with the world. For instance, if a person sees a doorbell (perception), they might use their hand to press it (action).</a:t>
            </a:r>
          </a:p>
        </p:txBody>
      </p:sp>
      <p:sp>
        <p:nvSpPr>
          <p:cNvPr id="12" name="TextBox 11">
            <a:extLst>
              <a:ext uri="{FF2B5EF4-FFF2-40B4-BE49-F238E27FC236}">
                <a16:creationId xmlns:a16="http://schemas.microsoft.com/office/drawing/2014/main" id="{45CCA8C9-C8DB-53A5-55E8-A42BFB170E81}"/>
              </a:ext>
            </a:extLst>
          </p:cNvPr>
          <p:cNvSpPr txBox="1"/>
          <p:nvPr/>
        </p:nvSpPr>
        <p:spPr>
          <a:xfrm>
            <a:off x="7306918" y="4107310"/>
            <a:ext cx="4272721" cy="2031325"/>
          </a:xfrm>
          <a:prstGeom prst="rect">
            <a:avLst/>
          </a:prstGeom>
          <a:noFill/>
        </p:spPr>
        <p:txBody>
          <a:bodyPr wrap="square">
            <a:spAutoFit/>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Software agents like ChatGPT or virtual assistants like Siri receive inputs through text or voice commands. They act by providing relevant responses, setting reminders, answering questions, or performing tasks like sending messages—all autonomously and based on the user's needs.</a:t>
            </a:r>
          </a:p>
        </p:txBody>
      </p:sp>
    </p:spTree>
    <p:extLst>
      <p:ext uri="{BB962C8B-B14F-4D97-AF65-F5344CB8AC3E}">
        <p14:creationId xmlns:p14="http://schemas.microsoft.com/office/powerpoint/2010/main" val="4276569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194319" y="391326"/>
            <a:ext cx="9134168" cy="1508105"/>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Properties of Task Environments</a:t>
            </a:r>
          </a:p>
          <a:p>
            <a:pPr algn="ct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A55C05-C02E-CBD1-8858-B7C00685B5D1}"/>
              </a:ext>
            </a:extLst>
          </p:cNvPr>
          <p:cNvSpPr txBox="1"/>
          <p:nvPr/>
        </p:nvSpPr>
        <p:spPr>
          <a:xfrm>
            <a:off x="612306" y="1325189"/>
            <a:ext cx="10609405" cy="923330"/>
          </a:xfrm>
          <a:prstGeom prst="rect">
            <a:avLst/>
          </a:prstGeom>
          <a:noFill/>
        </p:spPr>
        <p:txBody>
          <a:bodyPr wrap="square">
            <a:spAutoFit/>
          </a:bodyPr>
          <a:lstStyle/>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Fully Observable vs. Partially Observable</a:t>
            </a:r>
            <a:r>
              <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rPr>
              <a: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Think of this as whether the agent can see everything or only part of the environment. In a fully observable environment, the agent knows everything relevant to its actions, while in a partially observable environment, it might miss some information.</a:t>
            </a:r>
          </a:p>
        </p:txBody>
      </p:sp>
      <p:sp>
        <p:nvSpPr>
          <p:cNvPr id="10" name="TextBox 9">
            <a:extLst>
              <a:ext uri="{FF2B5EF4-FFF2-40B4-BE49-F238E27FC236}">
                <a16:creationId xmlns:a16="http://schemas.microsoft.com/office/drawing/2014/main" id="{6F560289-C856-FF63-A898-C3269803529E}"/>
              </a:ext>
            </a:extLst>
          </p:cNvPr>
          <p:cNvSpPr txBox="1"/>
          <p:nvPr/>
        </p:nvSpPr>
        <p:spPr>
          <a:xfrm>
            <a:off x="791297" y="5020124"/>
            <a:ext cx="10609405" cy="1015663"/>
          </a:xfrm>
          <a:prstGeom prst="rect">
            <a:avLst/>
          </a:prstGeom>
          <a:noFill/>
        </p:spPr>
        <p:txBody>
          <a:bodyPr wrap="square">
            <a:spAutoFit/>
          </a:bodyPr>
          <a:lstStyle/>
          <a:p>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Example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he robot vacuum cleaner environment can be considered </a:t>
            </a: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partially observable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While the robot may have sensors like cameras to perceive its surroundings, there may still be areas in the house that are obstructed or out of view, such as under furniture or behind closed doors.</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A7541CA-A7DB-F167-120B-93A397284DB6}"/>
              </a:ext>
            </a:extLst>
          </p:cNvPr>
          <p:cNvSpPr txBox="1"/>
          <p:nvPr/>
        </p:nvSpPr>
        <p:spPr>
          <a:xfrm>
            <a:off x="648928" y="2566991"/>
            <a:ext cx="11307097" cy="646331"/>
          </a:xfrm>
          <a:prstGeom prst="rect">
            <a:avLst/>
          </a:prstGeom>
          <a:noFill/>
        </p:spPr>
        <p:txBody>
          <a:bodyPr wrap="square">
            <a:spAutoFit/>
          </a:bodyPr>
          <a:lstStyle/>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Fully Observable</a:t>
            </a:r>
            <a:r>
              <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 a fully observable environment, the agent (the decision-maker) has access to all relevant information necessary for making decisions. It can perceive everything happening in its environment.</a:t>
            </a:r>
          </a:p>
        </p:txBody>
      </p:sp>
      <p:sp>
        <p:nvSpPr>
          <p:cNvPr id="14" name="TextBox 13">
            <a:extLst>
              <a:ext uri="{FF2B5EF4-FFF2-40B4-BE49-F238E27FC236}">
                <a16:creationId xmlns:a16="http://schemas.microsoft.com/office/drawing/2014/main" id="{A620269C-4120-00A1-CAC4-57EFAA201555}"/>
              </a:ext>
            </a:extLst>
          </p:cNvPr>
          <p:cNvSpPr txBox="1"/>
          <p:nvPr/>
        </p:nvSpPr>
        <p:spPr>
          <a:xfrm>
            <a:off x="675319" y="3522842"/>
            <a:ext cx="10533454" cy="923330"/>
          </a:xfrm>
          <a:prstGeom prst="rect">
            <a:avLst/>
          </a:prstGeom>
          <a:noFill/>
        </p:spPr>
        <p:txBody>
          <a:bodyPr wrap="square">
            <a:spAutoFit/>
          </a:bodyPr>
          <a:lstStyle/>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Partially Observable</a:t>
            </a:r>
            <a:r>
              <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rPr>
              <a: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In contrast, a partially observable environment is one in which the agent cannot access or observe all relevant information. Some aspects of the environment may be hidden or obscured from the agent's sensors, leading to uncertainty in decision-making.</a:t>
            </a:r>
          </a:p>
        </p:txBody>
      </p:sp>
    </p:spTree>
    <p:extLst>
      <p:ext uri="{BB962C8B-B14F-4D97-AF65-F5344CB8AC3E}">
        <p14:creationId xmlns:p14="http://schemas.microsoft.com/office/powerpoint/2010/main" val="11289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194319" y="391326"/>
            <a:ext cx="9134168" cy="1508105"/>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Properties of Task Environments</a:t>
            </a:r>
          </a:p>
          <a:p>
            <a:pPr algn="ct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A55C05-C02E-CBD1-8858-B7C00685B5D1}"/>
              </a:ext>
            </a:extLst>
          </p:cNvPr>
          <p:cNvSpPr txBox="1"/>
          <p:nvPr/>
        </p:nvSpPr>
        <p:spPr>
          <a:xfrm>
            <a:off x="1044528" y="1317576"/>
            <a:ext cx="10609405" cy="3170099"/>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Single Agent vs. Multiagent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is about whether the agent is the only decision-maker or if there are others</a:t>
            </a:r>
          </a:p>
          <a:p>
            <a:pPr algn="l"/>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Single Agent</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refers to situations where there is only one decision-making entity involved. The agent operates independently and does not interact with other decision-makers.</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Multiagent</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multiagent environments, there are multiple decision-making entities, often interacting with each other. Each agent's actions can influence the environment and the actions of other agents.</a:t>
            </a:r>
          </a:p>
          <a:p>
            <a:pPr algn="l"/>
            <a:endParaRPr lang="en-US" sz="2000" b="0" i="0" dirty="0">
              <a:solidFill>
                <a:srgbClr val="0D0D0D"/>
              </a:solidFill>
              <a:effectLst/>
              <a:highlight>
                <a:srgbClr val="FFFFFF"/>
              </a:highlight>
              <a:latin typeface="Söhne"/>
            </a:endParaRPr>
          </a:p>
          <a:p>
            <a:pPr algn="l"/>
            <a:r>
              <a:rPr lang="en-US" sz="2000" dirty="0">
                <a:solidFill>
                  <a:srgbClr val="0D0D0D"/>
                </a:solidFill>
                <a:highlight>
                  <a:srgbClr val="FFFFFF"/>
                </a:highlight>
                <a:latin typeface="Söhne"/>
              </a:rPr>
              <a:t>                              </a:t>
            </a: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Think of a single-player video game versus a multiplayer game.</a:t>
            </a:r>
          </a:p>
        </p:txBody>
      </p:sp>
      <p:sp>
        <p:nvSpPr>
          <p:cNvPr id="10" name="TextBox 9">
            <a:extLst>
              <a:ext uri="{FF2B5EF4-FFF2-40B4-BE49-F238E27FC236}">
                <a16:creationId xmlns:a16="http://schemas.microsoft.com/office/drawing/2014/main" id="{6F560289-C856-FF63-A898-C3269803529E}"/>
              </a:ext>
            </a:extLst>
          </p:cNvPr>
          <p:cNvSpPr txBox="1"/>
          <p:nvPr/>
        </p:nvSpPr>
        <p:spPr>
          <a:xfrm>
            <a:off x="1044528" y="4640897"/>
            <a:ext cx="10609405" cy="1323439"/>
          </a:xfrm>
          <a:prstGeom prst="rect">
            <a:avLst/>
          </a:prstGeom>
          <a:noFill/>
        </p:spPr>
        <p:txBody>
          <a:bodyPr wrap="square">
            <a:spAutoFit/>
          </a:bodyPr>
          <a:lstStyle/>
          <a:p>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Example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he robot vacuum environment is primarily single-agent. The robot is the only entity making decisions and taking actions within the environment. However, if we consider other family members or pets moving around the house, it could be seen as a multiagent environment. Still, the robot's primary focus is on its own actions.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650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194319" y="391326"/>
            <a:ext cx="9134168" cy="1508105"/>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Properties of Task Environments</a:t>
            </a:r>
          </a:p>
          <a:p>
            <a:pPr algn="ct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A55C05-C02E-CBD1-8858-B7C00685B5D1}"/>
              </a:ext>
            </a:extLst>
          </p:cNvPr>
          <p:cNvSpPr txBox="1"/>
          <p:nvPr/>
        </p:nvSpPr>
        <p:spPr>
          <a:xfrm>
            <a:off x="932512" y="1317576"/>
            <a:ext cx="10609405" cy="1323439"/>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Deterministic vs. Stochastic</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b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br>
            <a:r>
              <a:rPr lang="en-US" sz="2000" dirty="0"/>
              <a:t>The outcome of every action is predictable with </a:t>
            </a:r>
            <a:r>
              <a:rPr lang="en-US" sz="2000" b="1" dirty="0"/>
              <a:t>certainty</a:t>
            </a:r>
            <a:r>
              <a:rPr lang="en-US" sz="2000" dirty="0"/>
              <a:t>.</a:t>
            </a:r>
            <a:b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Deterministic environments have predictable outcomes based on actions, while stochastic ones have some randomness.</a:t>
            </a:r>
          </a:p>
        </p:txBody>
      </p:sp>
      <p:sp>
        <p:nvSpPr>
          <p:cNvPr id="6" name="TextBox 5">
            <a:extLst>
              <a:ext uri="{FF2B5EF4-FFF2-40B4-BE49-F238E27FC236}">
                <a16:creationId xmlns:a16="http://schemas.microsoft.com/office/drawing/2014/main" id="{BE93F782-E270-DAC9-047C-32C26B95A616}"/>
              </a:ext>
            </a:extLst>
          </p:cNvPr>
          <p:cNvSpPr txBox="1"/>
          <p:nvPr/>
        </p:nvSpPr>
        <p:spPr>
          <a:xfrm>
            <a:off x="926541" y="2692191"/>
            <a:ext cx="10528040" cy="1323439"/>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Deterministic</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a deterministic environment, the outcome of an action is entirely predictable given the current state of the environment and the action taken by the agent. There is no randomness involved.</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13395CA-1AFC-7C42-9CA4-06181BB1376F}"/>
              </a:ext>
            </a:extLst>
          </p:cNvPr>
          <p:cNvSpPr txBox="1"/>
          <p:nvPr/>
        </p:nvSpPr>
        <p:spPr>
          <a:xfrm>
            <a:off x="926541" y="3797265"/>
            <a:ext cx="10164246" cy="1015663"/>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Stochastic: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Stochastic environments introduce randomness or </a:t>
            </a: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uncertainty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into the outcomes of actions. Even with perfect knowledge of the current state and action, the outcome may vary probabilistically.</a:t>
            </a:r>
          </a:p>
        </p:txBody>
      </p:sp>
      <p:sp>
        <p:nvSpPr>
          <p:cNvPr id="12" name="TextBox 11">
            <a:extLst>
              <a:ext uri="{FF2B5EF4-FFF2-40B4-BE49-F238E27FC236}">
                <a16:creationId xmlns:a16="http://schemas.microsoft.com/office/drawing/2014/main" id="{D5E69954-C5B8-6F73-4BC2-41F016E7EBCC}"/>
              </a:ext>
            </a:extLst>
          </p:cNvPr>
          <p:cNvSpPr txBox="1"/>
          <p:nvPr/>
        </p:nvSpPr>
        <p:spPr>
          <a:xfrm>
            <a:off x="926541" y="4949897"/>
            <a:ext cx="10528040" cy="707886"/>
          </a:xfrm>
          <a:prstGeom prst="rect">
            <a:avLst/>
          </a:prstGeom>
          <a:noFill/>
        </p:spPr>
        <p:txBody>
          <a:bodyPr wrap="square">
            <a:spAutoFit/>
          </a:bodyPr>
          <a:lstStyle/>
          <a:p>
            <a:r>
              <a:rPr lang="en-IN" sz="2000" b="1" dirty="0">
                <a:solidFill>
                  <a:srgbClr val="C00000"/>
                </a:solidFill>
                <a:latin typeface="Times New Roman" panose="02020603050405020304" pitchFamily="18" charset="0"/>
                <a:cs typeface="Times New Roman" panose="02020603050405020304" pitchFamily="18" charset="0"/>
              </a:rPr>
              <a:t>Example:</a:t>
            </a:r>
            <a:r>
              <a:rPr lang="en-IN" sz="2000" dirty="0">
                <a:latin typeface="Times New Roman" panose="02020603050405020304" pitchFamily="18" charset="0"/>
                <a:cs typeface="Times New Roman" panose="02020603050405020304" pitchFamily="18" charset="0"/>
              </a:rPr>
              <a:t> Weather prediction AI – Even with the same data, future weather can be unpredictable. </a:t>
            </a:r>
            <a:br>
              <a:rPr lang="en-IN" sz="2000" dirty="0">
                <a:latin typeface="Times New Roman" panose="02020603050405020304" pitchFamily="18" charset="0"/>
                <a:cs typeface="Times New Roman" panose="02020603050405020304" pitchFamily="18" charset="0"/>
              </a:rPr>
            </a:br>
            <a:r>
              <a:rPr lang="en-IN" sz="2000" b="1" dirty="0">
                <a:solidFill>
                  <a:srgbClr val="C00000"/>
                </a:solidFill>
                <a:latin typeface="Times New Roman" panose="02020603050405020304" pitchFamily="18" charset="0"/>
                <a:cs typeface="Times New Roman" panose="02020603050405020304" pitchFamily="18" charset="0"/>
              </a:rPr>
              <a:t>Real-World</a:t>
            </a:r>
            <a:r>
              <a:rPr lang="en-IN" sz="2000" b="1" dirty="0">
                <a:latin typeface="Times New Roman" panose="02020603050405020304" pitchFamily="18" charset="0"/>
                <a:cs typeface="Times New Roman" panose="02020603050405020304" pitchFamily="18" charset="0"/>
              </a:rPr>
              <a:t> </a:t>
            </a:r>
            <a:r>
              <a:rPr lang="en-IN" sz="2000" b="1" dirty="0">
                <a:solidFill>
                  <a:srgbClr val="C00000"/>
                </a:solidFill>
                <a:latin typeface="Times New Roman" panose="02020603050405020304" pitchFamily="18" charset="0"/>
                <a:cs typeface="Times New Roman" panose="02020603050405020304" pitchFamily="18" charset="0"/>
              </a:rPr>
              <a:t>Analogy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Rolling dice in a board game—the result is not guaranteed.</a:t>
            </a:r>
          </a:p>
        </p:txBody>
      </p:sp>
    </p:spTree>
    <p:extLst>
      <p:ext uri="{BB962C8B-B14F-4D97-AF65-F5344CB8AC3E}">
        <p14:creationId xmlns:p14="http://schemas.microsoft.com/office/powerpoint/2010/main" val="3633549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194319" y="391326"/>
            <a:ext cx="9134168" cy="1508105"/>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Properties of Task Environments</a:t>
            </a:r>
          </a:p>
          <a:p>
            <a:pPr algn="ct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A55C05-C02E-CBD1-8858-B7C00685B5D1}"/>
              </a:ext>
            </a:extLst>
          </p:cNvPr>
          <p:cNvSpPr txBox="1"/>
          <p:nvPr/>
        </p:nvSpPr>
        <p:spPr>
          <a:xfrm>
            <a:off x="1044528" y="1317576"/>
            <a:ext cx="10609405" cy="2677656"/>
          </a:xfrm>
          <a:prstGeom prst="rect">
            <a:avLst/>
          </a:prstGeom>
          <a:noFill/>
        </p:spPr>
        <p:txBody>
          <a:bodyPr wrap="square">
            <a:spAutoFit/>
          </a:bodyPr>
          <a:lstStyle/>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Episodic vs. Sequential</a:t>
            </a:r>
            <a:r>
              <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Episodic tasks involve separate episodes where each decision doesn't affect future ones, while sequential tasks have actions that affect future decisions.</a:t>
            </a:r>
          </a:p>
          <a:p>
            <a:pPr algn="l"/>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Episode</a:t>
            </a:r>
            <a:r>
              <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Episodic</a:t>
            </a:r>
            <a:r>
              <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An episodic environment consists of distinct episodes or tasks that are independent of each other. The outcome of one episode does not affect subsequent episodes</a:t>
            </a: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.(Percept)</a:t>
            </a:r>
          </a:p>
          <a:p>
            <a:pPr algn="l"/>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Sequential</a:t>
            </a:r>
            <a:r>
              <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 a sequential environment, actions taken by the agent in one time step can influence future actions and outcomes. There is a sequential dependency between actions and their consequences over time. </a:t>
            </a: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(Percept Sequence)</a:t>
            </a:r>
          </a:p>
        </p:txBody>
      </p:sp>
      <p:sp>
        <p:nvSpPr>
          <p:cNvPr id="10" name="TextBox 9">
            <a:extLst>
              <a:ext uri="{FF2B5EF4-FFF2-40B4-BE49-F238E27FC236}">
                <a16:creationId xmlns:a16="http://schemas.microsoft.com/office/drawing/2014/main" id="{6F560289-C856-FF63-A898-C3269803529E}"/>
              </a:ext>
            </a:extLst>
          </p:cNvPr>
          <p:cNvSpPr txBox="1"/>
          <p:nvPr/>
        </p:nvSpPr>
        <p:spPr>
          <a:xfrm>
            <a:off x="1044528" y="4279405"/>
            <a:ext cx="10609405" cy="1477328"/>
          </a:xfrm>
          <a:prstGeom prst="rect">
            <a:avLst/>
          </a:prstGeom>
          <a:noFill/>
        </p:spPr>
        <p:txBody>
          <a:bodyPr wrap="square">
            <a:sp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vacuum cleaner's actions are sequential because what it does in Room A can impact what it does in Room B. For instance, if the vacuum cleaner starts cleaning Room A and encounters a large amount of dirt, it may spend more time there, affecting its ability to clean Room B within a certain timeframe.</a:t>
            </a:r>
          </a:p>
          <a:p>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Each cleaning action by the vacuum cleaner in one square can be considered as an episode.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251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194319" y="391326"/>
            <a:ext cx="9134168" cy="1508105"/>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Properties of Task Environments</a:t>
            </a:r>
          </a:p>
          <a:p>
            <a:pPr algn="ct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A55C05-C02E-CBD1-8858-B7C00685B5D1}"/>
              </a:ext>
            </a:extLst>
          </p:cNvPr>
          <p:cNvSpPr txBox="1"/>
          <p:nvPr/>
        </p:nvSpPr>
        <p:spPr>
          <a:xfrm>
            <a:off x="1044528" y="1317576"/>
            <a:ext cx="10609405" cy="707886"/>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Static vs. Dynamic</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Static environments remain unchanged while the agent decides, while dynamic ones keep changing. </a:t>
            </a:r>
          </a:p>
        </p:txBody>
      </p:sp>
      <p:sp>
        <p:nvSpPr>
          <p:cNvPr id="11" name="TextBox 10">
            <a:extLst>
              <a:ext uri="{FF2B5EF4-FFF2-40B4-BE49-F238E27FC236}">
                <a16:creationId xmlns:a16="http://schemas.microsoft.com/office/drawing/2014/main" id="{204F8577-F223-6EA0-18C0-2FCBA3DA36E0}"/>
              </a:ext>
            </a:extLst>
          </p:cNvPr>
          <p:cNvSpPr txBox="1"/>
          <p:nvPr/>
        </p:nvSpPr>
        <p:spPr>
          <a:xfrm>
            <a:off x="1044527" y="2236454"/>
            <a:ext cx="10518207" cy="707886"/>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Static</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a static environment, things stay the same while the agent is making decisions. It's like solving a puzzle where the pieces don't move until you decide your next move. </a:t>
            </a:r>
          </a:p>
        </p:txBody>
      </p:sp>
      <p:sp>
        <p:nvSpPr>
          <p:cNvPr id="13" name="TextBox 12">
            <a:extLst>
              <a:ext uri="{FF2B5EF4-FFF2-40B4-BE49-F238E27FC236}">
                <a16:creationId xmlns:a16="http://schemas.microsoft.com/office/drawing/2014/main" id="{01238C41-6E0F-F7B2-12BE-C323309F9925}"/>
              </a:ext>
            </a:extLst>
          </p:cNvPr>
          <p:cNvSpPr txBox="1"/>
          <p:nvPr/>
        </p:nvSpPr>
        <p:spPr>
          <a:xfrm>
            <a:off x="1044527" y="3242875"/>
            <a:ext cx="10282234" cy="1015663"/>
          </a:xfrm>
          <a:prstGeom prst="rect">
            <a:avLst/>
          </a:prstGeom>
          <a:noFill/>
        </p:spPr>
        <p:txBody>
          <a:bodyPr wrap="square">
            <a:spAutoFit/>
          </a:bodyPr>
          <a:lstStyle/>
          <a:p>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Dynamic</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 dynamic environment changes while the agent is deciding. For instance, in real-life scenarios like driving, the road conditions and traffic are always changing, even as you're making decisions about where to go.</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8990146-D7D4-C42C-0441-476B8E1B1439}"/>
              </a:ext>
            </a:extLst>
          </p:cNvPr>
          <p:cNvSpPr txBox="1"/>
          <p:nvPr/>
        </p:nvSpPr>
        <p:spPr>
          <a:xfrm>
            <a:off x="953330" y="4687894"/>
            <a:ext cx="10609404" cy="1323439"/>
          </a:xfrm>
          <a:prstGeom prst="rect">
            <a:avLst/>
          </a:prstGeom>
          <a:noFill/>
        </p:spPr>
        <p:txBody>
          <a:bodyPr wrap="square">
            <a:spAutoFit/>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environment is dynamic. While the layout of the house may remain relatively static, the presence of people or pets moving around can change the environment's state while the robot is operating. For instance, a person walking into a room the robot is cleaning could alter its path or require it to temporarily pause its cleaning task.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602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194319" y="391326"/>
            <a:ext cx="9134168" cy="1508105"/>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Properties of Task Environments</a:t>
            </a:r>
          </a:p>
          <a:p>
            <a:pPr algn="ct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FA18A9-04DA-F050-C28F-BDA0D37B5BF3}"/>
              </a:ext>
            </a:extLst>
          </p:cNvPr>
          <p:cNvSpPr txBox="1"/>
          <p:nvPr/>
        </p:nvSpPr>
        <p:spPr>
          <a:xfrm>
            <a:off x="1044528" y="1576265"/>
            <a:ext cx="10609406" cy="400110"/>
          </a:xfrm>
          <a:prstGeom prst="rect">
            <a:avLst/>
          </a:prstGeom>
          <a:noFill/>
        </p:spPr>
        <p:txBody>
          <a:bodyPr wrap="square">
            <a:spAutoFit/>
          </a:bodyPr>
          <a:lstStyle/>
          <a:p>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Discrete vs. Continuous</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refers to whether states, actions, and time are discrete or continuous.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5669304-4FEA-A699-814D-A0D92CBD5D56}"/>
              </a:ext>
            </a:extLst>
          </p:cNvPr>
          <p:cNvSpPr txBox="1"/>
          <p:nvPr/>
        </p:nvSpPr>
        <p:spPr>
          <a:xfrm>
            <a:off x="1044528" y="2019205"/>
            <a:ext cx="10235379" cy="2554545"/>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Discrete</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state of the squares (clean or dirty) and the actions of the vacuum cleaner (move left, move right, suck) can be considered discrete. The vacuum cleaner operates in distinct steps without continuous variation.</a:t>
            </a: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Continuous</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If the dirt accumulation rate or the movement of the vacuum cleaner is continuous and can vary smoothly, it introduces continuous elements into the environment.</a:t>
            </a: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A robotic arm – It moves smoothly instead of in fixed steps. Real-World Analogy: A stopwatch—it tracks time in milliseconds, not just whole seconds.</a:t>
            </a:r>
          </a:p>
        </p:txBody>
      </p:sp>
      <p:sp>
        <p:nvSpPr>
          <p:cNvPr id="14" name="TextBox 13">
            <a:extLst>
              <a:ext uri="{FF2B5EF4-FFF2-40B4-BE49-F238E27FC236}">
                <a16:creationId xmlns:a16="http://schemas.microsoft.com/office/drawing/2014/main" id="{AEA69E43-E607-4881-D018-23FB5CD13BD1}"/>
              </a:ext>
            </a:extLst>
          </p:cNvPr>
          <p:cNvSpPr txBox="1"/>
          <p:nvPr/>
        </p:nvSpPr>
        <p:spPr>
          <a:xfrm>
            <a:off x="995766" y="4620015"/>
            <a:ext cx="10658168" cy="1323439"/>
          </a:xfrm>
          <a:prstGeom prst="rect">
            <a:avLst/>
          </a:prstGeom>
          <a:noFill/>
        </p:spPr>
        <p:txBody>
          <a:bodyPr wrap="square">
            <a:spAutoFit/>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environment is a mix of discrete and continuous aspects. The robot may encounter discrete elements such as furniture or objects to pick up, but its movement and perception of space are continuous. For example, the robot's sensors provide continuous feedback on its position and surroundings, allowing it to navigate smoothly through the house.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823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194319" y="391326"/>
            <a:ext cx="9134168" cy="1508105"/>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Properties of Task Environments</a:t>
            </a:r>
          </a:p>
          <a:p>
            <a:pPr algn="ct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55B9847-40B3-02FF-A4FD-A15372A4DE0E}"/>
              </a:ext>
            </a:extLst>
          </p:cNvPr>
          <p:cNvSpPr txBox="1"/>
          <p:nvPr/>
        </p:nvSpPr>
        <p:spPr>
          <a:xfrm>
            <a:off x="550605" y="1394520"/>
            <a:ext cx="11366091" cy="707886"/>
          </a:xfrm>
          <a:prstGeom prst="rect">
            <a:avLst/>
          </a:prstGeom>
          <a:noFill/>
        </p:spPr>
        <p:txBody>
          <a:bodyPr wrap="square">
            <a:spAutoFit/>
          </a:bodyPr>
          <a:lstStyle/>
          <a:p>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Known vs. Unknown</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Known environments have predictable outcomes, while unknown ones require the agent to learn. </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6D0043B-9779-4A41-71F4-A5711FD4DD49}"/>
              </a:ext>
            </a:extLst>
          </p:cNvPr>
          <p:cNvSpPr txBox="1"/>
          <p:nvPr/>
        </p:nvSpPr>
        <p:spPr>
          <a:xfrm>
            <a:off x="457199" y="4836507"/>
            <a:ext cx="11277601" cy="1015663"/>
          </a:xfrm>
          <a:prstGeom prst="rect">
            <a:avLst/>
          </a:prstGeom>
          <a:noFill/>
        </p:spPr>
        <p:txBody>
          <a:bodyPr wrap="square">
            <a:spAutoFit/>
          </a:bodyPr>
          <a:lstStyle/>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environment is mostly known. We have a general understanding of the layout of the house and the types of obstacles the robot may encounter. However, there could be unknown elements, such as new obstacles or changes in the environment that the robot hasn't encountered before.</a:t>
            </a:r>
          </a:p>
        </p:txBody>
      </p:sp>
      <p:sp>
        <p:nvSpPr>
          <p:cNvPr id="13" name="TextBox 12">
            <a:extLst>
              <a:ext uri="{FF2B5EF4-FFF2-40B4-BE49-F238E27FC236}">
                <a16:creationId xmlns:a16="http://schemas.microsoft.com/office/drawing/2014/main" id="{755BF713-8830-DE2B-69B0-0085760C9CC4}"/>
              </a:ext>
            </a:extLst>
          </p:cNvPr>
          <p:cNvSpPr txBox="1"/>
          <p:nvPr/>
        </p:nvSpPr>
        <p:spPr>
          <a:xfrm>
            <a:off x="550605" y="2300084"/>
            <a:ext cx="11277600" cy="2246769"/>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Known</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a known environment, outcomes are predictable because the agent understands the rules and patterns. For example, if you've played a video game many times, you know what to expect because you understand the game's rules.</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Unknown</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an unknown environment, outcomes are unpredictable because the agent doesn't fully understand the rules or patterns. For instance, encountering a new video game for the first time means you have to learn as you play because you don't know all the rules yet.</a:t>
            </a:r>
          </a:p>
        </p:txBody>
      </p:sp>
    </p:spTree>
    <p:extLst>
      <p:ext uri="{BB962C8B-B14F-4D97-AF65-F5344CB8AC3E}">
        <p14:creationId xmlns:p14="http://schemas.microsoft.com/office/powerpoint/2010/main" val="3475845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4"/>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194319" y="391326"/>
            <a:ext cx="9134168" cy="1508105"/>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Describe Properties of Task Environments</a:t>
            </a:r>
          </a:p>
          <a:p>
            <a:pPr algn="ct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ctr"/>
            <a:endParaRPr lang="en-IN" sz="28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B19D354-2996-3F68-C1E6-31586B4E7525}"/>
              </a:ext>
            </a:extLst>
          </p:cNvPr>
          <p:cNvGraphicFramePr>
            <a:graphicFrameLocks noGrp="1"/>
          </p:cNvGraphicFramePr>
          <p:nvPr>
            <p:extLst>
              <p:ext uri="{D42A27DB-BD31-4B8C-83A1-F6EECF244321}">
                <p14:modId xmlns:p14="http://schemas.microsoft.com/office/powerpoint/2010/main" val="1827973303"/>
              </p:ext>
            </p:extLst>
          </p:nvPr>
        </p:nvGraphicFramePr>
        <p:xfrm>
          <a:off x="1863513" y="1317576"/>
          <a:ext cx="7740695" cy="2651760"/>
        </p:xfrm>
        <a:graphic>
          <a:graphicData uri="http://schemas.openxmlformats.org/drawingml/2006/table">
            <a:tbl>
              <a:tblPr/>
              <a:tblGrid>
                <a:gridCol w="1548139">
                  <a:extLst>
                    <a:ext uri="{9D8B030D-6E8A-4147-A177-3AD203B41FA5}">
                      <a16:colId xmlns:a16="http://schemas.microsoft.com/office/drawing/2014/main" val="2324403981"/>
                    </a:ext>
                  </a:extLst>
                </a:gridCol>
                <a:gridCol w="1548139">
                  <a:extLst>
                    <a:ext uri="{9D8B030D-6E8A-4147-A177-3AD203B41FA5}">
                      <a16:colId xmlns:a16="http://schemas.microsoft.com/office/drawing/2014/main" val="3709717108"/>
                    </a:ext>
                  </a:extLst>
                </a:gridCol>
                <a:gridCol w="1548139">
                  <a:extLst>
                    <a:ext uri="{9D8B030D-6E8A-4147-A177-3AD203B41FA5}">
                      <a16:colId xmlns:a16="http://schemas.microsoft.com/office/drawing/2014/main" val="105013050"/>
                    </a:ext>
                  </a:extLst>
                </a:gridCol>
                <a:gridCol w="1548139">
                  <a:extLst>
                    <a:ext uri="{9D8B030D-6E8A-4147-A177-3AD203B41FA5}">
                      <a16:colId xmlns:a16="http://schemas.microsoft.com/office/drawing/2014/main" val="4077043530"/>
                    </a:ext>
                  </a:extLst>
                </a:gridCol>
                <a:gridCol w="1548139">
                  <a:extLst>
                    <a:ext uri="{9D8B030D-6E8A-4147-A177-3AD203B41FA5}">
                      <a16:colId xmlns:a16="http://schemas.microsoft.com/office/drawing/2014/main" val="1814735762"/>
                    </a:ext>
                  </a:extLst>
                </a:gridCol>
              </a:tblGrid>
              <a:tr h="334869">
                <a:tc>
                  <a:txBody>
                    <a:bodyPr/>
                    <a:lstStyle/>
                    <a:p>
                      <a:pPr fontAlgn="b"/>
                      <a:r>
                        <a:rPr lang="en-IN" b="1" dirty="0">
                          <a:effectLst/>
                        </a:rPr>
                        <a:t>Agent Type</a:t>
                      </a:r>
                    </a:p>
                  </a:txBody>
                  <a:tcPr anchor="b">
                    <a:lnL w="7620" cap="flat" cmpd="sng" algn="ctr">
                      <a:solidFill>
                        <a:srgbClr val="A02B8F"/>
                      </a:solidFill>
                      <a:prstDash val="solid"/>
                      <a:round/>
                      <a:headEnd type="none" w="med" len="med"/>
                      <a:tailEnd type="none" w="med" len="med"/>
                    </a:lnL>
                    <a:lnR w="7620" cap="flat" cmpd="sng" algn="ctr">
                      <a:solidFill>
                        <a:srgbClr val="20278F"/>
                      </a:solidFill>
                      <a:prstDash val="solid"/>
                      <a:round/>
                      <a:headEnd type="none" w="med" len="med"/>
                      <a:tailEnd type="none" w="med" len="med"/>
                    </a:lnR>
                    <a:lnT w="7620" cap="flat" cmpd="sng" algn="ctr">
                      <a:solidFill>
                        <a:srgbClr val="A02B8F"/>
                      </a:solidFill>
                      <a:prstDash val="solid"/>
                      <a:round/>
                      <a:headEnd type="none" w="med" len="med"/>
                      <a:tailEnd type="none" w="med" len="med"/>
                    </a:lnT>
                    <a:lnB w="12700" cap="flat" cmpd="sng" algn="ctr">
                      <a:solidFill>
                        <a:srgbClr val="103D8F"/>
                      </a:solidFill>
                      <a:prstDash val="solid"/>
                      <a:round/>
                      <a:headEnd type="none" w="med" len="med"/>
                      <a:tailEnd type="none" w="med" len="med"/>
                    </a:lnB>
                    <a:solidFill>
                      <a:srgbClr val="FFFFFF"/>
                    </a:solidFill>
                  </a:tcPr>
                </a:tc>
                <a:tc>
                  <a:txBody>
                    <a:bodyPr/>
                    <a:lstStyle/>
                    <a:p>
                      <a:pPr fontAlgn="b"/>
                      <a:r>
                        <a:rPr lang="en-IN" b="1" dirty="0">
                          <a:effectLst/>
                        </a:rPr>
                        <a:t>Performance Measure</a:t>
                      </a:r>
                    </a:p>
                  </a:txBody>
                  <a:tcPr anchor="b">
                    <a:lnL w="7620" cap="flat" cmpd="sng" algn="ctr">
                      <a:solidFill>
                        <a:srgbClr val="20278F"/>
                      </a:solidFill>
                      <a:prstDash val="solid"/>
                      <a:round/>
                      <a:headEnd type="none" w="med" len="med"/>
                      <a:tailEnd type="none" w="med" len="med"/>
                    </a:lnL>
                    <a:lnR w="7620" cap="flat" cmpd="sng" algn="ctr">
                      <a:solidFill>
                        <a:srgbClr val="602F8F"/>
                      </a:solidFill>
                      <a:prstDash val="solid"/>
                      <a:round/>
                      <a:headEnd type="none" w="med" len="med"/>
                      <a:tailEnd type="none" w="med" len="med"/>
                    </a:lnR>
                    <a:lnT w="7620" cap="flat" cmpd="sng" algn="ctr">
                      <a:solidFill>
                        <a:srgbClr val="20278F"/>
                      </a:solidFill>
                      <a:prstDash val="solid"/>
                      <a:round/>
                      <a:headEnd type="none" w="med" len="med"/>
                      <a:tailEnd type="none" w="med" len="med"/>
                    </a:lnT>
                    <a:lnB w="12700" cap="flat" cmpd="sng" algn="ctr">
                      <a:solidFill>
                        <a:srgbClr val="503C8F"/>
                      </a:solidFill>
                      <a:prstDash val="solid"/>
                      <a:round/>
                      <a:headEnd type="none" w="med" len="med"/>
                      <a:tailEnd type="none" w="med" len="med"/>
                    </a:lnB>
                    <a:solidFill>
                      <a:srgbClr val="FFFFFF"/>
                    </a:solidFill>
                  </a:tcPr>
                </a:tc>
                <a:tc>
                  <a:txBody>
                    <a:bodyPr/>
                    <a:lstStyle/>
                    <a:p>
                      <a:pPr fontAlgn="b"/>
                      <a:r>
                        <a:rPr lang="en-IN" b="1" dirty="0">
                          <a:effectLst/>
                        </a:rPr>
                        <a:t>Environment</a:t>
                      </a:r>
                    </a:p>
                  </a:txBody>
                  <a:tcPr anchor="b">
                    <a:lnL w="7620" cap="flat" cmpd="sng" algn="ctr">
                      <a:solidFill>
                        <a:srgbClr val="602F8F"/>
                      </a:solidFill>
                      <a:prstDash val="solid"/>
                      <a:round/>
                      <a:headEnd type="none" w="med" len="med"/>
                      <a:tailEnd type="none" w="med" len="med"/>
                    </a:lnL>
                    <a:lnR w="7620" cap="flat" cmpd="sng" algn="ctr">
                      <a:solidFill>
                        <a:srgbClr val="403A8F"/>
                      </a:solidFill>
                      <a:prstDash val="solid"/>
                      <a:round/>
                      <a:headEnd type="none" w="med" len="med"/>
                      <a:tailEnd type="none" w="med" len="med"/>
                    </a:lnR>
                    <a:lnT w="7620" cap="flat" cmpd="sng" algn="ctr">
                      <a:solidFill>
                        <a:srgbClr val="602F8F"/>
                      </a:solidFill>
                      <a:prstDash val="solid"/>
                      <a:round/>
                      <a:headEnd type="none" w="med" len="med"/>
                      <a:tailEnd type="none" w="med" len="med"/>
                    </a:lnT>
                    <a:lnB w="12700" cap="flat" cmpd="sng" algn="ctr">
                      <a:solidFill>
                        <a:srgbClr val="D0498F"/>
                      </a:solidFill>
                      <a:prstDash val="solid"/>
                      <a:round/>
                      <a:headEnd type="none" w="med" len="med"/>
                      <a:tailEnd type="none" w="med" len="med"/>
                    </a:lnB>
                    <a:solidFill>
                      <a:srgbClr val="FFFFFF"/>
                    </a:solidFill>
                  </a:tcPr>
                </a:tc>
                <a:tc>
                  <a:txBody>
                    <a:bodyPr/>
                    <a:lstStyle/>
                    <a:p>
                      <a:pPr fontAlgn="b"/>
                      <a:r>
                        <a:rPr lang="en-IN" b="1" dirty="0">
                          <a:effectLst/>
                        </a:rPr>
                        <a:t>Actuators</a:t>
                      </a:r>
                    </a:p>
                  </a:txBody>
                  <a:tcPr anchor="b">
                    <a:lnL w="7620" cap="flat" cmpd="sng" algn="ctr">
                      <a:solidFill>
                        <a:srgbClr val="403A8F"/>
                      </a:solidFill>
                      <a:prstDash val="solid"/>
                      <a:round/>
                      <a:headEnd type="none" w="med" len="med"/>
                      <a:tailEnd type="none" w="med" len="med"/>
                    </a:lnL>
                    <a:lnR w="7620" cap="flat" cmpd="sng" algn="ctr">
                      <a:solidFill>
                        <a:srgbClr val="C0448F"/>
                      </a:solidFill>
                      <a:prstDash val="solid"/>
                      <a:round/>
                      <a:headEnd type="none" w="med" len="med"/>
                      <a:tailEnd type="none" w="med" len="med"/>
                    </a:lnR>
                    <a:lnT w="7620" cap="flat" cmpd="sng" algn="ctr">
                      <a:solidFill>
                        <a:srgbClr val="403A8F"/>
                      </a:solidFill>
                      <a:prstDash val="solid"/>
                      <a:round/>
                      <a:headEnd type="none" w="med" len="med"/>
                      <a:tailEnd type="none" w="med" len="med"/>
                    </a:lnT>
                    <a:lnB w="12700" cap="flat" cmpd="sng" algn="ctr">
                      <a:solidFill>
                        <a:srgbClr val="C04D8F"/>
                      </a:solidFill>
                      <a:prstDash val="solid"/>
                      <a:round/>
                      <a:headEnd type="none" w="med" len="med"/>
                      <a:tailEnd type="none" w="med" len="med"/>
                    </a:lnB>
                    <a:solidFill>
                      <a:srgbClr val="FFFFFF"/>
                    </a:solidFill>
                  </a:tcPr>
                </a:tc>
                <a:tc>
                  <a:txBody>
                    <a:bodyPr/>
                    <a:lstStyle/>
                    <a:p>
                      <a:pPr fontAlgn="b"/>
                      <a:r>
                        <a:rPr lang="en-IN" b="1" dirty="0">
                          <a:effectLst/>
                        </a:rPr>
                        <a:t>Sensors</a:t>
                      </a:r>
                    </a:p>
                  </a:txBody>
                  <a:tcPr anchor="b">
                    <a:lnL w="7620" cap="flat" cmpd="sng" algn="ctr">
                      <a:solidFill>
                        <a:srgbClr val="C0448F"/>
                      </a:solidFill>
                      <a:prstDash val="solid"/>
                      <a:round/>
                      <a:headEnd type="none" w="med" len="med"/>
                      <a:tailEnd type="none" w="med" len="med"/>
                    </a:lnL>
                    <a:lnR w="7620" cap="flat" cmpd="sng" algn="ctr">
                      <a:solidFill>
                        <a:srgbClr val="C0448F"/>
                      </a:solidFill>
                      <a:prstDash val="solid"/>
                      <a:round/>
                      <a:headEnd type="none" w="med" len="med"/>
                      <a:tailEnd type="none" w="med" len="med"/>
                    </a:lnR>
                    <a:lnT w="7620" cap="flat" cmpd="sng" algn="ctr">
                      <a:solidFill>
                        <a:srgbClr val="C0448F"/>
                      </a:solidFill>
                      <a:prstDash val="solid"/>
                      <a:round/>
                      <a:headEnd type="none" w="med" len="med"/>
                      <a:tailEnd type="none" w="med" len="med"/>
                    </a:lnT>
                    <a:lnB w="12700" cap="flat" cmpd="sng" algn="ctr">
                      <a:solidFill>
                        <a:srgbClr val="704F8F"/>
                      </a:solidFill>
                      <a:prstDash val="solid"/>
                      <a:round/>
                      <a:headEnd type="none" w="med" len="med"/>
                      <a:tailEnd type="none" w="med" len="med"/>
                    </a:lnB>
                    <a:solidFill>
                      <a:srgbClr val="FFFFFF"/>
                    </a:solidFill>
                  </a:tcPr>
                </a:tc>
                <a:extLst>
                  <a:ext uri="{0D108BD9-81ED-4DB2-BD59-A6C34878D82A}">
                    <a16:rowId xmlns:a16="http://schemas.microsoft.com/office/drawing/2014/main" val="3146165595"/>
                  </a:ext>
                </a:extLst>
              </a:tr>
              <a:tr h="765414">
                <a:tc>
                  <a:txBody>
                    <a:bodyPr/>
                    <a:lstStyle/>
                    <a:p>
                      <a:pPr fontAlgn="base"/>
                      <a:r>
                        <a:rPr lang="en-IN" dirty="0">
                          <a:effectLst/>
                        </a:rPr>
                        <a:t>Robotic Waiter</a:t>
                      </a:r>
                    </a:p>
                  </a:txBody>
                  <a:tcPr anchor="ctr">
                    <a:lnL w="7620" cap="flat" cmpd="sng" algn="ctr">
                      <a:solidFill>
                        <a:srgbClr val="103D8F"/>
                      </a:solidFill>
                      <a:prstDash val="solid"/>
                      <a:round/>
                      <a:headEnd type="none" w="med" len="med"/>
                      <a:tailEnd type="none" w="med" len="med"/>
                    </a:lnL>
                    <a:lnR w="7620" cap="flat" cmpd="sng" algn="ctr">
                      <a:solidFill>
                        <a:srgbClr val="503C8F"/>
                      </a:solidFill>
                      <a:prstDash val="solid"/>
                      <a:round/>
                      <a:headEnd type="none" w="med" len="med"/>
                      <a:tailEnd type="none" w="med" len="med"/>
                    </a:lnR>
                    <a:lnT w="12700" cap="flat" cmpd="sng" algn="ctr">
                      <a:solidFill>
                        <a:srgbClr val="103D8F"/>
                      </a:solidFill>
                      <a:prstDash val="solid"/>
                      <a:round/>
                      <a:headEnd type="none" w="med" len="med"/>
                      <a:tailEnd type="none" w="med" len="med"/>
                    </a:lnT>
                    <a:lnB w="7620" cap="flat" cmpd="sng" algn="ctr">
                      <a:solidFill>
                        <a:srgbClr val="103D8F"/>
                      </a:solidFill>
                      <a:prstDash val="solid"/>
                      <a:round/>
                      <a:headEnd type="none" w="med" len="med"/>
                      <a:tailEnd type="none" w="med" len="med"/>
                    </a:lnB>
                    <a:solidFill>
                      <a:srgbClr val="FFFFFF"/>
                    </a:solidFill>
                  </a:tcPr>
                </a:tc>
                <a:tc>
                  <a:txBody>
                    <a:bodyPr/>
                    <a:lstStyle/>
                    <a:p>
                      <a:pPr fontAlgn="base"/>
                      <a:r>
                        <a:rPr lang="en-US" dirty="0">
                          <a:effectLst/>
                        </a:rPr>
                        <a:t>Efficient service, Accurate order delivery, Customer satisfaction</a:t>
                      </a:r>
                    </a:p>
                  </a:txBody>
                  <a:tcPr anchor="ctr">
                    <a:lnL w="7620" cap="flat" cmpd="sng" algn="ctr">
                      <a:solidFill>
                        <a:srgbClr val="503C8F"/>
                      </a:solidFill>
                      <a:prstDash val="solid"/>
                      <a:round/>
                      <a:headEnd type="none" w="med" len="med"/>
                      <a:tailEnd type="none" w="med" len="med"/>
                    </a:lnL>
                    <a:lnR w="7620" cap="flat" cmpd="sng" algn="ctr">
                      <a:solidFill>
                        <a:srgbClr val="D0498F"/>
                      </a:solidFill>
                      <a:prstDash val="solid"/>
                      <a:round/>
                      <a:headEnd type="none" w="med" len="med"/>
                      <a:tailEnd type="none" w="med" len="med"/>
                    </a:lnR>
                    <a:lnT w="12700" cap="flat" cmpd="sng" algn="ctr">
                      <a:solidFill>
                        <a:srgbClr val="503C8F"/>
                      </a:solidFill>
                      <a:prstDash val="solid"/>
                      <a:round/>
                      <a:headEnd type="none" w="med" len="med"/>
                      <a:tailEnd type="none" w="med" len="med"/>
                    </a:lnT>
                    <a:lnB w="7620" cap="flat" cmpd="sng" algn="ctr">
                      <a:solidFill>
                        <a:srgbClr val="503C8F"/>
                      </a:solidFill>
                      <a:prstDash val="solid"/>
                      <a:round/>
                      <a:headEnd type="none" w="med" len="med"/>
                      <a:tailEnd type="none" w="med" len="med"/>
                    </a:lnB>
                    <a:solidFill>
                      <a:srgbClr val="FFFFFF"/>
                    </a:solidFill>
                  </a:tcPr>
                </a:tc>
                <a:tc>
                  <a:txBody>
                    <a:bodyPr/>
                    <a:lstStyle/>
                    <a:p>
                      <a:pPr fontAlgn="base"/>
                      <a:r>
                        <a:rPr lang="en-US" dirty="0">
                          <a:effectLst/>
                        </a:rPr>
                        <a:t>Restaurant environment with tables, chairs, kitchen, customers</a:t>
                      </a:r>
                    </a:p>
                  </a:txBody>
                  <a:tcPr anchor="ctr">
                    <a:lnL w="7620" cap="flat" cmpd="sng" algn="ctr">
                      <a:solidFill>
                        <a:srgbClr val="D0498F"/>
                      </a:solidFill>
                      <a:prstDash val="solid"/>
                      <a:round/>
                      <a:headEnd type="none" w="med" len="med"/>
                      <a:tailEnd type="none" w="med" len="med"/>
                    </a:lnL>
                    <a:lnR w="7620" cap="flat" cmpd="sng" algn="ctr">
                      <a:solidFill>
                        <a:srgbClr val="C04D8F"/>
                      </a:solidFill>
                      <a:prstDash val="solid"/>
                      <a:round/>
                      <a:headEnd type="none" w="med" len="med"/>
                      <a:tailEnd type="none" w="med" len="med"/>
                    </a:lnR>
                    <a:lnT w="12700" cap="flat" cmpd="sng" algn="ctr">
                      <a:solidFill>
                        <a:srgbClr val="D0498F"/>
                      </a:solidFill>
                      <a:prstDash val="solid"/>
                      <a:round/>
                      <a:headEnd type="none" w="med" len="med"/>
                      <a:tailEnd type="none" w="med" len="med"/>
                    </a:lnT>
                    <a:lnB w="7620" cap="flat" cmpd="sng" algn="ctr">
                      <a:solidFill>
                        <a:srgbClr val="D0498F"/>
                      </a:solidFill>
                      <a:prstDash val="solid"/>
                      <a:round/>
                      <a:headEnd type="none" w="med" len="med"/>
                      <a:tailEnd type="none" w="med" len="med"/>
                    </a:lnB>
                    <a:solidFill>
                      <a:srgbClr val="FFFFFF"/>
                    </a:solidFill>
                  </a:tcPr>
                </a:tc>
                <a:tc>
                  <a:txBody>
                    <a:bodyPr/>
                    <a:lstStyle/>
                    <a:p>
                      <a:pPr fontAlgn="base"/>
                      <a:r>
                        <a:rPr lang="en-US" dirty="0">
                          <a:effectLst/>
                        </a:rPr>
                        <a:t>Arms for carrying trays, Wheels for navigation</a:t>
                      </a:r>
                    </a:p>
                  </a:txBody>
                  <a:tcPr anchor="ctr">
                    <a:lnL w="7620" cap="flat" cmpd="sng" algn="ctr">
                      <a:solidFill>
                        <a:srgbClr val="C04D8F"/>
                      </a:solidFill>
                      <a:prstDash val="solid"/>
                      <a:round/>
                      <a:headEnd type="none" w="med" len="med"/>
                      <a:tailEnd type="none" w="med" len="med"/>
                    </a:lnL>
                    <a:lnR w="7620" cap="flat" cmpd="sng" algn="ctr">
                      <a:solidFill>
                        <a:srgbClr val="704F8F"/>
                      </a:solidFill>
                      <a:prstDash val="solid"/>
                      <a:round/>
                      <a:headEnd type="none" w="med" len="med"/>
                      <a:tailEnd type="none" w="med" len="med"/>
                    </a:lnR>
                    <a:lnT w="12700" cap="flat" cmpd="sng" algn="ctr">
                      <a:solidFill>
                        <a:srgbClr val="C04D8F"/>
                      </a:solidFill>
                      <a:prstDash val="solid"/>
                      <a:round/>
                      <a:headEnd type="none" w="med" len="med"/>
                      <a:tailEnd type="none" w="med" len="med"/>
                    </a:lnT>
                    <a:lnB w="7620" cap="flat" cmpd="sng" algn="ctr">
                      <a:solidFill>
                        <a:srgbClr val="C04D8F"/>
                      </a:solidFill>
                      <a:prstDash val="solid"/>
                      <a:round/>
                      <a:headEnd type="none" w="med" len="med"/>
                      <a:tailEnd type="none" w="med" len="med"/>
                    </a:lnB>
                    <a:solidFill>
                      <a:srgbClr val="FFFFFF"/>
                    </a:solidFill>
                  </a:tcPr>
                </a:tc>
                <a:tc>
                  <a:txBody>
                    <a:bodyPr/>
                    <a:lstStyle/>
                    <a:p>
                      <a:pPr fontAlgn="base"/>
                      <a:r>
                        <a:rPr lang="en-US" dirty="0">
                          <a:effectLst/>
                        </a:rPr>
                        <a:t>Cameras for detecting customers and obstacles, Microphones for voice commands</a:t>
                      </a:r>
                    </a:p>
                  </a:txBody>
                  <a:tcPr anchor="ctr">
                    <a:lnL w="7620" cap="flat" cmpd="sng" algn="ctr">
                      <a:solidFill>
                        <a:srgbClr val="704F8F"/>
                      </a:solidFill>
                      <a:prstDash val="solid"/>
                      <a:round/>
                      <a:headEnd type="none" w="med" len="med"/>
                      <a:tailEnd type="none" w="med" len="med"/>
                    </a:lnL>
                    <a:lnR w="7620" cap="flat" cmpd="sng" algn="ctr">
                      <a:solidFill>
                        <a:srgbClr val="704F8F"/>
                      </a:solidFill>
                      <a:prstDash val="solid"/>
                      <a:round/>
                      <a:headEnd type="none" w="med" len="med"/>
                      <a:tailEnd type="none" w="med" len="med"/>
                    </a:lnR>
                    <a:lnT w="12700" cap="flat" cmpd="sng" algn="ctr">
                      <a:solidFill>
                        <a:srgbClr val="704F8F"/>
                      </a:solidFill>
                      <a:prstDash val="solid"/>
                      <a:round/>
                      <a:headEnd type="none" w="med" len="med"/>
                      <a:tailEnd type="none" w="med" len="med"/>
                    </a:lnT>
                    <a:lnB w="7620" cap="flat" cmpd="sng" algn="ctr">
                      <a:solidFill>
                        <a:srgbClr val="704F8F"/>
                      </a:solidFill>
                      <a:prstDash val="solid"/>
                      <a:round/>
                      <a:headEnd type="none" w="med" len="med"/>
                      <a:tailEnd type="none" w="med" len="med"/>
                    </a:lnB>
                    <a:solidFill>
                      <a:srgbClr val="FFFFFF"/>
                    </a:solidFill>
                  </a:tcPr>
                </a:tc>
                <a:extLst>
                  <a:ext uri="{0D108BD9-81ED-4DB2-BD59-A6C34878D82A}">
                    <a16:rowId xmlns:a16="http://schemas.microsoft.com/office/drawing/2014/main" val="3900767665"/>
                  </a:ext>
                </a:extLst>
              </a:tr>
            </a:tbl>
          </a:graphicData>
        </a:graphic>
      </p:graphicFrame>
      <p:graphicFrame>
        <p:nvGraphicFramePr>
          <p:cNvPr id="6" name="Table 5">
            <a:extLst>
              <a:ext uri="{FF2B5EF4-FFF2-40B4-BE49-F238E27FC236}">
                <a16:creationId xmlns:a16="http://schemas.microsoft.com/office/drawing/2014/main" id="{91C202E2-D668-71DE-DC98-DDBB26822E40}"/>
              </a:ext>
            </a:extLst>
          </p:cNvPr>
          <p:cNvGraphicFramePr>
            <a:graphicFrameLocks noGrp="1"/>
          </p:cNvGraphicFramePr>
          <p:nvPr>
            <p:extLst>
              <p:ext uri="{D42A27DB-BD31-4B8C-83A1-F6EECF244321}">
                <p14:modId xmlns:p14="http://schemas.microsoft.com/office/powerpoint/2010/main" val="958417331"/>
              </p:ext>
            </p:extLst>
          </p:nvPr>
        </p:nvGraphicFramePr>
        <p:xfrm>
          <a:off x="652370" y="4029180"/>
          <a:ext cx="11103330" cy="2103120"/>
        </p:xfrm>
        <a:graphic>
          <a:graphicData uri="http://schemas.openxmlformats.org/drawingml/2006/table">
            <a:tbl>
              <a:tblPr/>
              <a:tblGrid>
                <a:gridCol w="2220666">
                  <a:extLst>
                    <a:ext uri="{9D8B030D-6E8A-4147-A177-3AD203B41FA5}">
                      <a16:colId xmlns:a16="http://schemas.microsoft.com/office/drawing/2014/main" val="1508998427"/>
                    </a:ext>
                  </a:extLst>
                </a:gridCol>
                <a:gridCol w="2220666">
                  <a:extLst>
                    <a:ext uri="{9D8B030D-6E8A-4147-A177-3AD203B41FA5}">
                      <a16:colId xmlns:a16="http://schemas.microsoft.com/office/drawing/2014/main" val="2829477126"/>
                    </a:ext>
                  </a:extLst>
                </a:gridCol>
                <a:gridCol w="2220666">
                  <a:extLst>
                    <a:ext uri="{9D8B030D-6E8A-4147-A177-3AD203B41FA5}">
                      <a16:colId xmlns:a16="http://schemas.microsoft.com/office/drawing/2014/main" val="3747679409"/>
                    </a:ext>
                  </a:extLst>
                </a:gridCol>
                <a:gridCol w="2220666">
                  <a:extLst>
                    <a:ext uri="{9D8B030D-6E8A-4147-A177-3AD203B41FA5}">
                      <a16:colId xmlns:a16="http://schemas.microsoft.com/office/drawing/2014/main" val="2065429208"/>
                    </a:ext>
                  </a:extLst>
                </a:gridCol>
                <a:gridCol w="2220666">
                  <a:extLst>
                    <a:ext uri="{9D8B030D-6E8A-4147-A177-3AD203B41FA5}">
                      <a16:colId xmlns:a16="http://schemas.microsoft.com/office/drawing/2014/main" val="3702962446"/>
                    </a:ext>
                  </a:extLst>
                </a:gridCol>
              </a:tblGrid>
              <a:tr h="736092">
                <a:tc>
                  <a:txBody>
                    <a:bodyPr/>
                    <a:lstStyle/>
                    <a:p>
                      <a:pPr fontAlgn="b"/>
                      <a:r>
                        <a:rPr lang="en-IN" b="1">
                          <a:effectLst/>
                        </a:rPr>
                        <a:t>Agent Type</a:t>
                      </a:r>
                    </a:p>
                  </a:txBody>
                  <a:tcPr anchor="b">
                    <a:lnL w="7620" cap="flat" cmpd="sng" algn="ctr">
                      <a:solidFill>
                        <a:srgbClr val="3094D0"/>
                      </a:solidFill>
                      <a:prstDash val="solid"/>
                      <a:round/>
                      <a:headEnd type="none" w="med" len="med"/>
                      <a:tailEnd type="none" w="med" len="med"/>
                    </a:lnL>
                    <a:lnR w="7620" cap="flat" cmpd="sng" algn="ctr">
                      <a:solidFill>
                        <a:srgbClr val="2092D0"/>
                      </a:solidFill>
                      <a:prstDash val="solid"/>
                      <a:round/>
                      <a:headEnd type="none" w="med" len="med"/>
                      <a:tailEnd type="none" w="med" len="med"/>
                    </a:lnR>
                    <a:lnT w="7620" cap="flat" cmpd="sng" algn="ctr">
                      <a:solidFill>
                        <a:srgbClr val="3094D0"/>
                      </a:solidFill>
                      <a:prstDash val="solid"/>
                      <a:round/>
                      <a:headEnd type="none" w="med" len="med"/>
                      <a:tailEnd type="none" w="med" len="med"/>
                    </a:lnT>
                    <a:lnB w="12700" cap="flat" cmpd="sng" algn="ctr">
                      <a:solidFill>
                        <a:srgbClr val="70A2D0"/>
                      </a:solidFill>
                      <a:prstDash val="solid"/>
                      <a:round/>
                      <a:headEnd type="none" w="med" len="med"/>
                      <a:tailEnd type="none" w="med" len="med"/>
                    </a:lnB>
                    <a:solidFill>
                      <a:srgbClr val="FFFFFF"/>
                    </a:solidFill>
                  </a:tcPr>
                </a:tc>
                <a:tc>
                  <a:txBody>
                    <a:bodyPr/>
                    <a:lstStyle/>
                    <a:p>
                      <a:pPr fontAlgn="b"/>
                      <a:r>
                        <a:rPr lang="en-IN" b="1" dirty="0">
                          <a:effectLst/>
                        </a:rPr>
                        <a:t>Performance Measure</a:t>
                      </a:r>
                    </a:p>
                  </a:txBody>
                  <a:tcPr anchor="b">
                    <a:lnL w="7620" cap="flat" cmpd="sng" algn="ctr">
                      <a:solidFill>
                        <a:srgbClr val="2092D0"/>
                      </a:solidFill>
                      <a:prstDash val="solid"/>
                      <a:round/>
                      <a:headEnd type="none" w="med" len="med"/>
                      <a:tailEnd type="none" w="med" len="med"/>
                    </a:lnL>
                    <a:lnR w="7620" cap="flat" cmpd="sng" algn="ctr">
                      <a:solidFill>
                        <a:srgbClr val="7099D0"/>
                      </a:solidFill>
                      <a:prstDash val="solid"/>
                      <a:round/>
                      <a:headEnd type="none" w="med" len="med"/>
                      <a:tailEnd type="none" w="med" len="med"/>
                    </a:lnR>
                    <a:lnT w="7620" cap="flat" cmpd="sng" algn="ctr">
                      <a:solidFill>
                        <a:srgbClr val="2092D0"/>
                      </a:solidFill>
                      <a:prstDash val="solid"/>
                      <a:round/>
                      <a:headEnd type="none" w="med" len="med"/>
                      <a:tailEnd type="none" w="med" len="med"/>
                    </a:lnT>
                    <a:lnB w="12700" cap="flat" cmpd="sng" algn="ctr">
                      <a:solidFill>
                        <a:srgbClr val="F0ACD0"/>
                      </a:solidFill>
                      <a:prstDash val="solid"/>
                      <a:round/>
                      <a:headEnd type="none" w="med" len="med"/>
                      <a:tailEnd type="none" w="med" len="med"/>
                    </a:lnB>
                    <a:solidFill>
                      <a:srgbClr val="FFFFFF"/>
                    </a:solidFill>
                  </a:tcPr>
                </a:tc>
                <a:tc>
                  <a:txBody>
                    <a:bodyPr/>
                    <a:lstStyle/>
                    <a:p>
                      <a:pPr fontAlgn="b"/>
                      <a:r>
                        <a:rPr lang="en-IN" b="1">
                          <a:effectLst/>
                        </a:rPr>
                        <a:t>Environment</a:t>
                      </a:r>
                    </a:p>
                  </a:txBody>
                  <a:tcPr anchor="b">
                    <a:lnL w="7620" cap="flat" cmpd="sng" algn="ctr">
                      <a:solidFill>
                        <a:srgbClr val="7099D0"/>
                      </a:solidFill>
                      <a:prstDash val="solid"/>
                      <a:round/>
                      <a:headEnd type="none" w="med" len="med"/>
                      <a:tailEnd type="none" w="med" len="med"/>
                    </a:lnL>
                    <a:lnR w="7620" cap="flat" cmpd="sng" algn="ctr">
                      <a:solidFill>
                        <a:srgbClr val="F0A0D0"/>
                      </a:solidFill>
                      <a:prstDash val="solid"/>
                      <a:round/>
                      <a:headEnd type="none" w="med" len="med"/>
                      <a:tailEnd type="none" w="med" len="med"/>
                    </a:lnR>
                    <a:lnT w="7620" cap="flat" cmpd="sng" algn="ctr">
                      <a:solidFill>
                        <a:srgbClr val="7099D0"/>
                      </a:solidFill>
                      <a:prstDash val="solid"/>
                      <a:round/>
                      <a:headEnd type="none" w="med" len="med"/>
                      <a:tailEnd type="none" w="med" len="med"/>
                    </a:lnT>
                    <a:lnB w="12700" cap="flat" cmpd="sng" algn="ctr">
                      <a:solidFill>
                        <a:srgbClr val="70AED0"/>
                      </a:solidFill>
                      <a:prstDash val="solid"/>
                      <a:round/>
                      <a:headEnd type="none" w="med" len="med"/>
                      <a:tailEnd type="none" w="med" len="med"/>
                    </a:lnB>
                    <a:solidFill>
                      <a:srgbClr val="FFFFFF"/>
                    </a:solidFill>
                  </a:tcPr>
                </a:tc>
                <a:tc>
                  <a:txBody>
                    <a:bodyPr/>
                    <a:lstStyle/>
                    <a:p>
                      <a:pPr fontAlgn="b"/>
                      <a:r>
                        <a:rPr lang="en-IN" b="1">
                          <a:effectLst/>
                        </a:rPr>
                        <a:t>Sensors</a:t>
                      </a:r>
                    </a:p>
                  </a:txBody>
                  <a:tcPr anchor="b">
                    <a:lnL w="7620" cap="flat" cmpd="sng" algn="ctr">
                      <a:solidFill>
                        <a:srgbClr val="F0A0D0"/>
                      </a:solidFill>
                      <a:prstDash val="solid"/>
                      <a:round/>
                      <a:headEnd type="none" w="med" len="med"/>
                      <a:tailEnd type="none" w="med" len="med"/>
                    </a:lnL>
                    <a:lnR w="7620" cap="flat" cmpd="sng" algn="ctr">
                      <a:solidFill>
                        <a:srgbClr val="709FD0"/>
                      </a:solidFill>
                      <a:prstDash val="solid"/>
                      <a:round/>
                      <a:headEnd type="none" w="med" len="med"/>
                      <a:tailEnd type="none" w="med" len="med"/>
                    </a:lnR>
                    <a:lnT w="7620" cap="flat" cmpd="sng" algn="ctr">
                      <a:solidFill>
                        <a:srgbClr val="F0A0D0"/>
                      </a:solidFill>
                      <a:prstDash val="solid"/>
                      <a:round/>
                      <a:headEnd type="none" w="med" len="med"/>
                      <a:tailEnd type="none" w="med" len="med"/>
                    </a:lnT>
                    <a:lnB w="12700" cap="flat" cmpd="sng" algn="ctr">
                      <a:solidFill>
                        <a:srgbClr val="50B3D0"/>
                      </a:solidFill>
                      <a:prstDash val="solid"/>
                      <a:round/>
                      <a:headEnd type="none" w="med" len="med"/>
                      <a:tailEnd type="none" w="med" len="med"/>
                    </a:lnB>
                    <a:solidFill>
                      <a:srgbClr val="FFFFFF"/>
                    </a:solidFill>
                  </a:tcPr>
                </a:tc>
                <a:tc>
                  <a:txBody>
                    <a:bodyPr/>
                    <a:lstStyle/>
                    <a:p>
                      <a:pPr fontAlgn="b"/>
                      <a:r>
                        <a:rPr lang="en-IN" b="1">
                          <a:effectLst/>
                        </a:rPr>
                        <a:t>Actuators</a:t>
                      </a:r>
                    </a:p>
                  </a:txBody>
                  <a:tcPr anchor="b">
                    <a:lnL w="7620" cap="flat" cmpd="sng" algn="ctr">
                      <a:solidFill>
                        <a:srgbClr val="709FD0"/>
                      </a:solidFill>
                      <a:prstDash val="solid"/>
                      <a:round/>
                      <a:headEnd type="none" w="med" len="med"/>
                      <a:tailEnd type="none" w="med" len="med"/>
                    </a:lnL>
                    <a:lnR w="7620" cap="flat" cmpd="sng" algn="ctr">
                      <a:solidFill>
                        <a:srgbClr val="709FD0"/>
                      </a:solidFill>
                      <a:prstDash val="solid"/>
                      <a:round/>
                      <a:headEnd type="none" w="med" len="med"/>
                      <a:tailEnd type="none" w="med" len="med"/>
                    </a:lnR>
                    <a:lnT w="7620" cap="flat" cmpd="sng" algn="ctr">
                      <a:solidFill>
                        <a:srgbClr val="709FD0"/>
                      </a:solidFill>
                      <a:prstDash val="solid"/>
                      <a:round/>
                      <a:headEnd type="none" w="med" len="med"/>
                      <a:tailEnd type="none" w="med" len="med"/>
                    </a:lnT>
                    <a:lnB w="12700" cap="flat" cmpd="sng" algn="ctr">
                      <a:solidFill>
                        <a:srgbClr val="50B3D0"/>
                      </a:solidFill>
                      <a:prstDash val="solid"/>
                      <a:round/>
                      <a:headEnd type="none" w="med" len="med"/>
                      <a:tailEnd type="none" w="med" len="med"/>
                    </a:lnB>
                    <a:solidFill>
                      <a:srgbClr val="FFFFFF"/>
                    </a:solidFill>
                  </a:tcPr>
                </a:tc>
                <a:extLst>
                  <a:ext uri="{0D108BD9-81ED-4DB2-BD59-A6C34878D82A}">
                    <a16:rowId xmlns:a16="http://schemas.microsoft.com/office/drawing/2014/main" val="314076779"/>
                  </a:ext>
                </a:extLst>
              </a:tr>
              <a:tr h="1367028">
                <a:tc>
                  <a:txBody>
                    <a:bodyPr/>
                    <a:lstStyle/>
                    <a:p>
                      <a:pPr fontAlgn="base"/>
                      <a:r>
                        <a:rPr lang="en-IN" dirty="0">
                          <a:effectLst/>
                        </a:rPr>
                        <a:t>Personal Assistant</a:t>
                      </a:r>
                    </a:p>
                  </a:txBody>
                  <a:tcPr anchor="ctr">
                    <a:lnL w="7620" cap="flat" cmpd="sng" algn="ctr">
                      <a:solidFill>
                        <a:srgbClr val="70A2D0"/>
                      </a:solidFill>
                      <a:prstDash val="solid"/>
                      <a:round/>
                      <a:headEnd type="none" w="med" len="med"/>
                      <a:tailEnd type="none" w="med" len="med"/>
                    </a:lnL>
                    <a:lnR w="7620" cap="flat" cmpd="sng" algn="ctr">
                      <a:solidFill>
                        <a:srgbClr val="F0ACD0"/>
                      </a:solidFill>
                      <a:prstDash val="solid"/>
                      <a:round/>
                      <a:headEnd type="none" w="med" len="med"/>
                      <a:tailEnd type="none" w="med" len="med"/>
                    </a:lnR>
                    <a:lnT w="12700" cap="flat" cmpd="sng" algn="ctr">
                      <a:solidFill>
                        <a:srgbClr val="70A2D0"/>
                      </a:solidFill>
                      <a:prstDash val="solid"/>
                      <a:round/>
                      <a:headEnd type="none" w="med" len="med"/>
                      <a:tailEnd type="none" w="med" len="med"/>
                    </a:lnT>
                    <a:lnB w="7620" cap="flat" cmpd="sng" algn="ctr">
                      <a:solidFill>
                        <a:srgbClr val="70A2D0"/>
                      </a:solidFill>
                      <a:prstDash val="solid"/>
                      <a:round/>
                      <a:headEnd type="none" w="med" len="med"/>
                      <a:tailEnd type="none" w="med" len="med"/>
                    </a:lnB>
                    <a:solidFill>
                      <a:srgbClr val="FFFFFF"/>
                    </a:solidFill>
                  </a:tcPr>
                </a:tc>
                <a:tc>
                  <a:txBody>
                    <a:bodyPr/>
                    <a:lstStyle/>
                    <a:p>
                      <a:pPr fontAlgn="base"/>
                      <a:r>
                        <a:rPr lang="en-US" dirty="0">
                          <a:effectLst/>
                        </a:rPr>
                        <a:t>Efficient task completion, Accuracy of responses, User satisfaction</a:t>
                      </a:r>
                    </a:p>
                  </a:txBody>
                  <a:tcPr anchor="ctr">
                    <a:lnL w="7620" cap="flat" cmpd="sng" algn="ctr">
                      <a:solidFill>
                        <a:srgbClr val="F0ACD0"/>
                      </a:solidFill>
                      <a:prstDash val="solid"/>
                      <a:round/>
                      <a:headEnd type="none" w="med" len="med"/>
                      <a:tailEnd type="none" w="med" len="med"/>
                    </a:lnL>
                    <a:lnR w="7620" cap="flat" cmpd="sng" algn="ctr">
                      <a:solidFill>
                        <a:srgbClr val="70AED0"/>
                      </a:solidFill>
                      <a:prstDash val="solid"/>
                      <a:round/>
                      <a:headEnd type="none" w="med" len="med"/>
                      <a:tailEnd type="none" w="med" len="med"/>
                    </a:lnR>
                    <a:lnT w="12700" cap="flat" cmpd="sng" algn="ctr">
                      <a:solidFill>
                        <a:srgbClr val="F0ACD0"/>
                      </a:solidFill>
                      <a:prstDash val="solid"/>
                      <a:round/>
                      <a:headEnd type="none" w="med" len="med"/>
                      <a:tailEnd type="none" w="med" len="med"/>
                    </a:lnT>
                    <a:lnB w="7620" cap="flat" cmpd="sng" algn="ctr">
                      <a:solidFill>
                        <a:srgbClr val="F0ACD0"/>
                      </a:solidFill>
                      <a:prstDash val="solid"/>
                      <a:round/>
                      <a:headEnd type="none" w="med" len="med"/>
                      <a:tailEnd type="none" w="med" len="med"/>
                    </a:lnB>
                    <a:solidFill>
                      <a:srgbClr val="FFFFFF"/>
                    </a:solidFill>
                  </a:tcPr>
                </a:tc>
                <a:tc>
                  <a:txBody>
                    <a:bodyPr/>
                    <a:lstStyle/>
                    <a:p>
                      <a:pPr fontAlgn="base"/>
                      <a:r>
                        <a:rPr lang="en-US" dirty="0">
                          <a:effectLst/>
                        </a:rPr>
                        <a:t>Virtual workspace (e.g., computer or smartphone)</a:t>
                      </a:r>
                    </a:p>
                  </a:txBody>
                  <a:tcPr anchor="ctr">
                    <a:lnL w="7620" cap="flat" cmpd="sng" algn="ctr">
                      <a:solidFill>
                        <a:srgbClr val="70AED0"/>
                      </a:solidFill>
                      <a:prstDash val="solid"/>
                      <a:round/>
                      <a:headEnd type="none" w="med" len="med"/>
                      <a:tailEnd type="none" w="med" len="med"/>
                    </a:lnL>
                    <a:lnR w="7620" cap="flat" cmpd="sng" algn="ctr">
                      <a:solidFill>
                        <a:srgbClr val="50B3D0"/>
                      </a:solidFill>
                      <a:prstDash val="solid"/>
                      <a:round/>
                      <a:headEnd type="none" w="med" len="med"/>
                      <a:tailEnd type="none" w="med" len="med"/>
                    </a:lnR>
                    <a:lnT w="12700" cap="flat" cmpd="sng" algn="ctr">
                      <a:solidFill>
                        <a:srgbClr val="70AED0"/>
                      </a:solidFill>
                      <a:prstDash val="solid"/>
                      <a:round/>
                      <a:headEnd type="none" w="med" len="med"/>
                      <a:tailEnd type="none" w="med" len="med"/>
                    </a:lnT>
                    <a:lnB w="7620" cap="flat" cmpd="sng" algn="ctr">
                      <a:solidFill>
                        <a:srgbClr val="70AED0"/>
                      </a:solidFill>
                      <a:prstDash val="solid"/>
                      <a:round/>
                      <a:headEnd type="none" w="med" len="med"/>
                      <a:tailEnd type="none" w="med" len="med"/>
                    </a:lnB>
                    <a:solidFill>
                      <a:srgbClr val="FFFFFF"/>
                    </a:solidFill>
                  </a:tcPr>
                </a:tc>
                <a:tc>
                  <a:txBody>
                    <a:bodyPr/>
                    <a:lstStyle/>
                    <a:p>
                      <a:pPr fontAlgn="base"/>
                      <a:r>
                        <a:rPr lang="en-IN" dirty="0">
                          <a:effectLst/>
                        </a:rPr>
                        <a:t>Microphone, Camera, Touchscreen, Keyboard</a:t>
                      </a:r>
                    </a:p>
                  </a:txBody>
                  <a:tcPr anchor="ctr">
                    <a:lnL w="7620" cap="flat" cmpd="sng" algn="ctr">
                      <a:solidFill>
                        <a:srgbClr val="50B3D0"/>
                      </a:solidFill>
                      <a:prstDash val="solid"/>
                      <a:round/>
                      <a:headEnd type="none" w="med" len="med"/>
                      <a:tailEnd type="none" w="med" len="med"/>
                    </a:lnL>
                    <a:lnR w="7620" cap="flat" cmpd="sng" algn="ctr">
                      <a:solidFill>
                        <a:srgbClr val="50B3D0"/>
                      </a:solidFill>
                      <a:prstDash val="solid"/>
                      <a:round/>
                      <a:headEnd type="none" w="med" len="med"/>
                      <a:tailEnd type="none" w="med" len="med"/>
                    </a:lnR>
                    <a:lnT w="12700" cap="flat" cmpd="sng" algn="ctr">
                      <a:solidFill>
                        <a:srgbClr val="50B3D0"/>
                      </a:solidFill>
                      <a:prstDash val="solid"/>
                      <a:round/>
                      <a:headEnd type="none" w="med" len="med"/>
                      <a:tailEnd type="none" w="med" len="med"/>
                    </a:lnT>
                    <a:lnB w="7620" cap="flat" cmpd="sng" algn="ctr">
                      <a:solidFill>
                        <a:srgbClr val="50B3D0"/>
                      </a:solidFill>
                      <a:prstDash val="solid"/>
                      <a:round/>
                      <a:headEnd type="none" w="med" len="med"/>
                      <a:tailEnd type="none" w="med" len="med"/>
                    </a:lnB>
                    <a:solidFill>
                      <a:srgbClr val="FFFFFF"/>
                    </a:solidFill>
                  </a:tcPr>
                </a:tc>
                <a:tc>
                  <a:txBody>
                    <a:bodyPr/>
                    <a:lstStyle/>
                    <a:p>
                      <a:pPr fontAlgn="base"/>
                      <a:r>
                        <a:rPr lang="en-US" dirty="0">
                          <a:effectLst/>
                        </a:rPr>
                        <a:t>Speaker, Screen display, Haptic feedback</a:t>
                      </a:r>
                    </a:p>
                  </a:txBody>
                  <a:tcPr anchor="ctr">
                    <a:lnL w="7620" cap="flat" cmpd="sng" algn="ctr">
                      <a:solidFill>
                        <a:srgbClr val="50B3D0"/>
                      </a:solidFill>
                      <a:prstDash val="solid"/>
                      <a:round/>
                      <a:headEnd type="none" w="med" len="med"/>
                      <a:tailEnd type="none" w="med" len="med"/>
                    </a:lnL>
                    <a:lnR w="7620" cap="flat" cmpd="sng" algn="ctr">
                      <a:solidFill>
                        <a:srgbClr val="50B3D0"/>
                      </a:solidFill>
                      <a:prstDash val="solid"/>
                      <a:round/>
                      <a:headEnd type="none" w="med" len="med"/>
                      <a:tailEnd type="none" w="med" len="med"/>
                    </a:lnR>
                    <a:lnT w="12700" cap="flat" cmpd="sng" algn="ctr">
                      <a:solidFill>
                        <a:srgbClr val="50B3D0"/>
                      </a:solidFill>
                      <a:prstDash val="solid"/>
                      <a:round/>
                      <a:headEnd type="none" w="med" len="med"/>
                      <a:tailEnd type="none" w="med" len="med"/>
                    </a:lnT>
                    <a:lnB w="7620" cap="flat" cmpd="sng" algn="ctr">
                      <a:solidFill>
                        <a:srgbClr val="50B3D0"/>
                      </a:solidFill>
                      <a:prstDash val="solid"/>
                      <a:round/>
                      <a:headEnd type="none" w="med" len="med"/>
                      <a:tailEnd type="none" w="med" len="med"/>
                    </a:lnB>
                    <a:solidFill>
                      <a:srgbClr val="FFFFFF"/>
                    </a:solidFill>
                  </a:tcPr>
                </a:tc>
                <a:extLst>
                  <a:ext uri="{0D108BD9-81ED-4DB2-BD59-A6C34878D82A}">
                    <a16:rowId xmlns:a16="http://schemas.microsoft.com/office/drawing/2014/main" val="3324693056"/>
                  </a:ext>
                </a:extLst>
              </a:tr>
            </a:tbl>
          </a:graphicData>
        </a:graphic>
      </p:graphicFrame>
    </p:spTree>
    <p:extLst>
      <p:ext uri="{BB962C8B-B14F-4D97-AF65-F5344CB8AC3E}">
        <p14:creationId xmlns:p14="http://schemas.microsoft.com/office/powerpoint/2010/main" val="95035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491275" y="221694"/>
            <a:ext cx="7275871"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Percept and Percept Sequence</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142B6C-3AAC-3F80-03E0-4AA2A973E523}"/>
              </a:ext>
            </a:extLst>
          </p:cNvPr>
          <p:cNvSpPr txBox="1"/>
          <p:nvPr/>
        </p:nvSpPr>
        <p:spPr>
          <a:xfrm>
            <a:off x="796412" y="1365744"/>
            <a:ext cx="11021961" cy="1938992"/>
          </a:xfrm>
          <a:prstGeom prst="rect">
            <a:avLst/>
          </a:prstGeom>
          <a:noFill/>
        </p:spPr>
        <p:txBody>
          <a:bodyPr wrap="square">
            <a:spAutoFit/>
          </a:bodyPr>
          <a:lstStyle/>
          <a:p>
            <a:pPr algn="l"/>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Percept:</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 percept refers to the sensory input received by an agent at any specific moment in time.</a:t>
            </a:r>
          </a:p>
          <a:p>
            <a:pPr marL="285750" indent="-285750" algn="l">
              <a:buFont typeface="Wingdings" panose="05000000000000000000" pitchFamily="2" charset="2"/>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It represents the agent's immediate observation of its environment.</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For example, if we consider a robot vacuum cleaner, a percept could be the current location and the status of cleanliness (e.g., whether the square it's in is dirty or clean) at a particular instant.</a:t>
            </a:r>
          </a:p>
        </p:txBody>
      </p:sp>
      <p:sp>
        <p:nvSpPr>
          <p:cNvPr id="13" name="TextBox 12">
            <a:extLst>
              <a:ext uri="{FF2B5EF4-FFF2-40B4-BE49-F238E27FC236}">
                <a16:creationId xmlns:a16="http://schemas.microsoft.com/office/drawing/2014/main" id="{43ECA765-1691-F205-BC84-04528BEB9FAE}"/>
              </a:ext>
            </a:extLst>
          </p:cNvPr>
          <p:cNvSpPr txBox="1"/>
          <p:nvPr/>
        </p:nvSpPr>
        <p:spPr>
          <a:xfrm>
            <a:off x="796412" y="3786098"/>
            <a:ext cx="10717162" cy="2246769"/>
          </a:xfrm>
          <a:prstGeom prst="rect">
            <a:avLst/>
          </a:prstGeom>
          <a:noFill/>
        </p:spPr>
        <p:txBody>
          <a:bodyPr wrap="square">
            <a:spAutoFit/>
          </a:bodyPr>
          <a:lstStyle/>
          <a:p>
            <a:pPr algn="l"/>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Percept Sequence:</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 percept sequence is the complete history or series of percepts that the agent has experienced over time.</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Using the same example of the robot vacuum cleaner, a percept sequence would be the entire record of the locations it has visited and the corresponding cleanliness status of each square from the start of its cleaning operation up to the present moment.</a:t>
            </a:r>
          </a:p>
        </p:txBody>
      </p:sp>
    </p:spTree>
    <p:extLst>
      <p:ext uri="{BB962C8B-B14F-4D97-AF65-F5344CB8AC3E}">
        <p14:creationId xmlns:p14="http://schemas.microsoft.com/office/powerpoint/2010/main" val="279549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1015663"/>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Agent Function and Agent Program</a:t>
            </a:r>
            <a:endParaRPr lang="en-US" sz="32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92C8AFF-9EC1-C8D4-8D94-53299E8736F2}"/>
              </a:ext>
            </a:extLst>
          </p:cNvPr>
          <p:cNvPicPr>
            <a:picLocks noChangeAspect="1"/>
          </p:cNvPicPr>
          <p:nvPr/>
        </p:nvPicPr>
        <p:blipFill>
          <a:blip r:embed="rId4"/>
          <a:stretch>
            <a:fillRect/>
          </a:stretch>
        </p:blipFill>
        <p:spPr>
          <a:xfrm>
            <a:off x="102637" y="1551593"/>
            <a:ext cx="7527195" cy="4440717"/>
          </a:xfrm>
          <a:prstGeom prst="rect">
            <a:avLst/>
          </a:prstGeom>
        </p:spPr>
      </p:pic>
      <p:sp>
        <p:nvSpPr>
          <p:cNvPr id="13" name="TextBox 12">
            <a:extLst>
              <a:ext uri="{FF2B5EF4-FFF2-40B4-BE49-F238E27FC236}">
                <a16:creationId xmlns:a16="http://schemas.microsoft.com/office/drawing/2014/main" id="{10FD2358-9404-B03B-69B2-D88787A65AFE}"/>
              </a:ext>
            </a:extLst>
          </p:cNvPr>
          <p:cNvSpPr txBox="1"/>
          <p:nvPr/>
        </p:nvSpPr>
        <p:spPr>
          <a:xfrm>
            <a:off x="7545656" y="1990233"/>
            <a:ext cx="4646344" cy="3170099"/>
          </a:xfrm>
          <a:prstGeom prst="rect">
            <a:avLst/>
          </a:prstGeom>
          <a:noFill/>
        </p:spPr>
        <p:txBody>
          <a:bodyPr wrap="square">
            <a:spAutoFit/>
          </a:bodyPr>
          <a:lstStyle/>
          <a:p>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Agent Function: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An agent function is an abstract description that maps percepts (inputs) to actions (outputs). It defines the behavior of the agent based on its observations of the environment.</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Agent Program: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An agent program is the concrete implementation of the agent function, running within a physical system</a:t>
            </a:r>
            <a:r>
              <a:rPr lang="en-US" sz="2000" b="0" i="0" dirty="0">
                <a:solidFill>
                  <a:srgbClr val="0D0D0D"/>
                </a:solidFill>
                <a:effectLst/>
                <a:highlight>
                  <a:srgbClr val="FFFFFF"/>
                </a:highlight>
                <a:latin typeface="Söhne"/>
              </a:rPr>
              <a:t>.</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53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Agents and Environments-</a:t>
            </a:r>
            <a:r>
              <a:rPr lang="en-IN" b="1" i="0" u="none" strike="noStrike" baseline="0" dirty="0">
                <a:solidFill>
                  <a:srgbClr val="C00000"/>
                </a:solidFill>
                <a:latin typeface="Times New Roman" panose="02020603050405020304" pitchFamily="18" charset="0"/>
                <a:cs typeface="Times New Roman" panose="02020603050405020304" pitchFamily="18" charset="0"/>
              </a:rPr>
              <a:t>A vacuum-cleaner world</a:t>
            </a:r>
            <a:endParaRPr lang="en-US"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4B2903-655C-FACA-66E5-DA135E1EF859}"/>
              </a:ext>
            </a:extLst>
          </p:cNvPr>
          <p:cNvPicPr>
            <a:picLocks noChangeAspect="1"/>
          </p:cNvPicPr>
          <p:nvPr/>
        </p:nvPicPr>
        <p:blipFill>
          <a:blip r:embed="rId4"/>
          <a:stretch>
            <a:fillRect/>
          </a:stretch>
        </p:blipFill>
        <p:spPr>
          <a:xfrm>
            <a:off x="349728" y="1625786"/>
            <a:ext cx="6709833" cy="4092295"/>
          </a:xfrm>
          <a:prstGeom prst="rect">
            <a:avLst/>
          </a:prstGeom>
        </p:spPr>
      </p:pic>
      <p:sp>
        <p:nvSpPr>
          <p:cNvPr id="9" name="TextBox 8">
            <a:extLst>
              <a:ext uri="{FF2B5EF4-FFF2-40B4-BE49-F238E27FC236}">
                <a16:creationId xmlns:a16="http://schemas.microsoft.com/office/drawing/2014/main" id="{FFD688A9-502E-BDF8-9D6B-1F4EA21E3463}"/>
              </a:ext>
            </a:extLst>
          </p:cNvPr>
          <p:cNvSpPr txBox="1"/>
          <p:nvPr/>
        </p:nvSpPr>
        <p:spPr>
          <a:xfrm>
            <a:off x="7315199" y="1859339"/>
            <a:ext cx="4404851" cy="3785652"/>
          </a:xfrm>
          <a:prstGeom prst="rect">
            <a:avLst/>
          </a:prstGeom>
          <a:noFill/>
        </p:spPr>
        <p:txBody>
          <a:bodyPr wrap="square">
            <a:spAutoFit/>
          </a:bodyPr>
          <a:lstStyle/>
          <a:p>
            <a:pPr algn="l"/>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Vacuum-Cleaner World Example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Simple world with two locations (squares A and B) and dirt.</a:t>
            </a:r>
          </a:p>
          <a:p>
            <a:pPr marL="742950" lvl="1" indent="-285750"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Vacuum cleaner agent perceives its location and dirt presence, chooses actions accordingly.</a:t>
            </a:r>
          </a:p>
          <a:p>
            <a:pPr marL="742950" lvl="1" indent="-285750"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Agent Function:</a:t>
            </a: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If square is dirty, suck; </a:t>
            </a: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else, </a:t>
            </a: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move to the other square</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Agent Program implements this function.</a:t>
            </a:r>
          </a:p>
        </p:txBody>
      </p:sp>
    </p:spTree>
    <p:extLst>
      <p:ext uri="{BB962C8B-B14F-4D97-AF65-F5344CB8AC3E}">
        <p14:creationId xmlns:p14="http://schemas.microsoft.com/office/powerpoint/2010/main" val="391687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Agents and Environments-</a:t>
            </a:r>
            <a:r>
              <a:rPr lang="en-IN" b="1" i="0" u="none" strike="noStrike" baseline="0" dirty="0">
                <a:solidFill>
                  <a:srgbClr val="C00000"/>
                </a:solidFill>
                <a:latin typeface="Times New Roman" panose="02020603050405020304" pitchFamily="18" charset="0"/>
                <a:cs typeface="Times New Roman" panose="02020603050405020304" pitchFamily="18" charset="0"/>
              </a:rPr>
              <a:t>A vacuum-cleaner world</a:t>
            </a:r>
            <a:endParaRPr lang="en-US"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4B2903-655C-FACA-66E5-DA135E1EF859}"/>
              </a:ext>
            </a:extLst>
          </p:cNvPr>
          <p:cNvPicPr>
            <a:picLocks noChangeAspect="1"/>
          </p:cNvPicPr>
          <p:nvPr/>
        </p:nvPicPr>
        <p:blipFill>
          <a:blip r:embed="rId4"/>
          <a:stretch>
            <a:fillRect/>
          </a:stretch>
        </p:blipFill>
        <p:spPr>
          <a:xfrm>
            <a:off x="550606" y="1251392"/>
            <a:ext cx="4513007" cy="2752461"/>
          </a:xfrm>
          <a:prstGeom prst="rect">
            <a:avLst/>
          </a:prstGeom>
        </p:spPr>
      </p:pic>
      <p:sp>
        <p:nvSpPr>
          <p:cNvPr id="7" name="TextBox 6">
            <a:extLst>
              <a:ext uri="{FF2B5EF4-FFF2-40B4-BE49-F238E27FC236}">
                <a16:creationId xmlns:a16="http://schemas.microsoft.com/office/drawing/2014/main" id="{039071C0-6BBB-DD45-5C62-4CB465928829}"/>
              </a:ext>
            </a:extLst>
          </p:cNvPr>
          <p:cNvSpPr txBox="1"/>
          <p:nvPr/>
        </p:nvSpPr>
        <p:spPr>
          <a:xfrm>
            <a:off x="5663379" y="1295412"/>
            <a:ext cx="6096000"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function REFLEX-VACUUM-AGENT([location, status]) returns an action</a:t>
            </a:r>
          </a:p>
          <a:p>
            <a:r>
              <a:rPr lang="en-US" b="1" dirty="0">
                <a:latin typeface="Times New Roman" panose="02020603050405020304" pitchFamily="18" charset="0"/>
                <a:cs typeface="Times New Roman" panose="02020603050405020304" pitchFamily="18" charset="0"/>
              </a:rPr>
              <a:t>    if status = Dirty then </a:t>
            </a:r>
          </a:p>
          <a:p>
            <a:r>
              <a:rPr lang="en-US" b="1" dirty="0">
                <a:latin typeface="Times New Roman" panose="02020603050405020304" pitchFamily="18" charset="0"/>
                <a:cs typeface="Times New Roman" panose="02020603050405020304" pitchFamily="18" charset="0"/>
              </a:rPr>
              <a:t>        return Suck</a:t>
            </a:r>
          </a:p>
          <a:p>
            <a:r>
              <a:rPr lang="en-US" b="1" dirty="0">
                <a:latin typeface="Times New Roman" panose="02020603050405020304" pitchFamily="18" charset="0"/>
                <a:cs typeface="Times New Roman" panose="02020603050405020304" pitchFamily="18" charset="0"/>
              </a:rPr>
              <a:t>    else if location = A then </a:t>
            </a:r>
          </a:p>
          <a:p>
            <a:r>
              <a:rPr lang="en-US" b="1" dirty="0">
                <a:latin typeface="Times New Roman" panose="02020603050405020304" pitchFamily="18" charset="0"/>
                <a:cs typeface="Times New Roman" panose="02020603050405020304" pitchFamily="18" charset="0"/>
              </a:rPr>
              <a:t>        return Right</a:t>
            </a:r>
          </a:p>
          <a:p>
            <a:r>
              <a:rPr lang="en-US" b="1" dirty="0">
                <a:latin typeface="Times New Roman" panose="02020603050405020304" pitchFamily="18" charset="0"/>
                <a:cs typeface="Times New Roman" panose="02020603050405020304" pitchFamily="18" charset="0"/>
              </a:rPr>
              <a:t>    else </a:t>
            </a:r>
          </a:p>
          <a:p>
            <a:r>
              <a:rPr lang="en-US" b="1" dirty="0">
                <a:latin typeface="Times New Roman" panose="02020603050405020304" pitchFamily="18" charset="0"/>
                <a:cs typeface="Times New Roman" panose="02020603050405020304" pitchFamily="18" charset="0"/>
              </a:rPr>
              <a:t>        return Left</a:t>
            </a:r>
          </a:p>
          <a:p>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1DB734-A60A-CFF4-45C6-B01B0831E357}"/>
              </a:ext>
            </a:extLst>
          </p:cNvPr>
          <p:cNvSpPr txBox="1"/>
          <p:nvPr/>
        </p:nvSpPr>
        <p:spPr>
          <a:xfrm>
            <a:off x="5432323" y="3885194"/>
            <a:ext cx="6096000" cy="923330"/>
          </a:xfrm>
          <a:prstGeom prst="rect">
            <a:avLst/>
          </a:prstGeom>
          <a:noFill/>
        </p:spPr>
        <p:txBody>
          <a:bodyPr wrap="square">
            <a:spAutoFit/>
          </a:bodyPr>
          <a:lstStyle/>
          <a:p>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This function represents the abstract description of the agent's behavior, mapping percepts (location and status) to actions, making it an agent function.</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083F065-A71F-603E-BF0B-56B265B8B9F4}"/>
              </a:ext>
            </a:extLst>
          </p:cNvPr>
          <p:cNvSpPr txBox="1"/>
          <p:nvPr/>
        </p:nvSpPr>
        <p:spPr>
          <a:xfrm>
            <a:off x="526026" y="5019516"/>
            <a:ext cx="11139948" cy="707886"/>
          </a:xfrm>
          <a:prstGeom prst="rect">
            <a:avLst/>
          </a:prstGeom>
          <a:noFill/>
        </p:spPr>
        <p:txBody>
          <a:bodyPr wrap="square">
            <a:spAutoFit/>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Given the initial situation where both squares A and B are dirty and the vacuum cleaner is initially located at square 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23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Agents and Environments- </a:t>
            </a:r>
            <a:r>
              <a:rPr lang="en-IN" sz="1600" b="1" i="0" dirty="0">
                <a:solidFill>
                  <a:srgbClr val="C00000"/>
                </a:solidFill>
                <a:effectLst/>
                <a:highlight>
                  <a:srgbClr val="FFFFFF"/>
                </a:highlight>
                <a:latin typeface="Times New Roman" panose="02020603050405020304" pitchFamily="18" charset="0"/>
                <a:cs typeface="Times New Roman" panose="02020603050405020304" pitchFamily="18" charset="0"/>
              </a:rPr>
              <a:t>The simple reflex agent</a:t>
            </a:r>
            <a:endParaRPr lang="en-US" sz="16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4B2903-655C-FACA-66E5-DA135E1EF859}"/>
              </a:ext>
            </a:extLst>
          </p:cNvPr>
          <p:cNvPicPr>
            <a:picLocks noChangeAspect="1"/>
          </p:cNvPicPr>
          <p:nvPr/>
        </p:nvPicPr>
        <p:blipFill>
          <a:blip r:embed="rId4"/>
          <a:stretch>
            <a:fillRect/>
          </a:stretch>
        </p:blipFill>
        <p:spPr>
          <a:xfrm>
            <a:off x="550606" y="1251392"/>
            <a:ext cx="4513007" cy="2752461"/>
          </a:xfrm>
          <a:prstGeom prst="rect">
            <a:avLst/>
          </a:prstGeom>
        </p:spPr>
      </p:pic>
      <p:sp>
        <p:nvSpPr>
          <p:cNvPr id="7" name="TextBox 6">
            <a:extLst>
              <a:ext uri="{FF2B5EF4-FFF2-40B4-BE49-F238E27FC236}">
                <a16:creationId xmlns:a16="http://schemas.microsoft.com/office/drawing/2014/main" id="{039071C0-6BBB-DD45-5C62-4CB465928829}"/>
              </a:ext>
            </a:extLst>
          </p:cNvPr>
          <p:cNvSpPr txBox="1"/>
          <p:nvPr/>
        </p:nvSpPr>
        <p:spPr>
          <a:xfrm>
            <a:off x="412955" y="4219736"/>
            <a:ext cx="6096000"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function REFLEX-VACUUM-AGENT([location, status]) returns an action</a:t>
            </a:r>
          </a:p>
          <a:p>
            <a:r>
              <a:rPr lang="en-US" b="1" dirty="0">
                <a:latin typeface="Times New Roman" panose="02020603050405020304" pitchFamily="18" charset="0"/>
                <a:cs typeface="Times New Roman" panose="02020603050405020304" pitchFamily="18" charset="0"/>
              </a:rPr>
              <a:t>    if status = Dirty then </a:t>
            </a:r>
          </a:p>
          <a:p>
            <a:r>
              <a:rPr lang="en-US" b="1" dirty="0">
                <a:latin typeface="Times New Roman" panose="02020603050405020304" pitchFamily="18" charset="0"/>
                <a:cs typeface="Times New Roman" panose="02020603050405020304" pitchFamily="18" charset="0"/>
              </a:rPr>
              <a:t>        return Suck</a:t>
            </a:r>
          </a:p>
          <a:p>
            <a:r>
              <a:rPr lang="en-US" b="1" dirty="0">
                <a:latin typeface="Times New Roman" panose="02020603050405020304" pitchFamily="18" charset="0"/>
                <a:cs typeface="Times New Roman" panose="02020603050405020304" pitchFamily="18" charset="0"/>
              </a:rPr>
              <a:t>    else if location = A then </a:t>
            </a:r>
          </a:p>
          <a:p>
            <a:r>
              <a:rPr lang="en-US" b="1" dirty="0">
                <a:latin typeface="Times New Roman" panose="02020603050405020304" pitchFamily="18" charset="0"/>
                <a:cs typeface="Times New Roman" panose="02020603050405020304" pitchFamily="18" charset="0"/>
              </a:rPr>
              <a:t>        return Right</a:t>
            </a:r>
          </a:p>
          <a:p>
            <a:r>
              <a:rPr lang="en-US" b="1" dirty="0">
                <a:latin typeface="Times New Roman" panose="02020603050405020304" pitchFamily="18" charset="0"/>
                <a:cs typeface="Times New Roman" panose="02020603050405020304" pitchFamily="18" charset="0"/>
              </a:rPr>
              <a:t>    else </a:t>
            </a:r>
          </a:p>
          <a:p>
            <a:r>
              <a:rPr lang="en-US" b="1" dirty="0">
                <a:latin typeface="Times New Roman" panose="02020603050405020304" pitchFamily="18" charset="0"/>
                <a:cs typeface="Times New Roman" panose="02020603050405020304" pitchFamily="18" charset="0"/>
              </a:rPr>
              <a:t>        return Left</a:t>
            </a:r>
          </a:p>
          <a:p>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5ACFBF-10D8-3DE4-A784-380D96773828}"/>
              </a:ext>
            </a:extLst>
          </p:cNvPr>
          <p:cNvSpPr txBox="1"/>
          <p:nvPr/>
        </p:nvSpPr>
        <p:spPr>
          <a:xfrm>
            <a:off x="5791200" y="1187451"/>
            <a:ext cx="6096000" cy="2862322"/>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Initial State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agent perceives [A, Clean].</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Action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agent moves Right to square B.</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Percept Sequence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[B, Clean]</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Action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According to the agent function, since B is clean, it should move Left to square A.</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Percept Sequence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 Clean]</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Action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As per the agent function, since A is clean, it should move Right to square B.</a:t>
            </a:r>
          </a:p>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agent gets caught in a loop, continually moving back and forth between squares A and B since both are clean.</a:t>
            </a:r>
          </a:p>
        </p:txBody>
      </p:sp>
      <p:sp>
        <p:nvSpPr>
          <p:cNvPr id="12" name="TextBox 11">
            <a:extLst>
              <a:ext uri="{FF2B5EF4-FFF2-40B4-BE49-F238E27FC236}">
                <a16:creationId xmlns:a16="http://schemas.microsoft.com/office/drawing/2014/main" id="{C947C7DC-D7CD-7599-94B2-E40675F4431A}"/>
              </a:ext>
            </a:extLst>
          </p:cNvPr>
          <p:cNvSpPr txBox="1"/>
          <p:nvPr/>
        </p:nvSpPr>
        <p:spPr>
          <a:xfrm>
            <a:off x="6096000" y="5144943"/>
            <a:ext cx="6096000" cy="1477328"/>
          </a:xfrm>
          <a:prstGeom prst="rect">
            <a:avLst/>
          </a:prstGeom>
          <a:noFill/>
        </p:spPr>
        <p:txBody>
          <a:bodyPr wrap="square">
            <a:spAutoFit/>
          </a:bodyPr>
          <a:lstStyle/>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Limitation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simple reflex agent lacks memory of its previous actions or the state of the environment beyond the current percept. Therefore, it gets stuck in a loop when both squares are clean, inefficiently moving left and right without achieving any meaningful outcome.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86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1508105"/>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Good Behavior: The Concept of Rationality</a:t>
            </a:r>
            <a:endParaRPr lang="en-US" sz="32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FD3527E-CDBD-7982-95A3-1AB87566E74C}"/>
              </a:ext>
            </a:extLst>
          </p:cNvPr>
          <p:cNvSpPr txBox="1"/>
          <p:nvPr/>
        </p:nvSpPr>
        <p:spPr>
          <a:xfrm>
            <a:off x="799121" y="1845426"/>
            <a:ext cx="10854813" cy="2862322"/>
          </a:xfrm>
          <a:prstGeom prst="rect">
            <a:avLst/>
          </a:prstGeom>
          <a:noFill/>
        </p:spPr>
        <p:txBody>
          <a:bodyPr wrap="square">
            <a:spAutoFit/>
          </a:bodyPr>
          <a:lstStyle/>
          <a:p>
            <a:r>
              <a:rPr lang="en-US" sz="3600" b="0" i="0" dirty="0">
                <a:solidFill>
                  <a:srgbClr val="0D0D0D"/>
                </a:solidFill>
                <a:effectLst/>
                <a:highlight>
                  <a:srgbClr val="FFFFFF"/>
                </a:highlight>
                <a:latin typeface="Times New Roman" panose="02020603050405020304" pitchFamily="18" charset="0"/>
                <a:cs typeface="Times New Roman" panose="02020603050405020304" pitchFamily="18" charset="0"/>
              </a:rPr>
              <a:t>In the realm of artificial intelligence, a rational agent is one that consistently makes the bes</a:t>
            </a:r>
            <a:r>
              <a:rPr lang="en-US" sz="3600" dirty="0">
                <a:solidFill>
                  <a:srgbClr val="0D0D0D"/>
                </a:solidFill>
                <a:highlight>
                  <a:srgbClr val="FFFFFF"/>
                </a:highlight>
                <a:latin typeface="Times New Roman" panose="02020603050405020304" pitchFamily="18" charset="0"/>
                <a:cs typeface="Times New Roman" panose="02020603050405020304" pitchFamily="18" charset="0"/>
              </a:rPr>
              <a:t>t possible </a:t>
            </a:r>
            <a:r>
              <a:rPr lang="en-US" sz="3600" b="0" i="0" dirty="0">
                <a:solidFill>
                  <a:srgbClr val="0D0D0D"/>
                </a:solidFill>
                <a:effectLst/>
                <a:highlight>
                  <a:srgbClr val="FFFFFF"/>
                </a:highlight>
                <a:latin typeface="Times New Roman" panose="02020603050405020304" pitchFamily="18" charset="0"/>
                <a:cs typeface="Times New Roman" panose="02020603050405020304" pitchFamily="18" charset="0"/>
              </a:rPr>
              <a:t>decisions based on its understanding of the environment. </a:t>
            </a:r>
          </a:p>
          <a:p>
            <a:endParaRPr lang="en-US" sz="3600"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sz="3600" b="1" i="0" dirty="0">
                <a:solidFill>
                  <a:srgbClr val="C00000"/>
                </a:solidFill>
                <a:effectLst/>
                <a:highlight>
                  <a:srgbClr val="FFFFFF"/>
                </a:highlight>
                <a:latin typeface="Times New Roman" panose="02020603050405020304" pitchFamily="18" charset="0"/>
                <a:cs typeface="Times New Roman" panose="02020603050405020304" pitchFamily="18" charset="0"/>
              </a:rPr>
              <a:t>But what does it mean to make the right decision?</a:t>
            </a:r>
            <a:endParaRPr lang="en-IN" sz="3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14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3854</TotalTime>
  <Words>4788</Words>
  <Application>Microsoft Office PowerPoint</Application>
  <PresentationFormat>Widescreen</PresentationFormat>
  <Paragraphs>324</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Candara</vt:lpstr>
      <vt:lpstr>Söhne</vt:lpstr>
      <vt:lpstr>Times New Roman</vt:lpstr>
      <vt:lpstr>Times-Roman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V</dc:creator>
  <cp:lastModifiedBy>Balaji V</cp:lastModifiedBy>
  <cp:revision>360</cp:revision>
  <dcterms:created xsi:type="dcterms:W3CDTF">2023-10-15T14:43:55Z</dcterms:created>
  <dcterms:modified xsi:type="dcterms:W3CDTF">2025-03-04T17:28:45Z</dcterms:modified>
</cp:coreProperties>
</file>