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2" r:id="rId2"/>
    <p:sldId id="270" r:id="rId3"/>
    <p:sldId id="306" r:id="rId4"/>
    <p:sldId id="307" r:id="rId5"/>
    <p:sldId id="318" r:id="rId6"/>
    <p:sldId id="317" r:id="rId7"/>
    <p:sldId id="271" r:id="rId8"/>
    <p:sldId id="273" r:id="rId9"/>
    <p:sldId id="319" r:id="rId10"/>
    <p:sldId id="3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6E0A4-131E-424C-9C62-322E90D056F4}"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9993-510F-4990-9E74-1F4F561ADD14}" type="slidenum">
              <a:rPr lang="en-IN" smtClean="0"/>
              <a:t>‹#›</a:t>
            </a:fld>
            <a:endParaRPr lang="en-IN"/>
          </a:p>
        </p:txBody>
      </p:sp>
    </p:spTree>
    <p:extLst>
      <p:ext uri="{BB962C8B-B14F-4D97-AF65-F5344CB8AC3E}">
        <p14:creationId xmlns:p14="http://schemas.microsoft.com/office/powerpoint/2010/main" val="77662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09-07-2024</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09-07-2024</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Artificial Intelligence</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BAI402</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Candara" panose="020E0502030303020204"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491275" y="221694"/>
            <a:ext cx="7275871" cy="1015663"/>
          </a:xfrm>
          <a:prstGeom prst="rect">
            <a:avLst/>
          </a:prstGeom>
          <a:noFill/>
        </p:spPr>
        <p:txBody>
          <a:bodyPr wrap="square">
            <a:sp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Breadth-First Search (BFS)</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142B6C-3AAC-3F80-03E0-4AA2A973E523}"/>
              </a:ext>
            </a:extLst>
          </p:cNvPr>
          <p:cNvSpPr txBox="1"/>
          <p:nvPr/>
        </p:nvSpPr>
        <p:spPr>
          <a:xfrm>
            <a:off x="550606" y="1173416"/>
            <a:ext cx="11021961" cy="369332"/>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4ECF2E9-25D5-48DF-4609-EF375E0E0E1E}"/>
              </a:ext>
            </a:extLst>
          </p:cNvPr>
          <p:cNvPicPr>
            <a:picLocks noChangeAspect="1"/>
          </p:cNvPicPr>
          <p:nvPr/>
        </p:nvPicPr>
        <p:blipFill>
          <a:blip r:embed="rId4"/>
          <a:stretch>
            <a:fillRect/>
          </a:stretch>
        </p:blipFill>
        <p:spPr>
          <a:xfrm>
            <a:off x="462116" y="2494470"/>
            <a:ext cx="10988521" cy="1823208"/>
          </a:xfrm>
          <a:prstGeom prst="rect">
            <a:avLst/>
          </a:prstGeom>
        </p:spPr>
      </p:pic>
      <p:sp>
        <p:nvSpPr>
          <p:cNvPr id="12" name="TextBox 11">
            <a:extLst>
              <a:ext uri="{FF2B5EF4-FFF2-40B4-BE49-F238E27FC236}">
                <a16:creationId xmlns:a16="http://schemas.microsoft.com/office/drawing/2014/main" id="{206C7629-FA1B-9B19-75F8-BD8B3A09228E}"/>
              </a:ext>
            </a:extLst>
          </p:cNvPr>
          <p:cNvSpPr txBox="1"/>
          <p:nvPr/>
        </p:nvSpPr>
        <p:spPr>
          <a:xfrm>
            <a:off x="550606" y="4807735"/>
            <a:ext cx="10785988" cy="923330"/>
          </a:xfrm>
          <a:prstGeom prst="rect">
            <a:avLst/>
          </a:prstGeom>
          <a:noFill/>
        </p:spPr>
        <p:txBody>
          <a:bodyPr wrap="square">
            <a:spAutoFit/>
          </a:bodyPr>
          <a:lstStyle/>
          <a:p>
            <a:r>
              <a:rPr lang="en-IN" dirty="0"/>
              <a:t>d = Maximum depth of the nodes. </a:t>
            </a:r>
          </a:p>
          <a:p>
            <a:endParaRPr lang="en-IN" dirty="0"/>
          </a:p>
          <a:p>
            <a:r>
              <a:rPr lang="en-IN" dirty="0"/>
              <a:t>d+1 = Hypothetical next depth level, which would exist if the tree were deeper.</a:t>
            </a:r>
          </a:p>
        </p:txBody>
      </p:sp>
    </p:spTree>
    <p:extLst>
      <p:ext uri="{BB962C8B-B14F-4D97-AF65-F5344CB8AC3E}">
        <p14:creationId xmlns:p14="http://schemas.microsoft.com/office/powerpoint/2010/main" val="153860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Introduction to Problem Solving in AI</a:t>
            </a:r>
            <a:endParaRPr lang="en-US" sz="3600" b="1" i="0" u="none" strike="noStrike" baseline="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60438" y="1717686"/>
            <a:ext cx="11346427" cy="3539430"/>
          </a:xfrm>
          <a:prstGeom prst="rect">
            <a:avLst/>
          </a:prstGeom>
          <a:noFill/>
        </p:spPr>
        <p:txBody>
          <a:bodyPr wrap="square">
            <a:spAutoFit/>
          </a:bodyPr>
          <a:lstStyle/>
          <a:p>
            <a:r>
              <a:rPr lang="en-US" sz="2800" b="1" dirty="0">
                <a:solidFill>
                  <a:srgbClr val="C00000"/>
                </a:solidFill>
                <a:latin typeface="Times New Roman" panose="02020603050405020304" pitchFamily="18" charset="0"/>
                <a:cs typeface="Times New Roman" panose="02020603050405020304" pitchFamily="18" charset="0"/>
              </a:rPr>
              <a:t>Problem Solving in AI:</a:t>
            </a:r>
            <a:r>
              <a:rPr lang="en-US" sz="2800" dirty="0">
                <a:latin typeface="Times New Roman" panose="02020603050405020304" pitchFamily="18" charset="0"/>
                <a:cs typeface="Times New Roman" panose="02020603050405020304" pitchFamily="18" charset="0"/>
              </a:rPr>
              <a:t> Problem solving in AI involves creating systems that can make decisions to achieve specific goals. It often entails finding a sequence of actions that lead from an initial state to a desired goal state.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solidFill>
                  <a:srgbClr val="C00000"/>
                </a:solidFill>
                <a:latin typeface="Times New Roman" panose="02020603050405020304" pitchFamily="18" charset="0"/>
                <a:cs typeface="Times New Roman" panose="02020603050405020304" pitchFamily="18" charset="0"/>
              </a:rPr>
              <a:t>Analogy:</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Think of problem solving in AI like planning a road trip. You start from your home (initial state), decide your destination (goal state), and figure out the best route to take (sequence of actions) to reach there.</a:t>
            </a:r>
          </a:p>
        </p:txBody>
      </p:sp>
    </p:spTree>
    <p:extLst>
      <p:ext uri="{BB962C8B-B14F-4D97-AF65-F5344CB8AC3E}">
        <p14:creationId xmlns:p14="http://schemas.microsoft.com/office/powerpoint/2010/main" val="39763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What is Search in AI?</a:t>
            </a:r>
            <a:endParaRPr lang="en-US" sz="3600" b="1" i="0" u="none" strike="noStrike" baseline="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60438" y="1717686"/>
            <a:ext cx="11346427" cy="4893647"/>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Search in AI:</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Search is a fundamental technique in AI used to navigate through the possible states of a problem to find a solution. It involves exploring a space of potential solutions until the goal state is reached.</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Analogy( Uninformed Search):</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Imagine searching for a book in a large library. You might start at one end of a bookshelf and systematically check each book until you find the one you’re looking for</a:t>
            </a:r>
            <a:r>
              <a:rPr lang="en-US" sz="2400" b="1" dirty="0">
                <a:latin typeface="Times New Roman" panose="02020603050405020304" pitchFamily="18" charset="0"/>
                <a:cs typeface="Times New Roman" panose="02020603050405020304" pitchFamily="18" charset="0"/>
              </a:rPr>
              <a:t>.</a:t>
            </a:r>
            <a:endParaRPr lang="en-US" sz="2400" b="1" dirty="0">
              <a:solidFill>
                <a:srgbClr val="C00000"/>
              </a:solidFill>
              <a:latin typeface="Times New Roman" panose="02020603050405020304" pitchFamily="18" charset="0"/>
              <a:cs typeface="Times New Roman" panose="02020603050405020304" pitchFamily="18" charset="0"/>
            </a:endParaRPr>
          </a:p>
          <a:p>
            <a:endParaRPr lang="en-US" sz="2400" b="1" dirty="0">
              <a:solidFill>
                <a:srgbClr val="C00000"/>
              </a:solidFill>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Analogy (Informed Search):</a:t>
            </a:r>
            <a:r>
              <a:rPr lang="en-US" sz="2400" dirty="0">
                <a:latin typeface="Times New Roman" panose="02020603050405020304" pitchFamily="18" charset="0"/>
                <a:cs typeface="Times New Roman" panose="02020603050405020304" pitchFamily="18" charset="0"/>
              </a:rPr>
              <a:t> Searching for a book in a large library with the help of a librarian who provides a map and hints about where the book might be located. Instead of checking each bookshelf, you strategically navigate the library based on the librarian's guidance, prioritizing sections likely to contain the book, leading to a faster and more efficient search.</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5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17292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Types of search Algorithms in AI</a:t>
            </a:r>
            <a:endParaRPr lang="en-US" sz="3600" b="1" i="0" u="none" strike="noStrike" baseline="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50606" y="1317576"/>
            <a:ext cx="11346427" cy="4708981"/>
          </a:xfrm>
          <a:prstGeom prst="rect">
            <a:avLst/>
          </a:prstGeom>
          <a:noFill/>
        </p:spPr>
        <p:txBody>
          <a:bodyPr wrap="square">
            <a:spAutoFit/>
          </a:bodyPr>
          <a:lstStyle/>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Search Space: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Search space represents a set of possible solutions, which a system may have.</a:t>
            </a:r>
          </a:p>
          <a:p>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Uninformed Search</a:t>
            </a:r>
            <a:r>
              <a:rPr lang="en-IN" sz="2000" dirty="0">
                <a:solidFill>
                  <a:srgbClr val="C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Uninformed search algorithms explore the search space without using any additional information about the problem other than the problem definition itself. They do not have any knowledge about the goal state or how close a particular state is to the goal.</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Uninformed search algorithms typically do not use percept sequences directly. Instead, they rely solely on the problem definition and the current state to determine which actions to take.</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Informed Search</a:t>
            </a:r>
            <a:r>
              <a:rPr lang="en-IN" sz="2000" dirty="0">
                <a:solidFill>
                  <a:srgbClr val="C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Informed search algorithms, also known as heuristic search algorithms, use additional information (heuristics) to guide the search process more efficiently towards the goal state. This additional knowledge helps prioritize which paths to explore.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Informed search algorithms, on the other hand, may use percept sequences indirectly through the use of domain-specific heuristics.</a:t>
            </a:r>
          </a:p>
        </p:txBody>
      </p:sp>
    </p:spTree>
    <p:extLst>
      <p:ext uri="{BB962C8B-B14F-4D97-AF65-F5344CB8AC3E}">
        <p14:creationId xmlns:p14="http://schemas.microsoft.com/office/powerpoint/2010/main" val="134533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17292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Properties of search algorithms in AI</a:t>
            </a:r>
            <a:endParaRPr lang="en-US" sz="3600" b="1" i="0" u="none" strike="noStrike" baseline="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50606" y="1317576"/>
            <a:ext cx="11346427" cy="4154984"/>
          </a:xfrm>
          <a:prstGeom prst="rect">
            <a:avLst/>
          </a:prstGeom>
          <a:noFill/>
        </p:spPr>
        <p:txBody>
          <a:bodyPr wrap="square">
            <a:spAutoFit/>
          </a:bodyPr>
          <a:lstStyle/>
          <a:p>
            <a:pPr marL="342900" indent="-342900">
              <a:buFont typeface="Wingdings" panose="05000000000000000000" pitchFamily="2" charset="2"/>
              <a:buChar char="Ø"/>
            </a:pPr>
            <a:r>
              <a:rPr lang="en-US" sz="2400" b="1" dirty="0">
                <a:solidFill>
                  <a:srgbClr val="C00000"/>
                </a:solidFill>
                <a:latin typeface="Times New Roman" panose="02020603050405020304" pitchFamily="18" charset="0"/>
                <a:cs typeface="Times New Roman" panose="02020603050405020304" pitchFamily="18" charset="0"/>
              </a:rPr>
              <a:t>Completeness:</a:t>
            </a:r>
            <a:r>
              <a:rPr lang="en-US" sz="2400" dirty="0">
                <a:latin typeface="Times New Roman" panose="02020603050405020304" pitchFamily="18" charset="0"/>
                <a:cs typeface="Times New Roman" panose="02020603050405020304" pitchFamily="18" charset="0"/>
              </a:rPr>
              <a:t> A search algorithm is considered complete if it guarantees finding a solution if one exists.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rgbClr val="C00000"/>
                </a:solidFill>
                <a:latin typeface="Times New Roman" panose="02020603050405020304" pitchFamily="18" charset="0"/>
                <a:cs typeface="Times New Roman" panose="02020603050405020304" pitchFamily="18" charset="0"/>
              </a:rPr>
              <a:t>Optimality:</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optimal search algorithm finds the best solution, typically defined as the one with the lowest cost, among all possible solutions.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rgbClr val="C00000"/>
                </a:solidFill>
                <a:latin typeface="Times New Roman" panose="02020603050405020304" pitchFamily="18" charset="0"/>
                <a:cs typeface="Times New Roman" panose="02020603050405020304" pitchFamily="18" charset="0"/>
              </a:rPr>
              <a:t>Time Complexity: </a:t>
            </a:r>
            <a:r>
              <a:rPr lang="en-US" sz="2400" dirty="0">
                <a:latin typeface="Times New Roman" panose="02020603050405020304" pitchFamily="18" charset="0"/>
                <a:cs typeface="Times New Roman" panose="02020603050405020304" pitchFamily="18" charset="0"/>
              </a:rPr>
              <a:t>Time complexity refers to the amount of time required by an algorithm to find a solution.</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rgbClr val="C00000"/>
                </a:solidFill>
                <a:latin typeface="Times New Roman" panose="02020603050405020304" pitchFamily="18" charset="0"/>
                <a:cs typeface="Times New Roman" panose="02020603050405020304" pitchFamily="18" charset="0"/>
              </a:rPr>
              <a:t>Space Complexity: </a:t>
            </a:r>
            <a:r>
              <a:rPr lang="en-US" sz="2400" dirty="0">
                <a:latin typeface="Times New Roman" panose="02020603050405020304" pitchFamily="18" charset="0"/>
                <a:cs typeface="Times New Roman" panose="02020603050405020304" pitchFamily="18" charset="0"/>
              </a:rPr>
              <a:t>Space complexity refers to the amount of memory or space required by an algorithm to execute. </a:t>
            </a:r>
          </a:p>
        </p:txBody>
      </p:sp>
    </p:spTree>
    <p:extLst>
      <p:ext uri="{BB962C8B-B14F-4D97-AF65-F5344CB8AC3E}">
        <p14:creationId xmlns:p14="http://schemas.microsoft.com/office/powerpoint/2010/main" val="93709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417871" y="2513825"/>
            <a:ext cx="11356258" cy="1569660"/>
          </a:xfrm>
          <a:prstGeom prst="rect">
            <a:avLst/>
          </a:prstGeom>
          <a:noFill/>
        </p:spPr>
        <p:txBody>
          <a:bodyPr wrap="square">
            <a:spAutoFit/>
          </a:bodyPr>
          <a:lstStyle/>
          <a:p>
            <a:pPr algn="just"/>
            <a:r>
              <a:rPr lang="en-US" sz="3200" b="1" dirty="0">
                <a:solidFill>
                  <a:srgbClr val="C00000"/>
                </a:solidFill>
                <a:latin typeface="Times New Roman" panose="02020603050405020304" pitchFamily="18" charset="0"/>
                <a:cs typeface="Times New Roman" panose="02020603050405020304" pitchFamily="18" charset="0"/>
              </a:rPr>
              <a:t>Which type of agent program relies heavily on search as a fundamental aspect of its operation? Think about how agents navigate through complex environments to achieve their goals.</a:t>
            </a: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58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235729"/>
            <a:ext cx="7275871"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Goal-based agent</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21F6A-30F3-FE32-8B94-968DF8990A2B}"/>
              </a:ext>
            </a:extLst>
          </p:cNvPr>
          <p:cNvSpPr txBox="1"/>
          <p:nvPr/>
        </p:nvSpPr>
        <p:spPr>
          <a:xfrm>
            <a:off x="550606" y="1874728"/>
            <a:ext cx="11356258"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Search is a fundamental aspect of goal-based agents. It enables these agents to systematically explore possible states and actions to achieve their goals. By employing various search strategies, goal-based agents can efficiently navigate complex environments and find solutions to challenging problems. Understanding the connection between search and goal-based agents is crucial for designing intelligent systems capable of achieving specific objectives.</a:t>
            </a:r>
            <a:endPar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56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491275" y="221694"/>
            <a:ext cx="7275871" cy="1015663"/>
          </a:xfrm>
          <a:prstGeom prst="rect">
            <a:avLst/>
          </a:prstGeom>
          <a:noFill/>
        </p:spPr>
        <p:txBody>
          <a:bodyPr wrap="square">
            <a:sp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Breadth-First Search (BFS)</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142B6C-3AAC-3F80-03E0-4AA2A973E523}"/>
              </a:ext>
            </a:extLst>
          </p:cNvPr>
          <p:cNvSpPr txBox="1"/>
          <p:nvPr/>
        </p:nvSpPr>
        <p:spPr>
          <a:xfrm>
            <a:off x="796412" y="1365744"/>
            <a:ext cx="11021961" cy="5262979"/>
          </a:xfrm>
          <a:prstGeom prst="rect">
            <a:avLst/>
          </a:prstGeom>
          <a:noFill/>
        </p:spPr>
        <p:txBody>
          <a:bodyPr wrap="square">
            <a:spAutoFit/>
          </a:bodyPr>
          <a:lstStyle/>
          <a:p>
            <a:pPr algn="l"/>
            <a:r>
              <a:rPr lang="en-US" sz="2400" dirty="0">
                <a:latin typeface="Times New Roman" panose="02020603050405020304" pitchFamily="18" charset="0"/>
                <a:cs typeface="Times New Roman" panose="02020603050405020304" pitchFamily="18" charset="0"/>
              </a:rPr>
              <a:t>Breadth-First Search (BFS) is an algorithm used to traverse or search through a graph or tree data structure. It explores all the vertices or nodes at the present depth level before moving on to the vertices or nodes at the next depth level.</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Algorithm: Breadth-First Search</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Step 1: Put the initial state into a queue.</a:t>
            </a:r>
          </a:p>
          <a:p>
            <a:pPr algn="l"/>
            <a:r>
              <a:rPr lang="en-US" sz="2400" dirty="0">
                <a:latin typeface="Times New Roman" panose="02020603050405020304" pitchFamily="18" charset="0"/>
                <a:cs typeface="Times New Roman" panose="02020603050405020304" pitchFamily="18" charset="0"/>
              </a:rPr>
              <a:t>Step 2: If the queue is empty, return failure and stop.</a:t>
            </a:r>
          </a:p>
          <a:p>
            <a:pPr algn="l"/>
            <a:r>
              <a:rPr lang="en-US" sz="2400" dirty="0">
                <a:latin typeface="Times New Roman" panose="02020603050405020304" pitchFamily="18" charset="0"/>
                <a:cs typeface="Times New Roman" panose="02020603050405020304" pitchFamily="18" charset="0"/>
              </a:rPr>
              <a:t>Step 3: If the first item in the queue is the goal state, return success and stop.</a:t>
            </a:r>
          </a:p>
          <a:p>
            <a:pPr algn="l"/>
            <a:r>
              <a:rPr lang="en-US" sz="2400" dirty="0">
                <a:latin typeface="Times New Roman" panose="02020603050405020304" pitchFamily="18" charset="0"/>
                <a:cs typeface="Times New Roman" panose="02020603050405020304" pitchFamily="18" charset="0"/>
              </a:rPr>
              <a:t>Step 4: Otherwise, take out the first item from the queue.</a:t>
            </a:r>
          </a:p>
          <a:p>
            <a:pPr algn="l"/>
            <a:r>
              <a:rPr lang="en-US" sz="2400" dirty="0">
                <a:latin typeface="Times New Roman" panose="02020603050405020304" pitchFamily="18" charset="0"/>
                <a:cs typeface="Times New Roman" panose="02020603050405020304" pitchFamily="18" charset="0"/>
              </a:rPr>
              <a:t>Step 5: Expand the removed state and add its children to the end of the queue.</a:t>
            </a:r>
          </a:p>
          <a:p>
            <a:pPr algn="l"/>
            <a:r>
              <a:rPr lang="en-US" sz="2400" dirty="0">
                <a:latin typeface="Times New Roman" panose="02020603050405020304" pitchFamily="18" charset="0"/>
                <a:cs typeface="Times New Roman" panose="02020603050405020304" pitchFamily="18" charset="0"/>
              </a:rPr>
              <a:t>Step 6: Repeat from step 2.</a:t>
            </a: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49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491275" y="221694"/>
            <a:ext cx="7275871" cy="1015663"/>
          </a:xfrm>
          <a:prstGeom prst="rect">
            <a:avLst/>
          </a:prstGeom>
          <a:noFill/>
        </p:spPr>
        <p:txBody>
          <a:bodyPr wrap="square">
            <a:sp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Breadth-First Search (BFS)</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142B6C-3AAC-3F80-03E0-4AA2A973E523}"/>
              </a:ext>
            </a:extLst>
          </p:cNvPr>
          <p:cNvSpPr txBox="1"/>
          <p:nvPr/>
        </p:nvSpPr>
        <p:spPr>
          <a:xfrm>
            <a:off x="717754" y="1173416"/>
            <a:ext cx="11021961" cy="5355312"/>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Time Complexity of BFS in AI:</a:t>
            </a:r>
            <a:endParaRPr lang="en-US" dirty="0">
              <a:solidFill>
                <a:srgbClr val="C00000"/>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Uniform Branching Factor:</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all nodes have the same number of children, the branching factor is constant. In this case, the time complexity of BFS can be expressed as O(b^d+1), where:</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b is the branching factor (the number of children each node has).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 is the depth of the search (the distance from the root node to the shallowest goal node).</a:t>
            </a:r>
          </a:p>
          <a:p>
            <a:pPr marL="742950" lvl="1" indent="-285750">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Non-Uniform Branching Factor:</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many real-world graphs, the branching factor can vary between nodes. Here, an average branching factor is calculated using the formula:</a:t>
            </a:r>
          </a:p>
          <a:p>
            <a:pPr marL="742950" lvl="1" indent="-285750">
              <a:buFont typeface="+mj-lt"/>
              <a:buAutoNum type="arabicPeriod"/>
            </a:pPr>
            <a:r>
              <a:rPr lang="en-US" dirty="0">
                <a:highlight>
                  <a:srgbClr val="FFFF00"/>
                </a:highlight>
                <a:latin typeface="Times New Roman" panose="02020603050405020304" pitchFamily="18" charset="0"/>
                <a:cs typeface="Times New Roman" panose="02020603050405020304" pitchFamily="18" charset="0"/>
              </a:rPr>
              <a:t>Average Branching Factor = (Number of children each node have) / (Number of non-leaf nodes)</a:t>
            </a:r>
            <a:br>
              <a:rPr lang="en-US" dirty="0">
                <a:highlight>
                  <a:srgbClr val="FFFF00"/>
                </a:highlight>
                <a:latin typeface="Times New Roman" panose="02020603050405020304" pitchFamily="18" charset="0"/>
                <a:cs typeface="Times New Roman" panose="02020603050405020304" pitchFamily="18" charset="0"/>
              </a:rPr>
            </a:br>
            <a:r>
              <a:rPr lang="en-US" dirty="0">
                <a:highlight>
                  <a:srgbClr val="FFFF00"/>
                </a:highlight>
                <a:latin typeface="Times New Roman" panose="02020603050405020304" pitchFamily="18" charset="0"/>
                <a:cs typeface="Times New Roman" panose="02020603050405020304" pitchFamily="18" charset="0"/>
              </a:rPr>
              <a:t>or </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 average branching factor represents an approximation of the overall branching behavior of the tree or graph.</a:t>
            </a:r>
          </a:p>
          <a:p>
            <a:pPr algn="l"/>
            <a:endParaRPr lang="en-US" b="1" dirty="0">
              <a:latin typeface="Times New Roman" panose="02020603050405020304" pitchFamily="18" charset="0"/>
              <a:cs typeface="Times New Roman" panose="02020603050405020304" pitchFamily="18" charset="0"/>
            </a:endParaRPr>
          </a:p>
          <a:p>
            <a:pPr algn="l"/>
            <a:r>
              <a:rPr lang="en-US" b="1" dirty="0">
                <a:solidFill>
                  <a:srgbClr val="C00000"/>
                </a:solidFill>
                <a:latin typeface="Times New Roman" panose="02020603050405020304" pitchFamily="18" charset="0"/>
                <a:cs typeface="Times New Roman" panose="02020603050405020304" pitchFamily="18" charset="0"/>
              </a:rPr>
              <a:t>Space Complexity of BFS in AI:</a:t>
            </a:r>
          </a:p>
          <a:p>
            <a:pPr algn="l"/>
            <a:r>
              <a:rPr lang="en-US" dirty="0">
                <a:latin typeface="Times New Roman" panose="02020603050405020304" pitchFamily="18" charset="0"/>
                <a:cs typeface="Times New Roman" panose="02020603050405020304" pitchFamily="18" charset="0"/>
              </a:rPr>
              <a:t>BFS typically uses a queue data structure to store nodes that need to be explored. The space complexity is determined by the size of the queue, which can vary based on the number of nodes in the graph or tree.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 space complexity of BFS in AI is often represented as O(V), where V is the number of vertices (nodes) in the graph or tree being traversed. </a:t>
            </a:r>
          </a:p>
        </p:txBody>
      </p:sp>
    </p:spTree>
    <p:extLst>
      <p:ext uri="{BB962C8B-B14F-4D97-AF65-F5344CB8AC3E}">
        <p14:creationId xmlns:p14="http://schemas.microsoft.com/office/powerpoint/2010/main" val="1239848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3971</TotalTime>
  <Words>1068</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Candara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409</cp:revision>
  <dcterms:created xsi:type="dcterms:W3CDTF">2023-10-15T14:43:55Z</dcterms:created>
  <dcterms:modified xsi:type="dcterms:W3CDTF">2024-07-09T07:42:03Z</dcterms:modified>
</cp:coreProperties>
</file>