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270" r:id="rId3"/>
    <p:sldId id="306" r:id="rId4"/>
    <p:sldId id="307" r:id="rId5"/>
    <p:sldId id="271" r:id="rId6"/>
    <p:sldId id="273" r:id="rId7"/>
    <p:sldId id="308" r:id="rId8"/>
    <p:sldId id="317" r:id="rId9"/>
    <p:sldId id="318" r:id="rId10"/>
    <p:sldId id="319" r:id="rId11"/>
    <p:sldId id="320" r:id="rId12"/>
    <p:sldId id="309" r:id="rId13"/>
    <p:sldId id="310" r:id="rId14"/>
    <p:sldId id="311" r:id="rId15"/>
    <p:sldId id="315" r:id="rId16"/>
    <p:sldId id="321" r:id="rId17"/>
    <p:sldId id="312" r:id="rId18"/>
    <p:sldId id="272" r:id="rId19"/>
    <p:sldId id="313" r:id="rId20"/>
    <p:sldId id="322" r:id="rId21"/>
    <p:sldId id="323" r:id="rId22"/>
    <p:sldId id="274" r:id="rId23"/>
    <p:sldId id="314" r:id="rId24"/>
    <p:sldId id="324" r:id="rId25"/>
    <p:sldId id="325" r:id="rId26"/>
    <p:sldId id="326" r:id="rId27"/>
    <p:sldId id="3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6E0A4-131E-424C-9C62-322E90D056F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B9993-510F-4990-9E74-1F4F561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2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B9993-510F-4990-9E74-1F4F561ADD1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3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B9993-510F-4990-9E74-1F4F561ADD1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96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FE93C-18BD-9E38-4364-DE265A4EB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88770C-1DAB-CA2F-6274-1E21E63E9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C2D77-1F49-129E-EFFD-E62F3A01B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E954F-372B-ADDE-1EAE-B66E65BCA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B9993-510F-4990-9E74-1F4F561ADD1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8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8878-D159-FEC6-F75F-DEA4D093B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0907B-8B30-0A67-6895-20853345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960B-735D-A7F8-5162-9A2F5CEC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ADD4-37AC-8E4F-545E-CF001B88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C486-2123-2E83-F00E-A5567C01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06EB-5CC9-13BF-CC49-76A2539B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8CD4E-84AF-5172-7CB4-30BCAC15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5DAE-3BBD-F0DC-2547-75E64E8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5970-5EE7-B024-773E-9C0BAC9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C294-4FBF-093E-EBB4-4CD70FC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7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36A6E-278A-B142-D353-1D53D2E46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32D4-0859-68FC-784E-09E5E908B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59AB-82A1-0CF9-04AF-18F0CCBF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B039-7F66-F38B-397C-E3507B26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A2C2-5CE5-1857-93A3-AE068C8C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0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876E-24DC-7D42-D4C3-8CF98FB1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BD48-575E-12CB-F6E3-937C6A7B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94F2-753B-A18E-DD1D-913F9388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BB6D-32FA-FB1C-4E13-CA3BA9B4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ED32-FA53-6893-9E3D-59B3C75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0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0E47-DE1C-0147-F819-555C50A4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25CC9-416F-7BFE-5257-F85172C6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71C8-95A8-1428-A51D-8C9238F4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4B08-13F0-C7BC-D719-CC631ED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1803-8499-8BE9-756F-BE485203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2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ACB-4BC4-419A-941D-A52724D3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4DBD-DBAC-D24A-78DF-4D14C77D1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1D7C0-68E2-62A8-A24F-E10681CD7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950FA-B18B-83B0-CAAF-D61B0C17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039F4-BB26-329A-EDE5-9B7725E3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B67B5-CBC7-218C-E0A5-5A62EC71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9C3A-E39E-5D7C-388B-AF57EBB5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BE99-D6BE-0536-325B-C3578E60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496-ABE2-DA3B-B098-7447E36D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79628-B56C-CA8E-9D62-6A1180795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DE71E-1DD2-AAC2-FD38-449B32DF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60CA-8F43-485D-694D-2B330806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6E705-7082-1922-0C9C-12336CC9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6CF9B-BDA7-0B07-8676-B2048C77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8051-D04C-073D-E654-42DF1A79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27D30-D177-2F7E-012B-8EE3B2F5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9A34E-F850-B5F1-BD4C-4AC9970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E9CBC-010F-1FBB-762C-9DCE84E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2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C435B-68AE-2DD9-8ED4-5F753174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A74AB-4AE8-A712-4E29-302FB146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FE83-1902-FE9D-E425-625F6991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6F6-A571-AC89-A36F-A3674299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40AE-7BB0-D2EA-9C5E-198208EA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CC980-B3ED-D402-964A-7112D9A9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B26C-586D-B998-F0C6-91215610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5B476-2115-AEA4-4E36-C3B82C7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E551-8261-20F5-CB98-C1BB73AA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DF3-5A31-3F35-9781-D451DABF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B3DD7-B901-2D1F-90D1-4E4DB993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A8E-7C03-A351-CB2E-D0F5573A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EB413-AAC3-50FE-D744-52EF7143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CA655-735D-6041-7746-37F8E26F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6DA9-F8CA-08B0-6638-4E9CC830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780E3-C5D5-0919-91FF-F69814EA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56E0-D3C1-183D-184E-895C6A4D4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42A5-FBA9-5D58-F6C4-DAAD0E36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F9EB-D49D-4348-865F-965085F7EE7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899-EB1E-A498-48B6-531EDC1D1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9915-6637-9E2E-3F33-7C88B6A53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405B09-EBA4-21C3-6313-82D285899302}"/>
              </a:ext>
            </a:extLst>
          </p:cNvPr>
          <p:cNvSpPr txBox="1"/>
          <p:nvPr/>
        </p:nvSpPr>
        <p:spPr>
          <a:xfrm>
            <a:off x="1756512" y="331039"/>
            <a:ext cx="8678974" cy="187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40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Artificial Intelligence</a:t>
            </a:r>
            <a:br>
              <a:rPr lang="en-IN" sz="40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IN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BAI402</a:t>
            </a:r>
            <a:r>
              <a:rPr lang="en-IN" sz="3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IN" sz="3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2C523-FE80-E47C-3752-4F9B061CB6A1}"/>
              </a:ext>
            </a:extLst>
          </p:cNvPr>
          <p:cNvSpPr txBox="1"/>
          <p:nvPr/>
        </p:nvSpPr>
        <p:spPr>
          <a:xfrm>
            <a:off x="2758223" y="3261852"/>
            <a:ext cx="667555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Balaji Vijaykumar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B.E.,(NIE), M.Tech.,(SJCE)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Department of CS&amp;E-AIML</a:t>
            </a:r>
          </a:p>
          <a:p>
            <a:pPr algn="ctr"/>
            <a:r>
              <a:rPr lang="en-US" sz="20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National Institute of Engineering, Mysuru</a:t>
            </a:r>
          </a:p>
          <a:p>
            <a:pPr algn="ctr"/>
            <a:endParaRPr lang="en-US" sz="2000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kern="100" dirty="0">
                <a:solidFill>
                  <a:srgbClr val="C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(Former Research &amp; Development Engineer @ Philips R&amp;D)</a:t>
            </a:r>
          </a:p>
          <a:p>
            <a:pPr algn="ctr"/>
            <a:r>
              <a:rPr lang="en-US" sz="2000" kern="100" dirty="0">
                <a:solidFill>
                  <a:srgbClr val="C00000"/>
                </a:solidFill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(Former Software Engineer @ Accenture)</a:t>
            </a:r>
            <a:endParaRPr lang="en-US" sz="2000" dirty="0">
              <a:solidFill>
                <a:srgbClr val="C00000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8FFA7-D26D-B629-0574-63EC77E78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7245" y="161735"/>
            <a:ext cx="848781" cy="8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BC789-600A-49F8-8498-D0419C786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65568-BCED-6E86-3368-7096B93FD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EC45A3-8FF8-8A4F-E415-4C06F4574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AEC00-4482-00B8-AA8D-A18C1B8284D1}"/>
              </a:ext>
            </a:extLst>
          </p:cNvPr>
          <p:cNvSpPr txBox="1"/>
          <p:nvPr/>
        </p:nvSpPr>
        <p:spPr>
          <a:xfrm>
            <a:off x="2491275" y="221694"/>
            <a:ext cx="727587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 PROGRAM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70B3A-F33A-B8D2-394D-7B8E659F896E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9B7647-EFE6-B472-46BE-C14327A6C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6313"/>
              </p:ext>
            </p:extLst>
          </p:nvPr>
        </p:nvGraphicFramePr>
        <p:xfrm>
          <a:off x="789038" y="1517631"/>
          <a:ext cx="10515600" cy="22860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7804705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20823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in Smart Streetlight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558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Sensors (</a:t>
                      </a:r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Percepts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sensor detects brightness.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05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Condition-Action Rules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"IF-THEN" logic to turn light ON or OFF.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949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Actuators (Actions)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Switches the light ON or OFF.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115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street and surrounding area.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71834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3281DB5-2F96-6D13-7E72-5F0D5F370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62" y="1075191"/>
            <a:ext cx="49105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 to the Simple Reflex Agent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F9BAF-D373-58DD-BC28-6F317A083792}"/>
              </a:ext>
            </a:extLst>
          </p:cNvPr>
          <p:cNvSpPr txBox="1"/>
          <p:nvPr/>
        </p:nvSpPr>
        <p:spPr>
          <a:xfrm>
            <a:off x="789038" y="4033346"/>
            <a:ext cx="113267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a Simple Reflex Agent?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only reacts to the current light level, not past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Rules: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does not adapt; it blindly follows "IF brightness is low, THEN turn ON"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 in Complex Cases: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it is cloudy during the day? The streetlight might turn ON unnecessarily.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there is a power outage? It doesn’t adjust or learn.</a:t>
            </a:r>
          </a:p>
        </p:txBody>
      </p:sp>
    </p:spTree>
    <p:extLst>
      <p:ext uri="{BB962C8B-B14F-4D97-AF65-F5344CB8AC3E}">
        <p14:creationId xmlns:p14="http://schemas.microsoft.com/office/powerpoint/2010/main" val="36594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9D914-2484-F2E9-E06C-55AFFB230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1FA66-C52D-004C-72C6-09EB7C8FD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3D0CEE-0DC3-E9CB-32E2-B0ADA875D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81298-244B-9460-D248-4680FC9CB124}"/>
              </a:ext>
            </a:extLst>
          </p:cNvPr>
          <p:cNvSpPr txBox="1"/>
          <p:nvPr/>
        </p:nvSpPr>
        <p:spPr>
          <a:xfrm>
            <a:off x="2491275" y="221694"/>
            <a:ext cx="727587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 PROGRAM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E9AB5-6C8E-EB0C-99F6-5A4C6F5217D3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398D9-DF89-58EC-9B01-BE4EE27D3E3A}"/>
              </a:ext>
            </a:extLst>
          </p:cNvPr>
          <p:cNvSpPr txBox="1"/>
          <p:nvPr/>
        </p:nvSpPr>
        <p:spPr>
          <a:xfrm>
            <a:off x="1111045" y="2228671"/>
            <a:ext cx="9655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Step: Making It Model-Based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imagine we improve this system by allowing it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past brightness levels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patterns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sunset times). That would make it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Reflex Agent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54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1730477" y="339144"/>
            <a:ext cx="87478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MODEL-BASED REFLEX AGENT PROGRAM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4DB0B-1D12-39BB-0E86-F0CC2706E74F}"/>
              </a:ext>
            </a:extLst>
          </p:cNvPr>
          <p:cNvSpPr txBox="1"/>
          <p:nvPr/>
        </p:nvSpPr>
        <p:spPr>
          <a:xfrm>
            <a:off x="619432" y="2136338"/>
            <a:ext cx="1135625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Model-Based Reflex Agent?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Model-Based Reflex Agent is a Rational system that maintains an internal model of the environment to make more informed decisions. Unlike Simple Reflex Agents, which react solely to current percepts, Model-Based Agents consider past states and transitions to handle partial observability.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Model-Based?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keep track of unseen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how its actions affect the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Overcomes the limitations of Simple Reflex Agents by making more intelligent decisions even in cases where direct perception is insufficient.</a:t>
            </a:r>
          </a:p>
        </p:txBody>
      </p:sp>
    </p:spTree>
    <p:extLst>
      <p:ext uri="{BB962C8B-B14F-4D97-AF65-F5344CB8AC3E}">
        <p14:creationId xmlns:p14="http://schemas.microsoft.com/office/powerpoint/2010/main" val="178128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1730477" y="290976"/>
            <a:ext cx="874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Model-Based Reflex Agent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63994-2AA7-928C-5F04-597C22F0F18C}"/>
              </a:ext>
            </a:extLst>
          </p:cNvPr>
          <p:cNvSpPr txBox="1"/>
          <p:nvPr/>
        </p:nvSpPr>
        <p:spPr>
          <a:xfrm>
            <a:off x="707922" y="1517631"/>
            <a:ext cx="102058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Model-Based Reflex Agent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agent receives input from the environment.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Maintains memory of past events to infer missing information.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Knowledge about how the environment works and evolves over time.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Condition-Action Rules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set of predefined rules mapping conditions to actions.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responses made by the agent based on percepts and internal state.</a:t>
            </a:r>
          </a:p>
        </p:txBody>
      </p:sp>
    </p:spTree>
    <p:extLst>
      <p:ext uri="{BB962C8B-B14F-4D97-AF65-F5344CB8AC3E}">
        <p14:creationId xmlns:p14="http://schemas.microsoft.com/office/powerpoint/2010/main" val="85267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1730477" y="290976"/>
            <a:ext cx="874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Model-Based Reflex Agent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A5113-6A2F-2B52-202A-F43E91102844}"/>
              </a:ext>
            </a:extLst>
          </p:cNvPr>
          <p:cNvSpPr txBox="1"/>
          <p:nvPr/>
        </p:nvSpPr>
        <p:spPr>
          <a:xfrm>
            <a:off x="310621" y="192850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External Percept (current temperature) </a:t>
            </a:r>
          </a:p>
          <a:p>
            <a:r>
              <a:rPr lang="en-IN" dirty="0"/>
              <a:t>    ↓</a:t>
            </a:r>
          </a:p>
          <a:p>
            <a:r>
              <a:rPr lang="en-IN" dirty="0"/>
              <a:t>Internal Percept (time since last action) </a:t>
            </a:r>
          </a:p>
          <a:p>
            <a:r>
              <a:rPr lang="en-IN" dirty="0"/>
              <a:t>    ↓</a:t>
            </a:r>
          </a:p>
          <a:p>
            <a:r>
              <a:rPr lang="en-IN" dirty="0"/>
              <a:t>[State Update] → Update Internal State (time since heater was last turned on)</a:t>
            </a:r>
          </a:p>
          <a:p>
            <a:r>
              <a:rPr lang="en-IN" dirty="0"/>
              <a:t>    ↓</a:t>
            </a:r>
          </a:p>
          <a:p>
            <a:r>
              <a:rPr lang="en-IN" dirty="0"/>
              <a:t>Internal State (last action time)</a:t>
            </a:r>
          </a:p>
          <a:p>
            <a:r>
              <a:rPr lang="en-IN" dirty="0"/>
              <a:t>    ↓</a:t>
            </a:r>
          </a:p>
          <a:p>
            <a:r>
              <a:rPr lang="en-IN" dirty="0"/>
              <a:t>[Condition-Action Rule] → Decide Action (based on </a:t>
            </a:r>
            <a:r>
              <a:rPr lang="en-IN" dirty="0" err="1"/>
              <a:t>percepts</a:t>
            </a:r>
            <a:r>
              <a:rPr lang="en-IN" dirty="0"/>
              <a:t> and internal state)</a:t>
            </a:r>
          </a:p>
          <a:p>
            <a:r>
              <a:rPr lang="en-IN" dirty="0"/>
              <a:t>    ↓</a:t>
            </a:r>
          </a:p>
          <a:p>
            <a:r>
              <a:rPr lang="en-IN" dirty="0"/>
              <a:t>Action (turn on heater)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6B8F69-CF27-13A4-7589-954ED622F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201" y="1446995"/>
            <a:ext cx="5715250" cy="49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1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1730477" y="290976"/>
            <a:ext cx="874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Model-Based Reflex Agent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BF10F0-8B18-4665-A950-52EC5DB68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9" y="3396925"/>
            <a:ext cx="110711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4555D-8621-2E97-06CB-75B36FC3B833}"/>
              </a:ext>
            </a:extLst>
          </p:cNvPr>
          <p:cNvSpPr txBox="1"/>
          <p:nvPr/>
        </p:nvSpPr>
        <p:spPr>
          <a:xfrm>
            <a:off x="550606" y="1402256"/>
            <a:ext cx="116413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from Simple Reflex to Model-Based Reflex Agent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 Example: Street Light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brightness of the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Condition-Action Rule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brightness is low, turn on the streetlight; if brightness is high, turn it 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 high-beam vehicle passes by, the sensor may think it's daytime and turn off the streetlight, which is incorrect.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Reflex Agent Example: Improved Street Light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brightness and detects sudden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historical brightness levels over a short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Knows that rapid brightness increases are usually caused by passing vehicles, not sunrise.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Condition-Action Rule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brightness is low for a sustained period, turn on the streetlight.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brightness increases suddenly but then drops again, ignore the spike and keep the light 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brightness gradually increases over time (indicating sunrise), turn off the light.</a:t>
            </a:r>
          </a:p>
        </p:txBody>
      </p:sp>
    </p:spTree>
    <p:extLst>
      <p:ext uri="{BB962C8B-B14F-4D97-AF65-F5344CB8AC3E}">
        <p14:creationId xmlns:p14="http://schemas.microsoft.com/office/powerpoint/2010/main" val="60981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8C5ED-EF82-9F16-CAB0-DB98D93C3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E7E89-D6FD-53C6-817B-4636002A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5E5FD1-24BD-3DF1-6E23-C35FEA22B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607074-0B03-A141-2A2B-4C043A76C36F}"/>
              </a:ext>
            </a:extLst>
          </p:cNvPr>
          <p:cNvSpPr txBox="1"/>
          <p:nvPr/>
        </p:nvSpPr>
        <p:spPr>
          <a:xfrm>
            <a:off x="1730477" y="290976"/>
            <a:ext cx="874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Model-Based Reflex Agent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CD35C-0B84-7E67-1B3D-A7A828B4939F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750D8-6BF9-80B0-563D-037D60D7C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9" y="3396925"/>
            <a:ext cx="110711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2A14A-8E9B-6D01-90AB-1E1A4566A6B7}"/>
              </a:ext>
            </a:extLst>
          </p:cNvPr>
          <p:cNvSpPr txBox="1"/>
          <p:nvPr/>
        </p:nvSpPr>
        <p:spPr>
          <a:xfrm>
            <a:off x="746499" y="1317576"/>
            <a:ext cx="1046227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Scenarios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Cover Scenario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with Simple Reflex Agent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a thick cloud passes, the environment darkens temporarily, causing the light to turn on unnecessarily.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maintains an internal state tracking past brightness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darkness is temporary and clears quickly, it does not turn on the lights.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darkness persists (indicating nightfall), it turns on the light.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Vehicle Passing By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with Simple Reflex Agent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headlights of a large vehicle could trigger the streetlight to turn off incorrectly.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checks for sudden, short-lived brightness spikes.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detected, it recognizes them as vehicle headlights and ignores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brightness remains high over time (natural daylight), it turns off the streetlight.</a:t>
            </a:r>
          </a:p>
        </p:txBody>
      </p:sp>
    </p:spTree>
    <p:extLst>
      <p:ext uri="{BB962C8B-B14F-4D97-AF65-F5344CB8AC3E}">
        <p14:creationId xmlns:p14="http://schemas.microsoft.com/office/powerpoint/2010/main" val="70282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1730477" y="290976"/>
            <a:ext cx="874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Simple Reflex Agent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008E7-B49A-5E2E-2D1E-A0CBD20CFC00}"/>
              </a:ext>
            </a:extLst>
          </p:cNvPr>
          <p:cNvSpPr txBox="1"/>
          <p:nvPr/>
        </p:nvSpPr>
        <p:spPr>
          <a:xfrm>
            <a:off x="1002890" y="1873912"/>
            <a:ext cx="108449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incorporating both external and internal percepts, the model-based reflex agent can make more informed decisions, leading to more efficient and effective behavior.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5D6D1-4AF3-1EDA-09F9-32A9BBB69481}"/>
              </a:ext>
            </a:extLst>
          </p:cNvPr>
          <p:cNvSpPr txBox="1"/>
          <p:nvPr/>
        </p:nvSpPr>
        <p:spPr>
          <a:xfrm>
            <a:off x="1002890" y="3056738"/>
            <a:ext cx="11021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"Informed decisions" in the context of a model-based reflex agent refer to decisions made with more knowledge and awareness of the current situation.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9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4" y="235729"/>
            <a:ext cx="72758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GOAL-BASED AGENT PROGRAM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B98D5-D518-88FB-70D8-B9D816B00D1B}"/>
              </a:ext>
            </a:extLst>
          </p:cNvPr>
          <p:cNvSpPr txBox="1"/>
          <p:nvPr/>
        </p:nvSpPr>
        <p:spPr>
          <a:xfrm>
            <a:off x="983226" y="1251392"/>
            <a:ext cx="1080565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What is a Goal-Based Agent?</a:t>
            </a:r>
          </a:p>
          <a:p>
            <a:r>
              <a:rPr lang="en-US" sz="2000" dirty="0"/>
              <a:t>A </a:t>
            </a:r>
            <a:r>
              <a:rPr lang="en-US" sz="2000" b="1" dirty="0"/>
              <a:t>Goal-Based Agent</a:t>
            </a:r>
            <a:r>
              <a:rPr lang="en-US" sz="2000" dirty="0"/>
              <a:t> takes decisions based on a desired goal. Instead of reacting only to the current situation (like reflex agents), it evaluates possible future actions and chooses a sequence of actions that will achieve its goal.</a:t>
            </a:r>
          </a:p>
          <a:p>
            <a:r>
              <a:rPr lang="en-US" sz="2000" b="1" dirty="0"/>
              <a:t>Key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Decision-making is goal-oriented</a:t>
            </a:r>
            <a:r>
              <a:rPr lang="en-US" sz="2000" dirty="0"/>
              <a:t> (it focuses on reaching a target state).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Considers future actions</a:t>
            </a:r>
            <a:r>
              <a:rPr lang="en-US" sz="2000" dirty="0"/>
              <a:t> rather than just reacting to the current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Uses search and planning</a:t>
            </a:r>
            <a:r>
              <a:rPr lang="en-US" sz="2000" dirty="0"/>
              <a:t> to determine a path to the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Does not evaluate the quality of the route</a:t>
            </a:r>
            <a:r>
              <a:rPr lang="en-US" sz="2000" dirty="0"/>
              <a:t>—it just ensures that the goal is reached.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3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4" y="235729"/>
            <a:ext cx="72758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GOAL-BASED AGENT PROGRAM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734E1-FE51-C499-C04B-EBC28D0B4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413" y="1317576"/>
            <a:ext cx="6764594" cy="47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4" y="534972"/>
            <a:ext cx="7846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Structure of Agents</a:t>
            </a:r>
            <a:endParaRPr lang="en-US" sz="36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21F6A-30F3-FE32-8B94-968DF8990A2B}"/>
              </a:ext>
            </a:extLst>
          </p:cNvPr>
          <p:cNvSpPr txBox="1"/>
          <p:nvPr/>
        </p:nvSpPr>
        <p:spPr>
          <a:xfrm>
            <a:off x="560438" y="1717686"/>
            <a:ext cx="113464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discussed agents by describing their behavior—actions performed after any given sequence of percepts.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will explore how the internal workings of an agent function.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task in AI is to design an agent program that implements the agent function, which is essentially the mapping from percepts to actions.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5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20D2-2DE2-A4A3-1EFD-38C65C67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E28A27-E7A2-5599-7922-EDE9809F2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2C3922-3719-5BC6-0B39-E08411E79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D567B5-C14D-1DEF-9191-80BA4BCDD553}"/>
              </a:ext>
            </a:extLst>
          </p:cNvPr>
          <p:cNvSpPr txBox="1"/>
          <p:nvPr/>
        </p:nvSpPr>
        <p:spPr>
          <a:xfrm>
            <a:off x="2241754" y="235729"/>
            <a:ext cx="72758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GOAL-BASED AGENT PROGRAM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94F45-E79A-8727-9170-4118FA36B49B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735B6-1C97-5129-3C58-9EE16140257D}"/>
              </a:ext>
            </a:extLst>
          </p:cNvPr>
          <p:cNvSpPr txBox="1"/>
          <p:nvPr/>
        </p:nvSpPr>
        <p:spPr>
          <a:xfrm>
            <a:off x="853950" y="1187451"/>
            <a:ext cx="1065816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Self-Driving Car Reaching a Destination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self-driving car must travel from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A to Point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Goal-Based Agent Works: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car senses its location and the road conditions.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Model: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car knows the road network and traffic rules.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Condition: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"Reach Point B."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Routes: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(shorter but congested).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(longer but clear).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(alternative path).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Selection: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 any route that leads to Point 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always pick the best route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—it just ensures goal completion.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car follows the selected route and reaches B.</a:t>
            </a:r>
          </a:p>
        </p:txBody>
      </p:sp>
    </p:spTree>
    <p:extLst>
      <p:ext uri="{BB962C8B-B14F-4D97-AF65-F5344CB8AC3E}">
        <p14:creationId xmlns:p14="http://schemas.microsoft.com/office/powerpoint/2010/main" val="355561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6A14D-406C-FE24-4B07-256B57B9A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A0952-38CF-8F3D-79F5-61F77970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C0E626-1452-BC8C-4DA2-5BFBCAF77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393412-9B42-1F5A-EBAC-2CCF65D6A768}"/>
              </a:ext>
            </a:extLst>
          </p:cNvPr>
          <p:cNvSpPr txBox="1"/>
          <p:nvPr/>
        </p:nvSpPr>
        <p:spPr>
          <a:xfrm>
            <a:off x="2241754" y="235729"/>
            <a:ext cx="72758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GOAL-BASED AGENT PROGRAM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EA73D2-3994-7B12-3CD6-08F868B14623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B7D75-2512-8C0A-B668-167A26978B92}"/>
              </a:ext>
            </a:extLst>
          </p:cNvPr>
          <p:cNvSpPr txBox="1"/>
          <p:nvPr/>
        </p:nvSpPr>
        <p:spPr>
          <a:xfrm>
            <a:off x="875071" y="1393814"/>
            <a:ext cx="1057951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Goal-Based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evaluate the best route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—only cares about reaching the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choose an inefficient 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multiple options exist.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differentiate between a bad and a good driving experience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avoiding bumpy roads or heavy traffic).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CC60C-862F-D04B-5F63-E271B90E01B3}"/>
              </a:ext>
            </a:extLst>
          </p:cNvPr>
          <p:cNvSpPr txBox="1"/>
          <p:nvPr/>
        </p:nvSpPr>
        <p:spPr>
          <a:xfrm>
            <a:off x="875071" y="4140747"/>
            <a:ext cx="103337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to Utility-Based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Goal-Based Agent only cares about reaching the 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Utility-Based Agent improves decision-making by choosing the best 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factors like fuel efficiency, speed, and comfort.</a:t>
            </a:r>
          </a:p>
        </p:txBody>
      </p:sp>
    </p:spTree>
    <p:extLst>
      <p:ext uri="{BB962C8B-B14F-4D97-AF65-F5344CB8AC3E}">
        <p14:creationId xmlns:p14="http://schemas.microsoft.com/office/powerpoint/2010/main" val="1563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4" y="235729"/>
            <a:ext cx="7275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 PROGRAM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20FF1-3403-F635-6139-9365294C537B}"/>
              </a:ext>
            </a:extLst>
          </p:cNvPr>
          <p:cNvSpPr txBox="1"/>
          <p:nvPr/>
        </p:nvSpPr>
        <p:spPr>
          <a:xfrm>
            <a:off x="1296956" y="1403921"/>
            <a:ext cx="103569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Utility-Based Agent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aims to reach the goal but also maximizes "happiness" (utility)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a numerical value to different outcomes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 the best 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how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safe, comfortable, and 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A775F-B4FD-B39A-0252-E7A9A6B1B238}"/>
              </a:ext>
            </a:extLst>
          </p:cNvPr>
          <p:cNvSpPr txBox="1"/>
          <p:nvPr/>
        </p:nvSpPr>
        <p:spPr>
          <a:xfrm>
            <a:off x="1376515" y="3618554"/>
            <a:ext cx="96257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 vs. Unhappiness in Utility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scenario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Choosing a smooth, efficient, and safe route that minimizes stress for passengers.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Unhappy scenario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Stuck in heavy traffic with sudden braking and inefficient fuel usage, leading to discomfort and frustration.</a:t>
            </a:r>
          </a:p>
        </p:txBody>
      </p:sp>
    </p:spTree>
    <p:extLst>
      <p:ext uri="{BB962C8B-B14F-4D97-AF65-F5344CB8AC3E}">
        <p14:creationId xmlns:p14="http://schemas.microsoft.com/office/powerpoint/2010/main" val="3916874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4" y="235729"/>
            <a:ext cx="7275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 PROGRAM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8F6DD-A361-AD58-0017-BA5F9C3D1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339" y="1329055"/>
            <a:ext cx="6515321" cy="47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1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560BE-AE24-0EEE-5EF7-DD46AEE6D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54EE8-1D7C-1ACC-AA72-DB1C5E7F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8CC53D-0ED0-A4F2-84BE-0760492B4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AC80E-E725-F8AA-5264-ADD966B98321}"/>
              </a:ext>
            </a:extLst>
          </p:cNvPr>
          <p:cNvSpPr txBox="1"/>
          <p:nvPr/>
        </p:nvSpPr>
        <p:spPr>
          <a:xfrm>
            <a:off x="2241754" y="235729"/>
            <a:ext cx="7275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 PROGRAM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3642A-31F6-4E09-713C-5645EF6521D0}"/>
              </a:ext>
            </a:extLst>
          </p:cNvPr>
          <p:cNvSpPr txBox="1"/>
          <p:nvPr/>
        </p:nvSpPr>
        <p:spPr>
          <a:xfrm>
            <a:off x="1296955" y="1316278"/>
            <a:ext cx="98528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 and How It Works in a Utility-Based Agent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don't just care about reaching the goal—we care about reaching it in the best possible way. The agent assigns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numerical score) to different possible outcomes and picks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with the highest utility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9330B-EDAF-286C-AB2F-4E8CF0DBEEBB}"/>
              </a:ext>
            </a:extLst>
          </p:cNvPr>
          <p:cNvSpPr txBox="1"/>
          <p:nvPr/>
        </p:nvSpPr>
        <p:spPr>
          <a:xfrm>
            <a:off x="1296955" y="3429000"/>
            <a:ext cx="9852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Utility Function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different factors as input and assigns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how desirable the outcome 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evaluates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possible 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selects the one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maximizes utility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utility means a better choice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agent tries to achieve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utility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every step.</a:t>
            </a:r>
          </a:p>
        </p:txBody>
      </p:sp>
    </p:spTree>
    <p:extLst>
      <p:ext uri="{BB962C8B-B14F-4D97-AF65-F5344CB8AC3E}">
        <p14:creationId xmlns:p14="http://schemas.microsoft.com/office/powerpoint/2010/main" val="198937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920D2-1A40-66A0-88BC-D721BF9B8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201A76-EBF2-2CB1-30C6-E89357D6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7EAEDB-BEA4-8E3E-8693-F2D018147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00571-08AB-6828-DF46-06ED26ADFD53}"/>
              </a:ext>
            </a:extLst>
          </p:cNvPr>
          <p:cNvSpPr txBox="1"/>
          <p:nvPr/>
        </p:nvSpPr>
        <p:spPr>
          <a:xfrm>
            <a:off x="2241754" y="235729"/>
            <a:ext cx="7275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 PROGRAM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DC808-E6E0-31D0-C240-D441E57BF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83" y="2348491"/>
            <a:ext cx="10391430" cy="2577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F6B8E-DBBB-6CC8-5950-D132E0C522E6}"/>
              </a:ext>
            </a:extLst>
          </p:cNvPr>
          <p:cNvSpPr txBox="1"/>
          <p:nvPr/>
        </p:nvSpPr>
        <p:spPr>
          <a:xfrm>
            <a:off x="900284" y="1283110"/>
            <a:ext cx="103914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 Self-Driving Car Choosing a Route</a:t>
            </a:r>
          </a:p>
          <a:p>
            <a:r>
              <a:rPr lang="en-US" b="1" dirty="0"/>
              <a:t>Scenario:</a:t>
            </a:r>
          </a:p>
          <a:p>
            <a:r>
              <a:rPr lang="en-US" dirty="0"/>
              <a:t>A self-driving car must travel from </a:t>
            </a:r>
            <a:r>
              <a:rPr lang="en-US" b="1" dirty="0"/>
              <a:t>Point A</a:t>
            </a:r>
            <a:r>
              <a:rPr lang="en-US" dirty="0"/>
              <a:t> to </a:t>
            </a:r>
            <a:r>
              <a:rPr lang="en-US" b="1" dirty="0"/>
              <a:t>Point B</a:t>
            </a:r>
            <a:r>
              <a:rPr lang="en-US" dirty="0"/>
              <a:t>. It has </a:t>
            </a:r>
            <a:r>
              <a:rPr lang="en-US" b="1" dirty="0"/>
              <a:t>three possible routes</a:t>
            </a:r>
            <a:r>
              <a:rPr lang="en-US" dirty="0"/>
              <a:t>, each with different conditions.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ADEC9-A3F2-32EC-0CB9-FA8858EF636F}"/>
              </a:ext>
            </a:extLst>
          </p:cNvPr>
          <p:cNvSpPr txBox="1"/>
          <p:nvPr/>
        </p:nvSpPr>
        <p:spPr>
          <a:xfrm>
            <a:off x="796412" y="4925961"/>
            <a:ext cx="110612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Utility Scores Explanation: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Route 1 (50 Utility Score)</a:t>
            </a:r>
            <a:r>
              <a:rPr lang="en-US" dirty="0"/>
              <a:t>: Shortest time, but </a:t>
            </a:r>
            <a:r>
              <a:rPr lang="en-US" b="1" dirty="0"/>
              <a:t>high traffic, frequent stops, and uncomfortable ride</a:t>
            </a:r>
            <a:r>
              <a:rPr lang="en-US" dirty="0"/>
              <a:t> lower the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Route 2 (80 Utility Score)</a:t>
            </a:r>
            <a:r>
              <a:rPr lang="en-US" dirty="0"/>
              <a:t>: Slightly longer, </a:t>
            </a:r>
            <a:r>
              <a:rPr lang="en-US" b="1" dirty="0"/>
              <a:t>smooth ride, steady speed, and fuel-efficient</a:t>
            </a:r>
            <a:r>
              <a:rPr lang="en-US" dirty="0"/>
              <a:t>, making it a good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Route 3 (100 Utility Score)</a:t>
            </a:r>
            <a:r>
              <a:rPr lang="en-US" dirty="0"/>
              <a:t>: The </a:t>
            </a:r>
            <a:r>
              <a:rPr lang="en-US" b="1" dirty="0"/>
              <a:t>most comfortable, safest, and fuel-efficient</a:t>
            </a:r>
            <a:r>
              <a:rPr lang="en-US" dirty="0"/>
              <a:t>, but takes more time.</a:t>
            </a:r>
          </a:p>
        </p:txBody>
      </p:sp>
    </p:spTree>
    <p:extLst>
      <p:ext uri="{BB962C8B-B14F-4D97-AF65-F5344CB8AC3E}">
        <p14:creationId xmlns:p14="http://schemas.microsoft.com/office/powerpoint/2010/main" val="217534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D4216-37E6-B9C5-889A-46C47662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32BF6-AC6A-0D42-D6D0-07CCA1EDC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8CC8D7-B7D9-C3CE-0E02-4737A688E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482E1B-62DD-BA4E-5F71-5B4D84E0C82F}"/>
              </a:ext>
            </a:extLst>
          </p:cNvPr>
          <p:cNvSpPr txBox="1"/>
          <p:nvPr/>
        </p:nvSpPr>
        <p:spPr>
          <a:xfrm>
            <a:off x="2241754" y="235729"/>
            <a:ext cx="7275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 PROGRAM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FD743-2E32-9079-1DE9-BCFF9C3D3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42" y="2494404"/>
            <a:ext cx="9754502" cy="10381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118410-B3F5-5169-AD43-96C97476BA38}"/>
              </a:ext>
            </a:extLst>
          </p:cNvPr>
          <p:cNvSpPr txBox="1"/>
          <p:nvPr/>
        </p:nvSpPr>
        <p:spPr>
          <a:xfrm>
            <a:off x="1218749" y="4193221"/>
            <a:ext cx="97545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</a:t>
            </a:r>
            <a:r>
              <a:rPr lang="en-US" dirty="0"/>
              <a:t> = Total utility (happiness/satisfaction of the system).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w₁, w₂, w₃, w₄</a:t>
            </a:r>
            <a:r>
              <a:rPr lang="en-US" dirty="0"/>
              <a:t> = </a:t>
            </a:r>
            <a:r>
              <a:rPr lang="en-US" b="1" dirty="0"/>
              <a:t>Weights</a:t>
            </a:r>
            <a:r>
              <a:rPr lang="en-US" dirty="0"/>
              <a:t> assigned to each factor based on priority.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Safety, Fuel Efficiency, Travel Time, Passenger Comfort</a:t>
            </a:r>
            <a:r>
              <a:rPr lang="en-US" dirty="0"/>
              <a:t> = Different factors considered for decision-making.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3FEA4-238F-DB52-497B-0C266B89DD48}"/>
              </a:ext>
            </a:extLst>
          </p:cNvPr>
          <p:cNvSpPr txBox="1"/>
          <p:nvPr/>
        </p:nvSpPr>
        <p:spPr>
          <a:xfrm>
            <a:off x="1140542" y="1187451"/>
            <a:ext cx="991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Utility Function</a:t>
            </a:r>
            <a:r>
              <a:rPr lang="en-US" dirty="0"/>
              <a:t> assigns a numerical value (utility) to different possible outcomes, helping the agent make the </a:t>
            </a:r>
            <a:r>
              <a:rPr lang="en-US" b="1" dirty="0"/>
              <a:t>best decision</a:t>
            </a:r>
            <a:r>
              <a:rPr lang="en-US" dirty="0"/>
              <a:t> rather than just any decision that meets the goal.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75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76AD-2FC1-FF1B-84B2-23028A01C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8AF0F-C624-378C-A97B-FD928E9F6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D0069A-CD35-E22F-4941-C289686CE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D6011-9C33-16E8-9B18-3959E0D66973}"/>
              </a:ext>
            </a:extLst>
          </p:cNvPr>
          <p:cNvSpPr txBox="1"/>
          <p:nvPr/>
        </p:nvSpPr>
        <p:spPr>
          <a:xfrm>
            <a:off x="2241754" y="235729"/>
            <a:ext cx="7275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 PROGRAM</a:t>
            </a:r>
            <a:endParaRPr lang="en-US" sz="32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2AA44-0733-77C1-BA72-8B8B200EC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749" y="3666818"/>
            <a:ext cx="9754502" cy="1038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C5F3D6-EBC0-EA00-C999-D5987A7B7A20}"/>
              </a:ext>
            </a:extLst>
          </p:cNvPr>
          <p:cNvSpPr txBox="1"/>
          <p:nvPr/>
        </p:nvSpPr>
        <p:spPr>
          <a:xfrm>
            <a:off x="1218749" y="2006521"/>
            <a:ext cx="9576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Route 1:</a:t>
            </a:r>
            <a:r>
              <a:rPr lang="en-US" dirty="0"/>
              <a:t> Safety = </a:t>
            </a:r>
            <a:r>
              <a:rPr lang="en-US" b="1" dirty="0"/>
              <a:t>90</a:t>
            </a:r>
            <a:r>
              <a:rPr lang="en-US" dirty="0"/>
              <a:t>, Fuel Efficiency = </a:t>
            </a:r>
            <a:r>
              <a:rPr lang="en-US" b="1" dirty="0"/>
              <a:t>70</a:t>
            </a:r>
            <a:r>
              <a:rPr lang="en-US" dirty="0"/>
              <a:t>, Travel Time = </a:t>
            </a:r>
            <a:r>
              <a:rPr lang="en-US" b="1" dirty="0"/>
              <a:t>60</a:t>
            </a:r>
            <a:r>
              <a:rPr lang="en-US" dirty="0"/>
              <a:t>, Passenger Comfort = </a:t>
            </a:r>
            <a:r>
              <a:rPr lang="en-US" b="1" dirty="0"/>
              <a:t>80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Route 2:</a:t>
            </a:r>
            <a:r>
              <a:rPr lang="en-US" dirty="0"/>
              <a:t> Safety = </a:t>
            </a:r>
            <a:r>
              <a:rPr lang="en-US" b="1" dirty="0"/>
              <a:t>75</a:t>
            </a:r>
            <a:r>
              <a:rPr lang="en-US" dirty="0"/>
              <a:t>, Fuel Efficiency = </a:t>
            </a:r>
            <a:r>
              <a:rPr lang="en-US" b="1" dirty="0"/>
              <a:t>85</a:t>
            </a:r>
            <a:r>
              <a:rPr lang="en-US" dirty="0"/>
              <a:t>, Travel Time = </a:t>
            </a:r>
            <a:r>
              <a:rPr lang="en-US" b="1" dirty="0"/>
              <a:t>50</a:t>
            </a:r>
            <a:r>
              <a:rPr lang="en-US" dirty="0"/>
              <a:t>, Passenger Comfort = </a:t>
            </a:r>
            <a:r>
              <a:rPr lang="en-US" b="1" dirty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9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4" y="534972"/>
            <a:ext cx="7846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= Architecture + Program</a:t>
            </a:r>
            <a:endParaRPr lang="en-US" sz="36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21F6A-30F3-FE32-8B94-968DF8990A2B}"/>
              </a:ext>
            </a:extLst>
          </p:cNvPr>
          <p:cNvSpPr txBox="1"/>
          <p:nvPr/>
        </p:nvSpPr>
        <p:spPr>
          <a:xfrm>
            <a:off x="560438" y="1717686"/>
            <a:ext cx="113464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agent program runs on some form of computing device equipped with physical sensors and actuators, collectively referred to as the architecture.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an agent can be encapsulated by the equation: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Agent = Architecture + Program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12319-7A28-ABAD-3DBB-9ED4CD271CF3}"/>
              </a:ext>
            </a:extLst>
          </p:cNvPr>
          <p:cNvSpPr txBox="1"/>
          <p:nvPr/>
        </p:nvSpPr>
        <p:spPr>
          <a:xfrm>
            <a:off x="560438" y="3831641"/>
            <a:ext cx="11093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physical platform that hosts the agent program. This could range from a simple PC to a complex robotic system with multiple sensors and actuators.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software component that processes percepts (inputs from the environment) and decides on actions to be taken. The program must be compatible with the architecture's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5135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4" y="534972"/>
            <a:ext cx="7846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= Architecture + Program</a:t>
            </a:r>
            <a:endParaRPr lang="en-US" sz="3600" b="1" i="0" u="none" strike="noStrike" baseline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21F6A-30F3-FE32-8B94-968DF8990A2B}"/>
              </a:ext>
            </a:extLst>
          </p:cNvPr>
          <p:cNvSpPr txBox="1"/>
          <p:nvPr/>
        </p:nvSpPr>
        <p:spPr>
          <a:xfrm>
            <a:off x="550606" y="1317576"/>
            <a:ext cx="1134642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a self-driving car: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car’s hardware such as cameras, LIDAR, GPS, and the onboard computers.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that processes data from the sensors to navigate the car safely.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plays a crucial role in the functionality of the agent: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Perception, Processing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robotic vacuum cleaner: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dirt, obstacles, and room layout.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optimal cleaning path.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Motors that move the vacuum and control the cleaning mechanism.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3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4" y="235729"/>
            <a:ext cx="72758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AGENT PROGRAMS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21F6A-30F3-FE32-8B94-968DF8990A2B}"/>
              </a:ext>
            </a:extLst>
          </p:cNvPr>
          <p:cNvSpPr txBox="1"/>
          <p:nvPr/>
        </p:nvSpPr>
        <p:spPr>
          <a:xfrm>
            <a:off x="560439" y="1317576"/>
            <a:ext cx="113562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Agents perceive their environment through sensors and act upon it using actuators.</a:t>
            </a:r>
          </a:p>
          <a:p>
            <a:pPr algn="l"/>
            <a:endParaRPr lang="en-US"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is a difference between an agent program and an agent function: an agent program takes the current percept as input whereas an agent function takes the entire percept history.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3BF3E-F485-6560-169E-7AED5C72A841}"/>
              </a:ext>
            </a:extLst>
          </p:cNvPr>
          <p:cNvSpPr txBox="1"/>
          <p:nvPr/>
        </p:nvSpPr>
        <p:spPr>
          <a:xfrm>
            <a:off x="530942" y="2921168"/>
            <a:ext cx="113562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agent program takes just the current percept as input because nothing more is available from the environment; if the agent's actions depend on the entire percept sequence, the agent will have to remember the percept.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4FECC-7848-6205-7AA3-C3AAEFBBCFD3}"/>
              </a:ext>
            </a:extLst>
          </p:cNvPr>
          <p:cNvSpPr txBox="1"/>
          <p:nvPr/>
        </p:nvSpPr>
        <p:spPr>
          <a:xfrm>
            <a:off x="530942" y="4162853"/>
            <a:ext cx="106778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 explore four primary types of agent programs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Model-Based Reflex Agent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Goal-Based Agent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Utility-Based Agent Program</a:t>
            </a:r>
          </a:p>
        </p:txBody>
      </p:sp>
    </p:spTree>
    <p:extLst>
      <p:ext uri="{BB962C8B-B14F-4D97-AF65-F5344CB8AC3E}">
        <p14:creationId xmlns:p14="http://schemas.microsoft.com/office/powerpoint/2010/main" val="427656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491275" y="221694"/>
            <a:ext cx="727587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 PROGRAM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42B6C-3AAC-3F80-03E0-4AA2A973E523}"/>
              </a:ext>
            </a:extLst>
          </p:cNvPr>
          <p:cNvSpPr txBox="1"/>
          <p:nvPr/>
        </p:nvSpPr>
        <p:spPr>
          <a:xfrm>
            <a:off x="796412" y="1365744"/>
            <a:ext cx="1102196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decisions solely based on the current percept (what it senses at that moment) without considering past experiences or future consequences. It follows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condition-action rules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(also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if-then rules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determine its actions.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Automatic Door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sliding door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shopping mall: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detects motion or pressure.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movement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the door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one is detected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 the door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remember past visitors or predict future ones—it reacts purely based on what it senses at the moment.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9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491275" y="221694"/>
            <a:ext cx="727587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 PROGRAM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21069-F63C-5E86-45EB-89BFA9E7A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43" y="1519820"/>
            <a:ext cx="6201407" cy="4415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3731CB-5749-B7F4-4040-D9C7CFE468FC}"/>
              </a:ext>
            </a:extLst>
          </p:cNvPr>
          <p:cNvSpPr txBox="1"/>
          <p:nvPr/>
        </p:nvSpPr>
        <p:spPr>
          <a:xfrm>
            <a:off x="7110324" y="1680696"/>
            <a:ext cx="445401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Simple Reflex Agent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current percept only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does not store past information.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predefined condition-action rules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"If movement detected, open door."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history and future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does not plan or learn from experience.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in fully observable environments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the sensors provide complete information, it works fine.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91F42-44E8-143B-0F25-B46336E39677}"/>
              </a:ext>
            </a:extLst>
          </p:cNvPr>
          <p:cNvSpPr txBox="1"/>
          <p:nvPr/>
        </p:nvSpPr>
        <p:spPr>
          <a:xfrm>
            <a:off x="1107501" y="2379406"/>
            <a:ext cx="26350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Condition-Action Rules:</a:t>
            </a:r>
            <a:r>
              <a:rPr lang="en-US" dirty="0"/>
              <a:t> </a:t>
            </a:r>
            <a:r>
              <a:rPr lang="en-US" i="1" dirty="0"/>
              <a:t>IF motion detected, THEN open the door.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IF no motion for 5 seconds, THEN close the door.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5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BDB7-705C-91FC-4883-14DEDCA8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51A380-9063-E78A-5F4C-7DFC15A72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F479C3-B367-E63E-3178-948371EF9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B2557-F549-FE9B-8254-11AAC1075550}"/>
              </a:ext>
            </a:extLst>
          </p:cNvPr>
          <p:cNvSpPr txBox="1"/>
          <p:nvPr/>
        </p:nvSpPr>
        <p:spPr>
          <a:xfrm>
            <a:off x="2491275" y="221694"/>
            <a:ext cx="727587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 PROGRAM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5E867-CF83-F6A4-AFE1-09F0B52A2E39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C922D-8BCD-C64C-8EDB-836C8EDB1CB1}"/>
              </a:ext>
            </a:extLst>
          </p:cNvPr>
          <p:cNvSpPr txBox="1"/>
          <p:nvPr/>
        </p:nvSpPr>
        <p:spPr>
          <a:xfrm>
            <a:off x="1296956" y="2320466"/>
            <a:ext cx="105795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Simple Reflex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It cannot remember past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It only follows fixed rules and cannot 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 in Partial Observability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sensors fail or data is incomplete, it cannot handle uncertainty.</a:t>
            </a:r>
          </a:p>
        </p:txBody>
      </p:sp>
    </p:spTree>
    <p:extLst>
      <p:ext uri="{BB962C8B-B14F-4D97-AF65-F5344CB8AC3E}">
        <p14:creationId xmlns:p14="http://schemas.microsoft.com/office/powerpoint/2010/main" val="356859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9061-7289-52F7-1DCE-A6041D03B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5328D-B6CA-4C55-F17D-25481FC7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78329B-13A6-ADD8-C736-D20991B70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75C853-FC77-26D8-1B22-DB400AF81011}"/>
              </a:ext>
            </a:extLst>
          </p:cNvPr>
          <p:cNvSpPr txBox="1"/>
          <p:nvPr/>
        </p:nvSpPr>
        <p:spPr>
          <a:xfrm>
            <a:off x="2491275" y="221694"/>
            <a:ext cx="727587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REFLEX AGENT PROGRAM</a:t>
            </a:r>
            <a:r>
              <a:rPr lang="en-US" sz="32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B9D1B-EE53-034F-81A2-9922AB63375F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4B936-7E67-D30A-0E9E-00483294BE31}"/>
              </a:ext>
            </a:extLst>
          </p:cNvPr>
          <p:cNvSpPr txBox="1"/>
          <p:nvPr/>
        </p:nvSpPr>
        <p:spPr>
          <a:xfrm>
            <a:off x="983226" y="1366524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Simple Reflex Agents with a Real-World Example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3D234-FC82-A5D9-8092-6041169C491A}"/>
              </a:ext>
            </a:extLst>
          </p:cNvPr>
          <p:cNvSpPr txBox="1"/>
          <p:nvPr/>
        </p:nvSpPr>
        <p:spPr>
          <a:xfrm>
            <a:off x="983226" y="2321377"/>
            <a:ext cx="109039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Smart Streetlight 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streetlight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turns ON at night and OFF during the day based on a light sensor.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as a Simple Reflex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(Percepts):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has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sensor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detects brightness.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Condition-Action Rules: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brightness &lt; 30%, THEN turn ON the streetlight.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brightness &gt; 70%, THEN turn OFF the streetlight.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 (Actions):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turns ON or 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streetlight.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outdoor surroundings where the streetlight operates.</a:t>
            </a:r>
          </a:p>
        </p:txBody>
      </p:sp>
    </p:spTree>
    <p:extLst>
      <p:ext uri="{BB962C8B-B14F-4D97-AF65-F5344CB8AC3E}">
        <p14:creationId xmlns:p14="http://schemas.microsoft.com/office/powerpoint/2010/main" val="152271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2427</Words>
  <Application>Microsoft Office PowerPoint</Application>
  <PresentationFormat>Widescreen</PresentationFormat>
  <Paragraphs>231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V</dc:creator>
  <cp:lastModifiedBy>Balaji V</cp:lastModifiedBy>
  <cp:revision>431</cp:revision>
  <dcterms:created xsi:type="dcterms:W3CDTF">2023-10-15T14:43:55Z</dcterms:created>
  <dcterms:modified xsi:type="dcterms:W3CDTF">2025-03-09T16:13:45Z</dcterms:modified>
</cp:coreProperties>
</file>