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2" r:id="rId2"/>
    <p:sldId id="270" r:id="rId3"/>
    <p:sldId id="275" r:id="rId4"/>
    <p:sldId id="280" r:id="rId5"/>
    <p:sldId id="276" r:id="rId6"/>
    <p:sldId id="281" r:id="rId7"/>
    <p:sldId id="277" r:id="rId8"/>
    <p:sldId id="282" r:id="rId9"/>
    <p:sldId id="278" r:id="rId10"/>
    <p:sldId id="283" r:id="rId11"/>
    <p:sldId id="279"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6E0A4-131E-424C-9C62-322E90D056F4}" type="datetimeFigureOut">
              <a:rPr lang="en-IN" smtClean="0"/>
              <a:t>02-05-2025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9993-510F-4990-9E74-1F4F561ADD14}" type="slidenum">
              <a:rPr lang="en-IN" smtClean="0"/>
              <a:t>‹#›</a:t>
            </a:fld>
            <a:endParaRPr lang="en-IN"/>
          </a:p>
        </p:txBody>
      </p:sp>
    </p:spTree>
    <p:extLst>
      <p:ext uri="{BB962C8B-B14F-4D97-AF65-F5344CB8AC3E}">
        <p14:creationId xmlns:p14="http://schemas.microsoft.com/office/powerpoint/2010/main" val="77662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02-05-2025</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02-05-2025</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Artificial Intelligence</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BAI402</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Candara" panose="020E0502030303020204"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Candara" panose="020E0502030303020204"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A0F4A-62F6-9191-B206-BE07A02750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C32C01-6CCE-742D-CD6C-0BC13EB4A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C8B65C3C-3577-05CC-7A6A-2D72350EC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D5E2F33A-5026-304E-DED3-4D2C41AC6F10}"/>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Core Concepts Propositional Logic</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BBD9B3-0264-2CEB-43B6-E77B313A2B28}"/>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8005526-5948-0A2B-AB31-7D3948F4710C}"/>
              </a:ext>
            </a:extLst>
          </p:cNvPr>
          <p:cNvSpPr txBox="1"/>
          <p:nvPr/>
        </p:nvSpPr>
        <p:spPr>
          <a:xfrm>
            <a:off x="747252" y="1156255"/>
            <a:ext cx="10894142" cy="707886"/>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Implication (IF-THEN) </a:t>
            </a:r>
          </a:p>
          <a:p>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9F73CE8-7393-5780-74AF-1987774668A6}"/>
              </a:ext>
            </a:extLst>
          </p:cNvPr>
          <p:cNvSpPr txBox="1"/>
          <p:nvPr/>
        </p:nvSpPr>
        <p:spPr>
          <a:xfrm>
            <a:off x="658761" y="1813522"/>
            <a:ext cx="9143999" cy="646331"/>
          </a:xfrm>
          <a:prstGeom prst="rect">
            <a:avLst/>
          </a:prstGeom>
          <a:noFill/>
        </p:spPr>
        <p:txBody>
          <a:bodyPr wrap="square">
            <a:spAutoFit/>
          </a:bodyPr>
          <a:lstStyle/>
          <a:p>
            <a:r>
              <a:rPr lang="en-IN" dirty="0"/>
              <a:t>Meaning: If the first statement is true, then the second must be true. </a:t>
            </a:r>
          </a:p>
          <a:p>
            <a:r>
              <a:rPr lang="en-IN" dirty="0"/>
              <a:t>Symbol: →</a:t>
            </a:r>
          </a:p>
        </p:txBody>
      </p:sp>
      <p:sp>
        <p:nvSpPr>
          <p:cNvPr id="12" name="TextBox 11">
            <a:extLst>
              <a:ext uri="{FF2B5EF4-FFF2-40B4-BE49-F238E27FC236}">
                <a16:creationId xmlns:a16="http://schemas.microsoft.com/office/drawing/2014/main" id="{2682DDA7-E39C-5CA0-570E-79E49FD3CF91}"/>
              </a:ext>
            </a:extLst>
          </p:cNvPr>
          <p:cNvSpPr txBox="1"/>
          <p:nvPr/>
        </p:nvSpPr>
        <p:spPr>
          <a:xfrm>
            <a:off x="747252" y="2763316"/>
            <a:ext cx="10906682" cy="2308324"/>
          </a:xfrm>
          <a:prstGeom prst="rect">
            <a:avLst/>
          </a:prstGeom>
          <a:noFill/>
        </p:spPr>
        <p:txBody>
          <a:bodyPr wrap="square">
            <a:spAutoFit/>
          </a:bodyPr>
          <a:lstStyle/>
          <a:p>
            <a:r>
              <a:rPr lang="en-IN" dirty="0"/>
              <a:t>Example: </a:t>
            </a:r>
            <a:br>
              <a:rPr lang="en-IN" dirty="0"/>
            </a:br>
            <a:r>
              <a:rPr lang="en-IN" dirty="0"/>
              <a:t>Robot Rule: </a:t>
            </a:r>
            <a:br>
              <a:rPr lang="en-IN" dirty="0"/>
            </a:br>
            <a:r>
              <a:rPr lang="en-IN" dirty="0"/>
              <a:t>IF Obstacle detected </a:t>
            </a:r>
            <a:br>
              <a:rPr lang="en-IN" dirty="0"/>
            </a:br>
            <a:r>
              <a:rPr lang="en-IN" dirty="0"/>
              <a:t>THEN </a:t>
            </a:r>
            <a:br>
              <a:rPr lang="en-IN" dirty="0"/>
            </a:br>
            <a:r>
              <a:rPr lang="en-IN" dirty="0"/>
              <a:t>Stop moving </a:t>
            </a:r>
            <a:br>
              <a:rPr lang="en-IN" dirty="0"/>
            </a:br>
            <a:br>
              <a:rPr lang="en-IN" dirty="0"/>
            </a:br>
            <a:r>
              <a:rPr lang="en-IN" dirty="0"/>
              <a:t>Meaning: If the robot detects an obstacle, it must stop. If no obstacle is detected, the rule does not enforce anything.</a:t>
            </a:r>
          </a:p>
        </p:txBody>
      </p:sp>
      <p:sp>
        <p:nvSpPr>
          <p:cNvPr id="14" name="TextBox 13">
            <a:extLst>
              <a:ext uri="{FF2B5EF4-FFF2-40B4-BE49-F238E27FC236}">
                <a16:creationId xmlns:a16="http://schemas.microsoft.com/office/drawing/2014/main" id="{ABD3AD94-0BCB-C26D-4072-B53A23B45A9B}"/>
              </a:ext>
            </a:extLst>
          </p:cNvPr>
          <p:cNvSpPr txBox="1"/>
          <p:nvPr/>
        </p:nvSpPr>
        <p:spPr>
          <a:xfrm>
            <a:off x="747252" y="5240080"/>
            <a:ext cx="10906682" cy="646331"/>
          </a:xfrm>
          <a:prstGeom prst="rect">
            <a:avLst/>
          </a:prstGeom>
          <a:noFill/>
        </p:spPr>
        <p:txBody>
          <a:bodyPr wrap="square">
            <a:spAutoFit/>
          </a:bodyPr>
          <a:lstStyle/>
          <a:p>
            <a:r>
              <a:rPr lang="en-IN" dirty="0"/>
              <a:t>Implication forces a connection: when first is true, second must be true. If first is false, implication is considered true (vacuously).</a:t>
            </a:r>
          </a:p>
        </p:txBody>
      </p:sp>
    </p:spTree>
    <p:extLst>
      <p:ext uri="{BB962C8B-B14F-4D97-AF65-F5344CB8AC3E}">
        <p14:creationId xmlns:p14="http://schemas.microsoft.com/office/powerpoint/2010/main" val="1303992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Core Concepts Propositional Logic</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B97E26-2A6D-82EB-3A77-237E2492B13A}"/>
              </a:ext>
            </a:extLst>
          </p:cNvPr>
          <p:cNvSpPr txBox="1"/>
          <p:nvPr/>
        </p:nvSpPr>
        <p:spPr>
          <a:xfrm>
            <a:off x="747252" y="1156255"/>
            <a:ext cx="10894142" cy="2554545"/>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Biconditional (IF AND ONLY IF) </a:t>
            </a:r>
          </a:p>
          <a:p>
            <a:r>
              <a:rPr lang="en-US" sz="2000" dirty="0">
                <a:latin typeface="Times New Roman" panose="02020603050405020304" pitchFamily="18" charset="0"/>
                <a:cs typeface="Times New Roman" panose="02020603050405020304" pitchFamily="18" charset="0"/>
              </a:rPr>
              <a:t>Definition: The biconditional 𝑝 ↔ 𝑞 is true if both 𝑝  and 𝑞  are either true or both are false. </a:t>
            </a:r>
          </a:p>
          <a:p>
            <a:r>
              <a:rPr lang="en-US" sz="2000" dirty="0">
                <a:latin typeface="Times New Roman" panose="02020603050405020304" pitchFamily="18" charset="0"/>
                <a:cs typeface="Times New Roman" panose="02020603050405020304" pitchFamily="18" charset="0"/>
              </a:rPr>
              <a:t>Symbol: ↔ </a:t>
            </a:r>
          </a:p>
          <a:p>
            <a:r>
              <a:rPr lang="en-US" sz="2000" dirty="0">
                <a:latin typeface="Times New Roman" panose="02020603050405020304" pitchFamily="18" charset="0"/>
                <a:cs typeface="Times New Roman" panose="02020603050405020304" pitchFamily="18" charset="0"/>
              </a:rPr>
              <a:t>Example: </a:t>
            </a:r>
          </a:p>
          <a:p>
            <a:r>
              <a:rPr lang="en-US" sz="2000" dirty="0">
                <a:latin typeface="Times New Roman" panose="02020603050405020304" pitchFamily="18" charset="0"/>
                <a:cs typeface="Times New Roman" panose="02020603050405020304" pitchFamily="18" charset="0"/>
              </a:rPr>
              <a:t>𝑝 : It is raining. </a:t>
            </a:r>
          </a:p>
          <a:p>
            <a:r>
              <a:rPr lang="en-US" sz="2000" dirty="0">
                <a:latin typeface="Times New Roman" panose="02020603050405020304" pitchFamily="18" charset="0"/>
                <a:cs typeface="Times New Roman" panose="02020603050405020304" pitchFamily="18" charset="0"/>
              </a:rPr>
              <a:t>𝑞 : The ground is wet. </a:t>
            </a:r>
          </a:p>
          <a:p>
            <a:r>
              <a:rPr lang="en-US" sz="2000" dirty="0">
                <a:latin typeface="Times New Roman" panose="02020603050405020304" pitchFamily="18" charset="0"/>
                <a:cs typeface="Times New Roman" panose="02020603050405020304" pitchFamily="18" charset="0"/>
              </a:rPr>
              <a:t>𝑝 ↔ 𝑞 : It is raining if and only if the ground is wet. </a:t>
            </a:r>
          </a:p>
          <a:p>
            <a:r>
              <a:rPr lang="en-US" sz="2000" dirty="0">
                <a:latin typeface="Times New Roman" panose="02020603050405020304" pitchFamily="18" charset="0"/>
                <a:cs typeface="Times New Roman" panose="02020603050405020304" pitchFamily="18" charset="0"/>
              </a:rPr>
              <a:t>This biconditional is true if both propositions have the same truth value.</a:t>
            </a:r>
          </a:p>
        </p:txBody>
      </p:sp>
      <p:pic>
        <p:nvPicPr>
          <p:cNvPr id="7" name="Picture 6">
            <a:extLst>
              <a:ext uri="{FF2B5EF4-FFF2-40B4-BE49-F238E27FC236}">
                <a16:creationId xmlns:a16="http://schemas.microsoft.com/office/drawing/2014/main" id="{B17AEBF5-1579-EC6C-ADE6-96A77CD81C03}"/>
              </a:ext>
            </a:extLst>
          </p:cNvPr>
          <p:cNvPicPr>
            <a:picLocks noChangeAspect="1"/>
          </p:cNvPicPr>
          <p:nvPr/>
        </p:nvPicPr>
        <p:blipFill>
          <a:blip r:embed="rId4"/>
          <a:stretch>
            <a:fillRect/>
          </a:stretch>
        </p:blipFill>
        <p:spPr>
          <a:xfrm>
            <a:off x="747252" y="3878050"/>
            <a:ext cx="8570758" cy="2554545"/>
          </a:xfrm>
          <a:prstGeom prst="rect">
            <a:avLst/>
          </a:prstGeom>
        </p:spPr>
      </p:pic>
      <p:sp>
        <p:nvSpPr>
          <p:cNvPr id="11" name="TextBox 10">
            <a:extLst>
              <a:ext uri="{FF2B5EF4-FFF2-40B4-BE49-F238E27FC236}">
                <a16:creationId xmlns:a16="http://schemas.microsoft.com/office/drawing/2014/main" id="{2BB6A9EB-1AF5-0802-DC0B-1ABFD2B0C0D5}"/>
              </a:ext>
            </a:extLst>
          </p:cNvPr>
          <p:cNvSpPr txBox="1"/>
          <p:nvPr/>
        </p:nvSpPr>
        <p:spPr>
          <a:xfrm>
            <a:off x="9635613" y="3333135"/>
            <a:ext cx="2290916" cy="1754326"/>
          </a:xfrm>
          <a:prstGeom prst="rect">
            <a:avLst/>
          </a:prstGeom>
          <a:noFill/>
        </p:spPr>
        <p:txBody>
          <a:bodyPr wrap="square" rtlCol="0">
            <a:spAutoFit/>
          </a:bodyPr>
          <a:lstStyle/>
          <a:p>
            <a:r>
              <a:rPr lang="en-US" dirty="0">
                <a:solidFill>
                  <a:srgbClr val="C00000"/>
                </a:solidFill>
              </a:rPr>
              <a:t>Note: A biconditional 𝑝 ↔ 𝑞 is true if and only if both propositions 𝑝 and 𝑞  have the same truth value.</a:t>
            </a:r>
            <a:endParaRPr lang="en-IN" dirty="0">
              <a:solidFill>
                <a:srgbClr val="C00000"/>
              </a:solidFill>
            </a:endParaRPr>
          </a:p>
        </p:txBody>
      </p:sp>
    </p:spTree>
    <p:extLst>
      <p:ext uri="{BB962C8B-B14F-4D97-AF65-F5344CB8AC3E}">
        <p14:creationId xmlns:p14="http://schemas.microsoft.com/office/powerpoint/2010/main" val="644009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FB849-83C3-CF74-76BB-D43C456BA53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DAEDD1C-52C3-15B3-B60F-443AD6117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52A56E1C-18C3-AF39-C422-F21B553F0D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7156CCB1-C033-AA26-6845-5C574E212AD4}"/>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Biconditional (IF AND ONLY IF)</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FADDDBF-576F-8B39-BE31-827EC792F710}"/>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9FD02A8-1485-F7B5-0797-C8060B180C36}"/>
              </a:ext>
            </a:extLst>
          </p:cNvPr>
          <p:cNvSpPr txBox="1"/>
          <p:nvPr/>
        </p:nvSpPr>
        <p:spPr>
          <a:xfrm>
            <a:off x="875071" y="1317576"/>
            <a:ext cx="10579510" cy="923330"/>
          </a:xfrm>
          <a:prstGeom prst="rect">
            <a:avLst/>
          </a:prstGeom>
          <a:noFill/>
        </p:spPr>
        <p:txBody>
          <a:bodyPr wrap="square">
            <a:spAutoFit/>
          </a:bodyPr>
          <a:lstStyle/>
          <a:p>
            <a:r>
              <a:rPr lang="en-IN" dirty="0"/>
              <a:t>Both propositions must either be both true or both false together. </a:t>
            </a:r>
          </a:p>
          <a:p>
            <a:endParaRPr lang="en-IN" dirty="0"/>
          </a:p>
          <a:p>
            <a:r>
              <a:rPr lang="en-IN" dirty="0"/>
              <a:t>Symbol: ↔</a:t>
            </a:r>
          </a:p>
        </p:txBody>
      </p:sp>
      <p:sp>
        <p:nvSpPr>
          <p:cNvPr id="12" name="TextBox 11">
            <a:extLst>
              <a:ext uri="{FF2B5EF4-FFF2-40B4-BE49-F238E27FC236}">
                <a16:creationId xmlns:a16="http://schemas.microsoft.com/office/drawing/2014/main" id="{A16F0367-FE75-FD71-FA86-C5361B89E8FA}"/>
              </a:ext>
            </a:extLst>
          </p:cNvPr>
          <p:cNvSpPr txBox="1"/>
          <p:nvPr/>
        </p:nvSpPr>
        <p:spPr>
          <a:xfrm>
            <a:off x="875071" y="2513453"/>
            <a:ext cx="10127226" cy="1477328"/>
          </a:xfrm>
          <a:prstGeom prst="rect">
            <a:avLst/>
          </a:prstGeom>
          <a:noFill/>
        </p:spPr>
        <p:txBody>
          <a:bodyPr wrap="square">
            <a:spAutoFit/>
          </a:bodyPr>
          <a:lstStyle/>
          <a:p>
            <a:r>
              <a:rPr lang="en-IN" dirty="0"/>
              <a:t>Example: </a:t>
            </a:r>
            <a:br>
              <a:rPr lang="en-IN" dirty="0"/>
            </a:br>
            <a:r>
              <a:rPr lang="en-IN" dirty="0"/>
              <a:t>Robot Rule: </a:t>
            </a:r>
            <a:br>
              <a:rPr lang="en-IN" dirty="0"/>
            </a:br>
            <a:r>
              <a:rPr lang="en-IN" dirty="0"/>
              <a:t>The light turns on </a:t>
            </a:r>
            <a:br>
              <a:rPr lang="en-IN" dirty="0"/>
            </a:br>
            <a:r>
              <a:rPr lang="en-IN" dirty="0"/>
              <a:t>IF AND ONLY IF </a:t>
            </a:r>
            <a:br>
              <a:rPr lang="en-IN" dirty="0"/>
            </a:br>
            <a:r>
              <a:rPr lang="en-IN" dirty="0"/>
              <a:t>Power is supplied AND Switch is ON</a:t>
            </a:r>
          </a:p>
        </p:txBody>
      </p:sp>
      <p:sp>
        <p:nvSpPr>
          <p:cNvPr id="14" name="TextBox 13">
            <a:extLst>
              <a:ext uri="{FF2B5EF4-FFF2-40B4-BE49-F238E27FC236}">
                <a16:creationId xmlns:a16="http://schemas.microsoft.com/office/drawing/2014/main" id="{FBC1B6CD-B664-C792-4979-F5B0ADBACCF9}"/>
              </a:ext>
            </a:extLst>
          </p:cNvPr>
          <p:cNvSpPr txBox="1"/>
          <p:nvPr/>
        </p:nvSpPr>
        <p:spPr>
          <a:xfrm>
            <a:off x="875071" y="4263328"/>
            <a:ext cx="11031794" cy="646331"/>
          </a:xfrm>
          <a:prstGeom prst="rect">
            <a:avLst/>
          </a:prstGeom>
          <a:noFill/>
        </p:spPr>
        <p:txBody>
          <a:bodyPr wrap="square">
            <a:spAutoFit/>
          </a:bodyPr>
          <a:lstStyle/>
          <a:p>
            <a:r>
              <a:rPr lang="en-IN" dirty="0"/>
              <a:t>Meaning: Light will turn on only when power is supplied and switch is ON. If either power is missing or switch is OFF, light will not turn on.</a:t>
            </a:r>
          </a:p>
        </p:txBody>
      </p:sp>
      <p:sp>
        <p:nvSpPr>
          <p:cNvPr id="16" name="TextBox 15">
            <a:extLst>
              <a:ext uri="{FF2B5EF4-FFF2-40B4-BE49-F238E27FC236}">
                <a16:creationId xmlns:a16="http://schemas.microsoft.com/office/drawing/2014/main" id="{AD72FC40-FD0F-44D7-FABF-9A2939F54600}"/>
              </a:ext>
            </a:extLst>
          </p:cNvPr>
          <p:cNvSpPr txBox="1"/>
          <p:nvPr/>
        </p:nvSpPr>
        <p:spPr>
          <a:xfrm>
            <a:off x="875070" y="5217258"/>
            <a:ext cx="10658167" cy="369332"/>
          </a:xfrm>
          <a:prstGeom prst="rect">
            <a:avLst/>
          </a:prstGeom>
          <a:noFill/>
        </p:spPr>
        <p:txBody>
          <a:bodyPr wrap="square">
            <a:spAutoFit/>
          </a:bodyPr>
          <a:lstStyle/>
          <a:p>
            <a:r>
              <a:rPr lang="en-IN" dirty="0"/>
              <a:t>Biconditional enforces strict mutual truth. If left side is true, right side must be true — and vice versa.</a:t>
            </a:r>
          </a:p>
        </p:txBody>
      </p:sp>
    </p:spTree>
    <p:extLst>
      <p:ext uri="{BB962C8B-B14F-4D97-AF65-F5344CB8AC3E}">
        <p14:creationId xmlns:p14="http://schemas.microsoft.com/office/powerpoint/2010/main" val="403499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0"/>
            <a:ext cx="7846143" cy="1323439"/>
          </a:xfrm>
          <a:prstGeom prst="rect">
            <a:avLst/>
          </a:prstGeom>
          <a:noFill/>
        </p:spPr>
        <p:txBody>
          <a:bodyPr wrap="square">
            <a:spAutoFit/>
          </a:bodyPr>
          <a:lstStyle/>
          <a:p>
            <a:pPr algn="ctr"/>
            <a:r>
              <a:rPr lang="en-IN" sz="4000" b="1" dirty="0">
                <a:solidFill>
                  <a:srgbClr val="C00000"/>
                </a:solidFill>
                <a:latin typeface="Times New Roman" panose="02020603050405020304" pitchFamily="18" charset="0"/>
                <a:cs typeface="Times New Roman" panose="02020603050405020304" pitchFamily="18" charset="0"/>
              </a:rPr>
              <a:t>Propositional Logic in Artificial Intelligence</a:t>
            </a:r>
            <a:endParaRPr lang="en-IN" sz="40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12D6010-C783-4E50-E96E-4D2CBD61F959}"/>
              </a:ext>
            </a:extLst>
          </p:cNvPr>
          <p:cNvSpPr txBox="1"/>
          <p:nvPr/>
        </p:nvSpPr>
        <p:spPr>
          <a:xfrm>
            <a:off x="614516" y="1289545"/>
            <a:ext cx="10962967" cy="532453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Propositional Logic (PL) is a foundational aspect of logic used in Artificial Intelligence (AI). It is the simplest form of logic where statements, called propositions, are either true or false. Propositional logic is crucial in AI for knowledge representation, enabling machines to make logical deductions and reason about information.</a:t>
            </a:r>
          </a:p>
          <a:p>
            <a:r>
              <a:rPr lang="en-US" sz="2000" b="1" dirty="0">
                <a:solidFill>
                  <a:srgbClr val="C00000"/>
                </a:solidFill>
                <a:latin typeface="Times New Roman" panose="02020603050405020304" pitchFamily="18" charset="0"/>
                <a:cs typeface="Times New Roman" panose="02020603050405020304" pitchFamily="18" charset="0"/>
              </a:rPr>
              <a:t>What is a Proposition?</a:t>
            </a:r>
          </a:p>
          <a:p>
            <a:r>
              <a:rPr lang="en-US" sz="2000" dirty="0">
                <a:latin typeface="Times New Roman" panose="02020603050405020304" pitchFamily="18" charset="0"/>
                <a:cs typeface="Times New Roman" panose="02020603050405020304" pitchFamily="18" charset="0"/>
              </a:rPr>
              <a:t>A proposition is a declarative statement that can either be true or false, but not both. This binary nature makes it ideal for computational purposes.</a:t>
            </a:r>
          </a:p>
          <a:p>
            <a:r>
              <a:rPr lang="en-US" sz="2000" b="1" dirty="0">
                <a:solidFill>
                  <a:srgbClr val="C00000"/>
                </a:solidFill>
                <a:latin typeface="Times New Roman" panose="02020603050405020304" pitchFamily="18" charset="0"/>
                <a:cs typeface="Times New Roman" panose="02020603050405020304" pitchFamily="18" charset="0"/>
              </a:rPr>
              <a:t>Examples of Propositions</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The sky is blue.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proposition is true if you observe a clear sky during the daytime.)</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Cats can fly. </a:t>
            </a:r>
            <a:r>
              <a:rPr lang="en-US" sz="2000" dirty="0">
                <a:latin typeface="Times New Roman" panose="02020603050405020304" pitchFamily="18" charset="0"/>
                <a:cs typeface="Times New Roman" panose="02020603050405020304" pitchFamily="18" charset="0"/>
              </a:rPr>
              <a:t>(This is a false proposition because cats cannot fly.)</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7 + 2 = 9. </a:t>
            </a:r>
            <a:r>
              <a:rPr lang="en-US" sz="2000" dirty="0">
                <a:latin typeface="Times New Roman" panose="02020603050405020304" pitchFamily="18" charset="0"/>
                <a:cs typeface="Times New Roman" panose="02020603050405020304" pitchFamily="18" charset="0"/>
              </a:rPr>
              <a:t>(This is a true proposition because the sum of 7 and 2 is indeed 9.)</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Water boils at 50°C. </a:t>
            </a:r>
            <a:r>
              <a:rPr lang="en-US" sz="2000" dirty="0">
                <a:latin typeface="Times New Roman" panose="02020603050405020304" pitchFamily="18" charset="0"/>
                <a:cs typeface="Times New Roman" panose="02020603050405020304" pitchFamily="18" charset="0"/>
              </a:rPr>
              <a:t>(This is a false proposition because water boils at 100°C at standard atmospheric pressure.)</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Albert Einstein was a physicist. </a:t>
            </a:r>
            <a:r>
              <a:rPr lang="en-US" sz="2000" dirty="0">
                <a:latin typeface="Times New Roman" panose="02020603050405020304" pitchFamily="18" charset="0"/>
                <a:cs typeface="Times New Roman" panose="02020603050405020304" pitchFamily="18" charset="0"/>
              </a:rPr>
              <a:t>(This is a true proposition because Albert Einstein was indeed a physicist.)</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A triangle has four sides. </a:t>
            </a:r>
            <a:r>
              <a:rPr lang="en-US" sz="2000" dirty="0">
                <a:latin typeface="Times New Roman" panose="02020603050405020304" pitchFamily="18" charset="0"/>
                <a:cs typeface="Times New Roman" panose="02020603050405020304" pitchFamily="18" charset="0"/>
              </a:rPr>
              <a:t>(This is a false proposition because a triangle has three sides.)</a:t>
            </a:r>
          </a:p>
          <a:p>
            <a:pPr>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The capital of France is Berlin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is a false proposition because the capital of France is Paris.)</a:t>
            </a:r>
          </a:p>
        </p:txBody>
      </p:sp>
    </p:spTree>
    <p:extLst>
      <p:ext uri="{BB962C8B-B14F-4D97-AF65-F5344CB8AC3E}">
        <p14:creationId xmlns:p14="http://schemas.microsoft.com/office/powerpoint/2010/main" val="3976358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Why Propositional Logic?</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B97E26-2A6D-82EB-3A77-237E2492B13A}"/>
              </a:ext>
            </a:extLst>
          </p:cNvPr>
          <p:cNvSpPr txBox="1"/>
          <p:nvPr/>
        </p:nvSpPr>
        <p:spPr>
          <a:xfrm>
            <a:off x="747252" y="1235932"/>
            <a:ext cx="10894142"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Propositional logic provides a straightforward way to represent and manipulate knowledge in a logical and mathematical form.</a:t>
            </a:r>
          </a:p>
          <a:p>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Core Concepts in Propositional Logic</a:t>
            </a:r>
            <a:r>
              <a:rPr lang="en-US" sz="2000" dirty="0">
                <a:latin typeface="Times New Roman" panose="02020603050405020304" pitchFamily="18" charset="0"/>
                <a:cs typeface="Times New Roman" panose="02020603050405020304" pitchFamily="18" charset="0"/>
              </a:rPr>
              <a:t>:</a:t>
            </a:r>
          </a:p>
          <a:p>
            <a:r>
              <a:rPr lang="en-US" sz="2000" b="1" dirty="0">
                <a:solidFill>
                  <a:srgbClr val="C00000"/>
                </a:solidFill>
                <a:latin typeface="Times New Roman" panose="02020603050405020304" pitchFamily="18" charset="0"/>
                <a:cs typeface="Times New Roman" panose="02020603050405020304" pitchFamily="18" charset="0"/>
              </a:rPr>
              <a:t>Conjunction (AND):</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Definition:</a:t>
            </a:r>
            <a:r>
              <a:rPr lang="en-US" sz="2000" dirty="0">
                <a:latin typeface="Times New Roman" panose="02020603050405020304" pitchFamily="18" charset="0"/>
                <a:cs typeface="Times New Roman" panose="02020603050405020304" pitchFamily="18" charset="0"/>
              </a:rPr>
              <a:t> The conjunction of two propositions </a:t>
            </a:r>
            <a:r>
              <a:rPr lang="en-IN" sz="2000" dirty="0">
                <a:latin typeface="Times New Roman" panose="02020603050405020304" pitchFamily="18" charset="0"/>
                <a:cs typeface="Times New Roman" panose="02020603050405020304" pitchFamily="18" charset="0"/>
              </a:rPr>
              <a:t>p and q </a:t>
            </a:r>
            <a:r>
              <a:rPr lang="en-US" sz="2000" dirty="0">
                <a:latin typeface="Times New Roman" panose="02020603050405020304" pitchFamily="18" charset="0"/>
                <a:cs typeface="Times New Roman" panose="02020603050405020304" pitchFamily="18" charset="0"/>
              </a:rPr>
              <a:t>is true if both p </a:t>
            </a:r>
            <a:r>
              <a:rPr lang="en-IN" sz="2000" dirty="0">
                <a:latin typeface="Times New Roman" panose="02020603050405020304" pitchFamily="18" charset="0"/>
                <a:cs typeface="Times New Roman" panose="02020603050405020304" pitchFamily="18" charset="0"/>
              </a:rPr>
              <a:t>and q are true.</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Symbol:</a:t>
            </a:r>
            <a:r>
              <a:rPr lang="en-IN" sz="20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Example: </a:t>
            </a:r>
          </a:p>
          <a:p>
            <a:r>
              <a:rPr lang="en-US" sz="2000" b="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It is raining.</a:t>
            </a:r>
          </a:p>
          <a:p>
            <a:r>
              <a:rPr lang="en-US" sz="2000" b="1" dirty="0">
                <a:latin typeface="Times New Roman" panose="02020603050405020304" pitchFamily="18" charset="0"/>
                <a:cs typeface="Times New Roman" panose="02020603050405020304" pitchFamily="18" charset="0"/>
              </a:rPr>
              <a:t>q: </a:t>
            </a:r>
            <a:r>
              <a:rPr lang="en-IN" sz="2000" dirty="0">
                <a:latin typeface="Times New Roman" panose="02020603050405020304" pitchFamily="18" charset="0"/>
                <a:cs typeface="Times New Roman" panose="02020603050405020304" pitchFamily="18" charset="0"/>
              </a:rPr>
              <a:t>I have an umbrella.</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 ∧ q: </a:t>
            </a:r>
            <a:r>
              <a:rPr lang="en-US" sz="2000" dirty="0">
                <a:latin typeface="Times New Roman" panose="02020603050405020304" pitchFamily="18" charset="0"/>
                <a:cs typeface="Times New Roman" panose="02020603050405020304" pitchFamily="18" charset="0"/>
              </a:rPr>
              <a:t>It is raining and I have an umbrella.</a:t>
            </a:r>
          </a:p>
          <a:p>
            <a:endParaRPr lang="en-US" sz="20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401A2ACA-A840-6C76-AA5D-FE84D7775440}"/>
              </a:ext>
            </a:extLst>
          </p:cNvPr>
          <p:cNvPicPr>
            <a:picLocks noChangeAspect="1"/>
          </p:cNvPicPr>
          <p:nvPr/>
        </p:nvPicPr>
        <p:blipFill>
          <a:blip r:embed="rId4"/>
          <a:stretch>
            <a:fillRect/>
          </a:stretch>
        </p:blipFill>
        <p:spPr>
          <a:xfrm>
            <a:off x="5329084" y="3396156"/>
            <a:ext cx="6626942" cy="2821304"/>
          </a:xfrm>
          <a:prstGeom prst="rect">
            <a:avLst/>
          </a:prstGeom>
        </p:spPr>
      </p:pic>
      <p:sp>
        <p:nvSpPr>
          <p:cNvPr id="7" name="TextBox 6">
            <a:extLst>
              <a:ext uri="{FF2B5EF4-FFF2-40B4-BE49-F238E27FC236}">
                <a16:creationId xmlns:a16="http://schemas.microsoft.com/office/drawing/2014/main" id="{B8FF0E3F-9BB9-6E37-6850-6B1288E8DDB1}"/>
              </a:ext>
            </a:extLst>
          </p:cNvPr>
          <p:cNvSpPr txBox="1"/>
          <p:nvPr/>
        </p:nvSpPr>
        <p:spPr>
          <a:xfrm>
            <a:off x="747252" y="4800449"/>
            <a:ext cx="4218039" cy="1015663"/>
          </a:xfrm>
          <a:prstGeom prst="rect">
            <a:avLst/>
          </a:prstGeom>
          <a:noFill/>
        </p:spPr>
        <p:txBody>
          <a:bodyPr wrap="square">
            <a:spAutoFit/>
          </a:bodyPr>
          <a:lstStyle/>
          <a:p>
            <a:pPr algn="just"/>
            <a:r>
              <a:rPr lang="en-US" sz="2000" b="1" dirty="0">
                <a:solidFill>
                  <a:srgbClr val="C00000"/>
                </a:solidFill>
                <a:latin typeface="Times New Roman" panose="02020603050405020304" pitchFamily="18" charset="0"/>
                <a:cs typeface="Times New Roman" panose="02020603050405020304" pitchFamily="18" charset="0"/>
              </a:rPr>
              <a:t>Conjunction is for combining two facts where both must happen for the situation to be considered true.</a:t>
            </a:r>
          </a:p>
        </p:txBody>
      </p:sp>
    </p:spTree>
    <p:extLst>
      <p:ext uri="{BB962C8B-B14F-4D97-AF65-F5344CB8AC3E}">
        <p14:creationId xmlns:p14="http://schemas.microsoft.com/office/powerpoint/2010/main" val="1990768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D7D6C-30B2-D3A1-4AD4-913A42992B6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3211691-F248-A3DB-AB63-F6603423E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2A7702EA-C495-2943-C558-721E65BB8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BCB22B94-EAE3-448C-9C07-232A606E67D2}"/>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Conjunction (AND):</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B7939C-1E1E-2055-995B-C7A7856279F5}"/>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16F265-B03B-86CB-8BEF-7334B4670943}"/>
              </a:ext>
            </a:extLst>
          </p:cNvPr>
          <p:cNvSpPr txBox="1"/>
          <p:nvPr/>
        </p:nvSpPr>
        <p:spPr>
          <a:xfrm>
            <a:off x="747252" y="1235932"/>
            <a:ext cx="10894142" cy="1015663"/>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Conjunction (AND):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418DC81-9D29-17B5-4C73-0040C4A72751}"/>
              </a:ext>
            </a:extLst>
          </p:cNvPr>
          <p:cNvSpPr txBox="1"/>
          <p:nvPr/>
        </p:nvSpPr>
        <p:spPr>
          <a:xfrm>
            <a:off x="747252" y="1703834"/>
            <a:ext cx="10697496" cy="163121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In GOFAI (Good Old-Fashioned Artificial Intelligence), when you use propositional logic, conjunction (AND) is used exactly for this purpose: </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An action or a rule will execute only if both (or all) required facts are true. </a:t>
            </a:r>
          </a:p>
          <a:p>
            <a:pPr marL="285750" indent="-285750">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If even one fact is false, the action will not happen.</a:t>
            </a:r>
          </a:p>
        </p:txBody>
      </p:sp>
      <p:sp>
        <p:nvSpPr>
          <p:cNvPr id="16" name="TextBox 15">
            <a:extLst>
              <a:ext uri="{FF2B5EF4-FFF2-40B4-BE49-F238E27FC236}">
                <a16:creationId xmlns:a16="http://schemas.microsoft.com/office/drawing/2014/main" id="{7EDD6985-DC03-F9C3-C0A0-682E1B719BE4}"/>
              </a:ext>
            </a:extLst>
          </p:cNvPr>
          <p:cNvSpPr txBox="1"/>
          <p:nvPr/>
        </p:nvSpPr>
        <p:spPr>
          <a:xfrm>
            <a:off x="953730" y="3175245"/>
            <a:ext cx="10609006" cy="3170099"/>
          </a:xfrm>
          <a:prstGeom prst="rect">
            <a:avLst/>
          </a:prstGeom>
          <a:noFill/>
        </p:spPr>
        <p:txBody>
          <a:bodyPr wrap="square" rtlCol="0">
            <a:spAutoFit/>
          </a:bodyPr>
          <a:lstStyle/>
          <a:p>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Suppose a simple robotic agent rule is written like: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Battery is full AND Path is clear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THEN </a:t>
            </a:r>
          </a:p>
          <a:p>
            <a:r>
              <a:rPr lang="en-US" sz="2000" dirty="0">
                <a:latin typeface="Times New Roman" panose="02020603050405020304" pitchFamily="18" charset="0"/>
                <a:cs typeface="Times New Roman" panose="02020603050405020304" pitchFamily="18" charset="0"/>
              </a:rPr>
              <a:t>Move forward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Meaning: Robot will move forward only if its battery is full and the path is clear. If either battery is not full or path is not clear, robot will not move.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3174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Core Concepts Propositional Logic</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B97E26-2A6D-82EB-3A77-237E2492B13A}"/>
              </a:ext>
            </a:extLst>
          </p:cNvPr>
          <p:cNvSpPr txBox="1"/>
          <p:nvPr/>
        </p:nvSpPr>
        <p:spPr>
          <a:xfrm>
            <a:off x="747252" y="1235932"/>
            <a:ext cx="10894142" cy="2554545"/>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Disjunction (OR)</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Definition: The disjunction of two propositions 𝑝  and 𝑞  is true if at least one of 𝑝  or 𝑞  is true. </a:t>
            </a:r>
          </a:p>
          <a:p>
            <a:r>
              <a:rPr lang="en-US" sz="2000" dirty="0">
                <a:latin typeface="Times New Roman" panose="02020603050405020304" pitchFamily="18" charset="0"/>
                <a:cs typeface="Times New Roman" panose="02020603050405020304" pitchFamily="18" charset="0"/>
              </a:rPr>
              <a:t>Symbol: ∨ </a:t>
            </a:r>
          </a:p>
          <a:p>
            <a:r>
              <a:rPr lang="en-US" sz="2000" dirty="0">
                <a:latin typeface="Times New Roman" panose="02020603050405020304" pitchFamily="18" charset="0"/>
                <a:cs typeface="Times New Roman" panose="02020603050405020304" pitchFamily="18" charset="0"/>
              </a:rPr>
              <a:t>Example: </a:t>
            </a:r>
          </a:p>
          <a:p>
            <a:r>
              <a:rPr lang="en-US" sz="2000" dirty="0">
                <a:latin typeface="Times New Roman" panose="02020603050405020304" pitchFamily="18" charset="0"/>
                <a:cs typeface="Times New Roman" panose="02020603050405020304" pitchFamily="18" charset="0"/>
              </a:rPr>
              <a:t>𝑝 : It is raining. </a:t>
            </a:r>
            <a:endParaRPr lang="en-US" sz="2000" b="1" dirty="0">
              <a:solidFill>
                <a:srgbClr val="C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𝑞 : I have an umbrella. </a:t>
            </a:r>
          </a:p>
          <a:p>
            <a:r>
              <a:rPr lang="en-US" sz="2000" dirty="0">
                <a:latin typeface="Times New Roman" panose="02020603050405020304" pitchFamily="18" charset="0"/>
                <a:cs typeface="Times New Roman" panose="02020603050405020304" pitchFamily="18" charset="0"/>
              </a:rPr>
              <a:t>𝑝 ∨ 𝑞 : It is raining or I have an umbrella. </a:t>
            </a:r>
          </a:p>
          <a:p>
            <a:r>
              <a:rPr lang="en-US" sz="2000" dirty="0">
                <a:latin typeface="Times New Roman" panose="02020603050405020304" pitchFamily="18" charset="0"/>
                <a:cs typeface="Times New Roman" panose="02020603050405020304" pitchFamily="18" charset="0"/>
              </a:rPr>
              <a:t>This disjunction is true if either or both propositions are true.</a:t>
            </a:r>
          </a:p>
        </p:txBody>
      </p:sp>
      <p:pic>
        <p:nvPicPr>
          <p:cNvPr id="9" name="Picture 8">
            <a:extLst>
              <a:ext uri="{FF2B5EF4-FFF2-40B4-BE49-F238E27FC236}">
                <a16:creationId xmlns:a16="http://schemas.microsoft.com/office/drawing/2014/main" id="{787CC4EE-CCE0-3FAA-D35D-0A13E3A0F462}"/>
              </a:ext>
            </a:extLst>
          </p:cNvPr>
          <p:cNvPicPr>
            <a:picLocks noChangeAspect="1"/>
          </p:cNvPicPr>
          <p:nvPr/>
        </p:nvPicPr>
        <p:blipFill>
          <a:blip r:embed="rId4"/>
          <a:stretch>
            <a:fillRect/>
          </a:stretch>
        </p:blipFill>
        <p:spPr>
          <a:xfrm>
            <a:off x="1296956" y="3790477"/>
            <a:ext cx="9327261" cy="2708646"/>
          </a:xfrm>
          <a:prstGeom prst="rect">
            <a:avLst/>
          </a:prstGeom>
        </p:spPr>
      </p:pic>
      <p:sp>
        <p:nvSpPr>
          <p:cNvPr id="7" name="TextBox 6">
            <a:extLst>
              <a:ext uri="{FF2B5EF4-FFF2-40B4-BE49-F238E27FC236}">
                <a16:creationId xmlns:a16="http://schemas.microsoft.com/office/drawing/2014/main" id="{2CB92117-25E5-B7AD-DD5A-FF5C19B3F3FF}"/>
              </a:ext>
            </a:extLst>
          </p:cNvPr>
          <p:cNvSpPr txBox="1"/>
          <p:nvPr/>
        </p:nvSpPr>
        <p:spPr>
          <a:xfrm>
            <a:off x="6194323" y="2190038"/>
            <a:ext cx="5363497" cy="646331"/>
          </a:xfrm>
          <a:prstGeom prst="rect">
            <a:avLst/>
          </a:prstGeom>
          <a:noFill/>
        </p:spPr>
        <p:txBody>
          <a:bodyPr wrap="square" rtlCol="0">
            <a:spAutoFit/>
          </a:bodyPr>
          <a:lstStyle/>
          <a:p>
            <a:r>
              <a:rPr lang="en-US" sz="1800" b="1" dirty="0">
                <a:solidFill>
                  <a:srgbClr val="C00000"/>
                </a:solidFill>
                <a:latin typeface="Times New Roman" panose="02020603050405020304" pitchFamily="18" charset="0"/>
                <a:cs typeface="Times New Roman" panose="02020603050405020304" pitchFamily="18" charset="0"/>
              </a:rPr>
              <a:t>OR allows action even if only one fact is satisfied. Both can also be true — that's fine.</a:t>
            </a:r>
            <a:endParaRPr lang="en-IN" dirty="0"/>
          </a:p>
        </p:txBody>
      </p:sp>
    </p:spTree>
    <p:extLst>
      <p:ext uri="{BB962C8B-B14F-4D97-AF65-F5344CB8AC3E}">
        <p14:creationId xmlns:p14="http://schemas.microsoft.com/office/powerpoint/2010/main" val="202003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EF616-5BF5-2A27-6100-07DE0BF424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1A3954A-33EA-2122-128C-4A78637C83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6492D01F-743F-328F-BF8B-E194F7CBF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C333AEBA-DBE1-4940-D069-418DDDA7881F}"/>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Disjunction (OR)</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1100A69-BC3A-5917-B3A9-28EEF6ECADB7}"/>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D2DC63-826C-4079-7A6C-D2FD5734120D}"/>
              </a:ext>
            </a:extLst>
          </p:cNvPr>
          <p:cNvSpPr txBox="1"/>
          <p:nvPr/>
        </p:nvSpPr>
        <p:spPr>
          <a:xfrm>
            <a:off x="747252" y="1235932"/>
            <a:ext cx="10894142" cy="1323439"/>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Disjunction (OR)</a:t>
            </a:r>
            <a:br>
              <a:rPr lang="en-IN" sz="2000" b="1" dirty="0">
                <a:solidFill>
                  <a:srgbClr val="C00000"/>
                </a:solidFill>
                <a:latin typeface="Times New Roman" panose="02020603050405020304" pitchFamily="18" charset="0"/>
                <a:cs typeface="Times New Roman" panose="02020603050405020304" pitchFamily="18" charset="0"/>
              </a:rPr>
            </a:br>
            <a:endParaRPr lang="en-IN" sz="2000" b="1" dirty="0">
              <a:solidFill>
                <a:srgbClr val="C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Disjunction (OR) Meaning: Disjunction means at least one of the propositions must be true. </a:t>
            </a:r>
          </a:p>
          <a:p>
            <a:r>
              <a:rPr lang="en-US" sz="2000" dirty="0">
                <a:latin typeface="Times New Roman" panose="02020603050405020304" pitchFamily="18" charset="0"/>
                <a:cs typeface="Times New Roman" panose="02020603050405020304" pitchFamily="18" charset="0"/>
              </a:rPr>
              <a:t>Symbol: ∨</a:t>
            </a:r>
          </a:p>
        </p:txBody>
      </p:sp>
      <p:sp>
        <p:nvSpPr>
          <p:cNvPr id="13" name="TextBox 12">
            <a:extLst>
              <a:ext uri="{FF2B5EF4-FFF2-40B4-BE49-F238E27FC236}">
                <a16:creationId xmlns:a16="http://schemas.microsoft.com/office/drawing/2014/main" id="{42F576F7-E72E-A7CF-4023-EB962E23AEDA}"/>
              </a:ext>
            </a:extLst>
          </p:cNvPr>
          <p:cNvSpPr txBox="1"/>
          <p:nvPr/>
        </p:nvSpPr>
        <p:spPr>
          <a:xfrm>
            <a:off x="747252" y="2949281"/>
            <a:ext cx="10461522"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Example: </a:t>
            </a:r>
          </a:p>
          <a:p>
            <a:r>
              <a:rPr lang="en-IN" dirty="0">
                <a:latin typeface="Times New Roman" panose="02020603050405020304" pitchFamily="18" charset="0"/>
                <a:cs typeface="Times New Roman" panose="02020603050405020304" pitchFamily="18" charset="0"/>
              </a:rPr>
              <a:t>Robot Rule: </a:t>
            </a:r>
          </a:p>
          <a:p>
            <a:r>
              <a:rPr lang="en-IN" dirty="0">
                <a:latin typeface="Times New Roman" panose="02020603050405020304" pitchFamily="18" charset="0"/>
                <a:cs typeface="Times New Roman" panose="02020603050405020304" pitchFamily="18" charset="0"/>
              </a:rPr>
              <a:t>IF </a:t>
            </a:r>
          </a:p>
          <a:p>
            <a:r>
              <a:rPr lang="en-IN" dirty="0">
                <a:latin typeface="Times New Roman" panose="02020603050405020304" pitchFamily="18" charset="0"/>
                <a:cs typeface="Times New Roman" panose="02020603050405020304" pitchFamily="18" charset="0"/>
              </a:rPr>
              <a:t>Battery is full OR Charging station is nearby </a:t>
            </a:r>
          </a:p>
          <a:p>
            <a:r>
              <a:rPr lang="en-IN" dirty="0">
                <a:latin typeface="Times New Roman" panose="02020603050405020304" pitchFamily="18" charset="0"/>
                <a:cs typeface="Times New Roman" panose="02020603050405020304" pitchFamily="18" charset="0"/>
              </a:rPr>
              <a:t>THEN </a:t>
            </a:r>
          </a:p>
          <a:p>
            <a:r>
              <a:rPr lang="en-IN" dirty="0">
                <a:latin typeface="Times New Roman" panose="02020603050405020304" pitchFamily="18" charset="0"/>
                <a:cs typeface="Times New Roman" panose="02020603050405020304" pitchFamily="18" charset="0"/>
              </a:rPr>
              <a:t>Continue operation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Meaning: Robot can continue working if either it has full battery or it is near a charging station. Even if only one is true, the action can happen.</a:t>
            </a:r>
          </a:p>
        </p:txBody>
      </p:sp>
    </p:spTree>
    <p:extLst>
      <p:ext uri="{BB962C8B-B14F-4D97-AF65-F5344CB8AC3E}">
        <p14:creationId xmlns:p14="http://schemas.microsoft.com/office/powerpoint/2010/main" val="302303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Core Concepts Propositional Logic</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B97E26-2A6D-82EB-3A77-237E2492B13A}"/>
              </a:ext>
            </a:extLst>
          </p:cNvPr>
          <p:cNvSpPr txBox="1"/>
          <p:nvPr/>
        </p:nvSpPr>
        <p:spPr>
          <a:xfrm>
            <a:off x="747252" y="1156255"/>
            <a:ext cx="10894142" cy="2862322"/>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b="1" dirty="0">
                <a:solidFill>
                  <a:srgbClr val="C00000"/>
                </a:solidFill>
                <a:latin typeface="Times New Roman" panose="02020603050405020304" pitchFamily="18" charset="0"/>
                <a:cs typeface="Times New Roman" panose="02020603050405020304" pitchFamily="18" charset="0"/>
              </a:rPr>
              <a:t>Negation (NOT)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Definition: The negation of a proposition 𝑝  is true if 𝑝  is false, and false if 𝑝  is true. Symbol: ¬ Example: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𝑝 : It is raining. </a:t>
            </a:r>
          </a:p>
          <a:p>
            <a:r>
              <a:rPr lang="en-US" sz="2000" dirty="0">
                <a:latin typeface="Times New Roman" panose="02020603050405020304" pitchFamily="18" charset="0"/>
                <a:cs typeface="Times New Roman" panose="02020603050405020304" pitchFamily="18" charset="0"/>
              </a:rPr>
              <a:t>¬ 𝑝 : It is not raining.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negation is true if the original proposition is false.</a:t>
            </a:r>
          </a:p>
        </p:txBody>
      </p:sp>
      <p:pic>
        <p:nvPicPr>
          <p:cNvPr id="7" name="Picture 6">
            <a:extLst>
              <a:ext uri="{FF2B5EF4-FFF2-40B4-BE49-F238E27FC236}">
                <a16:creationId xmlns:a16="http://schemas.microsoft.com/office/drawing/2014/main" id="{5C841BF0-3920-1E67-10AD-E749F51A4933}"/>
              </a:ext>
            </a:extLst>
          </p:cNvPr>
          <p:cNvPicPr>
            <a:picLocks noChangeAspect="1"/>
          </p:cNvPicPr>
          <p:nvPr/>
        </p:nvPicPr>
        <p:blipFill>
          <a:blip r:embed="rId4"/>
          <a:stretch>
            <a:fillRect/>
          </a:stretch>
        </p:blipFill>
        <p:spPr>
          <a:xfrm>
            <a:off x="1664325" y="4018577"/>
            <a:ext cx="8931656" cy="2746116"/>
          </a:xfrm>
          <a:prstGeom prst="rect">
            <a:avLst/>
          </a:prstGeom>
        </p:spPr>
      </p:pic>
      <p:sp>
        <p:nvSpPr>
          <p:cNvPr id="3" name="TextBox 2">
            <a:extLst>
              <a:ext uri="{FF2B5EF4-FFF2-40B4-BE49-F238E27FC236}">
                <a16:creationId xmlns:a16="http://schemas.microsoft.com/office/drawing/2014/main" id="{FF6205F5-C5DB-6CFB-7FF7-4A3192A14AC4}"/>
              </a:ext>
            </a:extLst>
          </p:cNvPr>
          <p:cNvSpPr txBox="1"/>
          <p:nvPr/>
        </p:nvSpPr>
        <p:spPr>
          <a:xfrm>
            <a:off x="6528619" y="2488098"/>
            <a:ext cx="4291781" cy="83099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Negation reverses the truth value of a proposition.</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176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3C305-2B39-D848-ACD0-2897886013C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6CAD40E-67D5-8D03-A3F9-C0EABC480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4137A17C-244B-923D-B6DF-C8431BEFD7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FBCD49FC-C8E1-96D8-8F16-4845A776576A}"/>
              </a:ext>
            </a:extLst>
          </p:cNvPr>
          <p:cNvSpPr txBox="1"/>
          <p:nvPr/>
        </p:nvSpPr>
        <p:spPr>
          <a:xfrm>
            <a:off x="1956618" y="284210"/>
            <a:ext cx="7846143"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Negation (NOT)</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C2C30C-C38B-F222-ABDB-AF6E2856F2B8}"/>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35785E5-52F5-049B-35D5-06B461F3CB7C}"/>
              </a:ext>
            </a:extLst>
          </p:cNvPr>
          <p:cNvSpPr txBox="1"/>
          <p:nvPr/>
        </p:nvSpPr>
        <p:spPr>
          <a:xfrm>
            <a:off x="759792" y="1717686"/>
            <a:ext cx="10894142" cy="224676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Example: </a:t>
            </a:r>
          </a:p>
          <a:p>
            <a:r>
              <a:rPr lang="en-US" sz="2000" dirty="0">
                <a:latin typeface="Times New Roman" panose="02020603050405020304" pitchFamily="18" charset="0"/>
                <a:cs typeface="Times New Roman" panose="02020603050405020304" pitchFamily="18" charset="0"/>
              </a:rPr>
              <a:t>Robot Rule: </a:t>
            </a:r>
          </a:p>
          <a:p>
            <a:r>
              <a:rPr lang="en-US" sz="2000" dirty="0">
                <a:latin typeface="Times New Roman" panose="02020603050405020304" pitchFamily="18" charset="0"/>
                <a:cs typeface="Times New Roman" panose="02020603050405020304" pitchFamily="18" charset="0"/>
              </a:rPr>
              <a:t>IF NOT (Obstacle ahead) </a:t>
            </a:r>
          </a:p>
          <a:p>
            <a:r>
              <a:rPr lang="en-US" sz="2000" dirty="0">
                <a:latin typeface="Times New Roman" panose="02020603050405020304" pitchFamily="18" charset="0"/>
                <a:cs typeface="Times New Roman" panose="02020603050405020304" pitchFamily="18" charset="0"/>
              </a:rPr>
              <a:t>THEN </a:t>
            </a:r>
          </a:p>
          <a:p>
            <a:r>
              <a:rPr lang="en-US" sz="2000" dirty="0">
                <a:latin typeface="Times New Roman" panose="02020603050405020304" pitchFamily="18" charset="0"/>
                <a:cs typeface="Times New Roman" panose="02020603050405020304" pitchFamily="18" charset="0"/>
              </a:rPr>
              <a:t>Move forward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Meaning: Robot will move forward only if there is no obstacle. If there is an obstacle, it will not move.</a:t>
            </a:r>
          </a:p>
        </p:txBody>
      </p:sp>
      <p:sp>
        <p:nvSpPr>
          <p:cNvPr id="11" name="TextBox 10">
            <a:extLst>
              <a:ext uri="{FF2B5EF4-FFF2-40B4-BE49-F238E27FC236}">
                <a16:creationId xmlns:a16="http://schemas.microsoft.com/office/drawing/2014/main" id="{04F6BD01-908B-C507-5879-E3EDB12FA75F}"/>
              </a:ext>
            </a:extLst>
          </p:cNvPr>
          <p:cNvSpPr txBox="1"/>
          <p:nvPr/>
        </p:nvSpPr>
        <p:spPr>
          <a:xfrm>
            <a:off x="759791" y="4313946"/>
            <a:ext cx="10658167"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NOT simply means opposite condition. True becomes False, False becomes True.</a:t>
            </a:r>
          </a:p>
        </p:txBody>
      </p:sp>
    </p:spTree>
    <p:extLst>
      <p:ext uri="{BB962C8B-B14F-4D97-AF65-F5344CB8AC3E}">
        <p14:creationId xmlns:p14="http://schemas.microsoft.com/office/powerpoint/2010/main" val="700586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956618" y="284210"/>
            <a:ext cx="7846143" cy="646331"/>
          </a:xfrm>
          <a:prstGeom prst="rect">
            <a:avLst/>
          </a:prstGeom>
          <a:noFill/>
        </p:spPr>
        <p:txBody>
          <a:bodyPr wrap="square">
            <a:spAutoFit/>
          </a:bodyPr>
          <a:lstStyle/>
          <a:p>
            <a:pPr algn="ctr"/>
            <a:r>
              <a:rPr lang="en-IN" sz="3600" b="1" dirty="0">
                <a:solidFill>
                  <a:srgbClr val="C00000"/>
                </a:solidFill>
                <a:latin typeface="Times New Roman" panose="02020603050405020304" pitchFamily="18" charset="0"/>
                <a:cs typeface="Times New Roman" panose="02020603050405020304" pitchFamily="18" charset="0"/>
              </a:rPr>
              <a:t>Core Concepts Propositional Logic</a:t>
            </a:r>
            <a:endParaRPr lang="en-IN" sz="36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DB97E26-2A6D-82EB-3A77-237E2492B13A}"/>
              </a:ext>
            </a:extLst>
          </p:cNvPr>
          <p:cNvSpPr txBox="1"/>
          <p:nvPr/>
        </p:nvSpPr>
        <p:spPr>
          <a:xfrm>
            <a:off x="747252" y="1156255"/>
            <a:ext cx="10894142" cy="1938992"/>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Implication (IF-THEN) </a:t>
            </a:r>
          </a:p>
          <a:p>
            <a:r>
              <a:rPr lang="en-US" sz="2000" dirty="0">
                <a:latin typeface="Times New Roman" panose="02020603050405020304" pitchFamily="18" charset="0"/>
                <a:cs typeface="Times New Roman" panose="02020603050405020304" pitchFamily="18" charset="0"/>
              </a:rPr>
              <a:t>Definition: The implication 𝑝 → 𝑞 is true except when 𝑝 is true and 𝑞  is false. </a:t>
            </a:r>
          </a:p>
          <a:p>
            <a:r>
              <a:rPr lang="en-US" sz="2000" dirty="0">
                <a:latin typeface="Times New Roman" panose="02020603050405020304" pitchFamily="18" charset="0"/>
                <a:cs typeface="Times New Roman" panose="02020603050405020304" pitchFamily="18" charset="0"/>
              </a:rPr>
              <a:t>Symbol: → </a:t>
            </a:r>
          </a:p>
          <a:p>
            <a:r>
              <a:rPr lang="en-US" sz="2000" dirty="0">
                <a:latin typeface="Times New Roman" panose="02020603050405020304" pitchFamily="18" charset="0"/>
                <a:cs typeface="Times New Roman" panose="02020603050405020304" pitchFamily="18" charset="0"/>
              </a:rPr>
              <a:t>Example: 𝑝 : If it rains, 𝑞 : then I will stay indoors. 𝑝 → 𝑞 : If it rains, then I will stay indoors.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implication is false only if 𝑝  is true and 𝑞  is false.</a:t>
            </a:r>
          </a:p>
        </p:txBody>
      </p:sp>
      <p:pic>
        <p:nvPicPr>
          <p:cNvPr id="9" name="Picture 8">
            <a:extLst>
              <a:ext uri="{FF2B5EF4-FFF2-40B4-BE49-F238E27FC236}">
                <a16:creationId xmlns:a16="http://schemas.microsoft.com/office/drawing/2014/main" id="{2FAF3095-D862-5BDC-B44D-B7B86B50DE5D}"/>
              </a:ext>
            </a:extLst>
          </p:cNvPr>
          <p:cNvPicPr>
            <a:picLocks noChangeAspect="1"/>
          </p:cNvPicPr>
          <p:nvPr/>
        </p:nvPicPr>
        <p:blipFill>
          <a:blip r:embed="rId4"/>
          <a:stretch>
            <a:fillRect/>
          </a:stretch>
        </p:blipFill>
        <p:spPr>
          <a:xfrm>
            <a:off x="747251" y="3256568"/>
            <a:ext cx="7364361" cy="3255287"/>
          </a:xfrm>
          <a:prstGeom prst="rect">
            <a:avLst/>
          </a:prstGeom>
        </p:spPr>
      </p:pic>
      <p:sp>
        <p:nvSpPr>
          <p:cNvPr id="10" name="TextBox 9">
            <a:extLst>
              <a:ext uri="{FF2B5EF4-FFF2-40B4-BE49-F238E27FC236}">
                <a16:creationId xmlns:a16="http://schemas.microsoft.com/office/drawing/2014/main" id="{84A07CBA-1CB5-E65D-77A2-444DEFD46A44}"/>
              </a:ext>
            </a:extLst>
          </p:cNvPr>
          <p:cNvSpPr txBox="1"/>
          <p:nvPr/>
        </p:nvSpPr>
        <p:spPr>
          <a:xfrm>
            <a:off x="8799871" y="3429000"/>
            <a:ext cx="2644878" cy="2246769"/>
          </a:xfrm>
          <a:prstGeom prst="rect">
            <a:avLst/>
          </a:prstGeom>
          <a:noFill/>
        </p:spPr>
        <p:txBody>
          <a:bodyPr wrap="square" rtlCol="0">
            <a:spAutoFit/>
          </a:bodyPr>
          <a:lstStyle/>
          <a:p>
            <a:r>
              <a:rPr lang="en-US" sz="2000" b="1" dirty="0">
                <a:solidFill>
                  <a:srgbClr val="C00000"/>
                </a:solidFill>
                <a:latin typeface="Times New Roman" panose="02020603050405020304" pitchFamily="18" charset="0"/>
                <a:cs typeface="Times New Roman" panose="02020603050405020304" pitchFamily="18" charset="0"/>
              </a:rPr>
              <a:t>Note: An implication is false only if the antecedent (first proposition) is true and the consequent (second proposition) is false.</a:t>
            </a:r>
            <a:endParaRPr lang="en-IN"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351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4592</TotalTime>
  <Words>1220</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Candara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464</cp:revision>
  <dcterms:created xsi:type="dcterms:W3CDTF">2023-10-15T14:43:55Z</dcterms:created>
  <dcterms:modified xsi:type="dcterms:W3CDTF">2025-05-02T04:07:35Z</dcterms:modified>
</cp:coreProperties>
</file>