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2" r:id="rId2"/>
    <p:sldId id="270" r:id="rId3"/>
    <p:sldId id="271" r:id="rId4"/>
    <p:sldId id="272" r:id="rId5"/>
    <p:sldId id="27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6E0A4-131E-424C-9C62-322E90D056F4}" type="datetimeFigureOut">
              <a:rPr lang="en-IN" smtClean="0"/>
              <a:t>14-04-2025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9993-510F-4990-9E74-1F4F561ADD14}" type="slidenum">
              <a:rPr lang="en-IN" smtClean="0"/>
              <a:t>‹#›</a:t>
            </a:fld>
            <a:endParaRPr lang="en-IN"/>
          </a:p>
        </p:txBody>
      </p:sp>
    </p:spTree>
    <p:extLst>
      <p:ext uri="{BB962C8B-B14F-4D97-AF65-F5344CB8AC3E}">
        <p14:creationId xmlns:p14="http://schemas.microsoft.com/office/powerpoint/2010/main" val="77662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8878-D159-FEC6-F75F-DEA4D093B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0907B-8B30-0A67-6895-20853345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8960B-735D-A7F8-5162-9A2F5CEC1790}"/>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5" name="Footer Placeholder 4">
            <a:extLst>
              <a:ext uri="{FF2B5EF4-FFF2-40B4-BE49-F238E27FC236}">
                <a16:creationId xmlns:a16="http://schemas.microsoft.com/office/drawing/2014/main" id="{F841ADD4-37AC-8E4F-545E-CF001B883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9C486-2123-2E83-F00E-A5567C010A1A}"/>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4203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06EB-5CC9-13BF-CC49-76A2539BB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8CD4E-84AF-5172-7CB4-30BCAC156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35DAE-3BBD-F0DC-2547-75E64E8D8931}"/>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5" name="Footer Placeholder 4">
            <a:extLst>
              <a:ext uri="{FF2B5EF4-FFF2-40B4-BE49-F238E27FC236}">
                <a16:creationId xmlns:a16="http://schemas.microsoft.com/office/drawing/2014/main" id="{920D5970-5EE7-B024-773E-9C0BAC913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CC294-4FBF-093E-EBB4-4CD70FCA5DB9}"/>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5511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36A6E-278A-B142-D353-1D53D2E46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A32D4-0859-68FC-784E-09E5E908B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359AB-82A1-0CF9-04AF-18F0CCBF23C9}"/>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5" name="Footer Placeholder 4">
            <a:extLst>
              <a:ext uri="{FF2B5EF4-FFF2-40B4-BE49-F238E27FC236}">
                <a16:creationId xmlns:a16="http://schemas.microsoft.com/office/drawing/2014/main" id="{D690B039-7F66-F38B-397C-E3507B264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7A2C2-5CE5-1857-93A3-AE068C8CFBD2}"/>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01130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876E-24DC-7D42-D4C3-8CF98FB1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33BD48-575E-12CB-F6E3-937C6A7BC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094F2-753B-A18E-DD1D-913F938869EB}"/>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5" name="Footer Placeholder 4">
            <a:extLst>
              <a:ext uri="{FF2B5EF4-FFF2-40B4-BE49-F238E27FC236}">
                <a16:creationId xmlns:a16="http://schemas.microsoft.com/office/drawing/2014/main" id="{E17CBB6D-32FA-FB1C-4E13-CA3BA9B43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6ED32-FA53-6893-9E3D-59B3C751F2E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36640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0E47-DE1C-0147-F819-555C50A4F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25CC9-416F-7BFE-5257-F85172C62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E71C8-95A8-1428-A51D-8C9238F44503}"/>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5" name="Footer Placeholder 4">
            <a:extLst>
              <a:ext uri="{FF2B5EF4-FFF2-40B4-BE49-F238E27FC236}">
                <a16:creationId xmlns:a16="http://schemas.microsoft.com/office/drawing/2014/main" id="{4B424B08-13F0-C7BC-D719-CC631ED8A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F1803-8499-8BE9-756F-BE4852031D0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89428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ACB-4BC4-419A-941D-A52724D39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24DBD-DBAC-D24A-78DF-4D14C77D1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1D7C0-68E2-62A8-A24F-E10681CD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E950FA-B18B-83B0-CAAF-D61B0C17C18A}"/>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6" name="Footer Placeholder 5">
            <a:extLst>
              <a:ext uri="{FF2B5EF4-FFF2-40B4-BE49-F238E27FC236}">
                <a16:creationId xmlns:a16="http://schemas.microsoft.com/office/drawing/2014/main" id="{07C039F4-BB26-329A-EDE5-9B7725E34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B67B5-CBC7-218C-E0A5-5A62EC71A64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0799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3A-E39E-5D7C-388B-AF57EBB5C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76BE99-D6BE-0536-325B-C3578E60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AD496-ABE2-DA3B-B098-7447E36D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F79628-B56C-CA8E-9D62-6A1180795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DE71E-1DD2-AAC2-FD38-449B32D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660CA-8F43-485D-694D-2B330806C42A}"/>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8" name="Footer Placeholder 7">
            <a:extLst>
              <a:ext uri="{FF2B5EF4-FFF2-40B4-BE49-F238E27FC236}">
                <a16:creationId xmlns:a16="http://schemas.microsoft.com/office/drawing/2014/main" id="{B9E6E705-7082-1922-0C9C-12336CC91A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6CF9B-BDA7-0B07-8676-B2048C774A9D}"/>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31691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8051-D04C-073D-E654-42DF1A7915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D27D30-D177-2F7E-012B-8EE3B2F5F5DA}"/>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4" name="Footer Placeholder 3">
            <a:extLst>
              <a:ext uri="{FF2B5EF4-FFF2-40B4-BE49-F238E27FC236}">
                <a16:creationId xmlns:a16="http://schemas.microsoft.com/office/drawing/2014/main" id="{44F9A34E-F850-B5F1-BD4C-4AC9970B9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4E9CBC-010F-1FBB-762C-9DCE84ED28B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9643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C435B-68AE-2DD9-8ED4-5F7531744ACF}"/>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3" name="Footer Placeholder 2">
            <a:extLst>
              <a:ext uri="{FF2B5EF4-FFF2-40B4-BE49-F238E27FC236}">
                <a16:creationId xmlns:a16="http://schemas.microsoft.com/office/drawing/2014/main" id="{86DA74AB-4AE8-A712-4E29-302FB146EB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6FE83-1902-FE9D-E425-625F6991D95F}"/>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12620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26F6-A571-AC89-A36F-A3674299D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F40AE-7BB0-D2EA-9C5E-198208EA9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9CC980-B3ED-D402-964A-7112D9A9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6B26C-586D-B998-F0C6-91215610624D}"/>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6" name="Footer Placeholder 5">
            <a:extLst>
              <a:ext uri="{FF2B5EF4-FFF2-40B4-BE49-F238E27FC236}">
                <a16:creationId xmlns:a16="http://schemas.microsoft.com/office/drawing/2014/main" id="{6475B476-2115-AEA4-4E36-C3B82C77D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3E551-8261-20F5-CB98-C1BB73AABBA5}"/>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367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DDF3-5A31-3F35-9781-D451DABF7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BB3DD7-B901-2D1F-90D1-4E4DB993A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FE2A8E-7C03-A351-CB2E-D0F5573A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EB413-AAC3-50FE-D744-52EF71430A50}"/>
              </a:ext>
            </a:extLst>
          </p:cNvPr>
          <p:cNvSpPr>
            <a:spLocks noGrp="1"/>
          </p:cNvSpPr>
          <p:nvPr>
            <p:ph type="dt" sz="half" idx="10"/>
          </p:nvPr>
        </p:nvSpPr>
        <p:spPr/>
        <p:txBody>
          <a:bodyPr/>
          <a:lstStyle/>
          <a:p>
            <a:fld id="{8EDFF9EB-D49D-4348-865F-965085F7EE71}" type="datetimeFigureOut">
              <a:rPr lang="en-IN" smtClean="0"/>
              <a:t>14-04-2025</a:t>
            </a:fld>
            <a:endParaRPr lang="en-IN"/>
          </a:p>
        </p:txBody>
      </p:sp>
      <p:sp>
        <p:nvSpPr>
          <p:cNvPr id="6" name="Footer Placeholder 5">
            <a:extLst>
              <a:ext uri="{FF2B5EF4-FFF2-40B4-BE49-F238E27FC236}">
                <a16:creationId xmlns:a16="http://schemas.microsoft.com/office/drawing/2014/main" id="{D87CA655-735D-6041-7746-37F8E26FD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16DA9-F8CA-08B0-6638-4E9CC830A1AC}"/>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7199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780E3-C5D5-0919-91FF-F69814EA9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E56E0-D3C1-183D-184E-895C6A4D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242A5-FBA9-5D58-F6C4-DAAD0E36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FF9EB-D49D-4348-865F-965085F7EE71}" type="datetimeFigureOut">
              <a:rPr lang="en-IN" smtClean="0"/>
              <a:t>14-04-2025</a:t>
            </a:fld>
            <a:endParaRPr lang="en-IN"/>
          </a:p>
        </p:txBody>
      </p:sp>
      <p:sp>
        <p:nvSpPr>
          <p:cNvPr id="5" name="Footer Placeholder 4">
            <a:extLst>
              <a:ext uri="{FF2B5EF4-FFF2-40B4-BE49-F238E27FC236}">
                <a16:creationId xmlns:a16="http://schemas.microsoft.com/office/drawing/2014/main" id="{72A84899-EB1E-A498-48B6-531EDC1D1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9D9915-6637-9E2E-3F33-7C88B6A5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0C157-0FFD-47D3-BD83-ECF46CA54379}" type="slidenum">
              <a:rPr lang="en-IN" smtClean="0"/>
              <a:t>‹#›</a:t>
            </a:fld>
            <a:endParaRPr lang="en-IN"/>
          </a:p>
        </p:txBody>
      </p:sp>
    </p:spTree>
    <p:extLst>
      <p:ext uri="{BB962C8B-B14F-4D97-AF65-F5344CB8AC3E}">
        <p14:creationId xmlns:p14="http://schemas.microsoft.com/office/powerpoint/2010/main" val="105153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sp>
        <p:nvSpPr>
          <p:cNvPr id="4" name="TextBox 3">
            <a:extLst>
              <a:ext uri="{FF2B5EF4-FFF2-40B4-BE49-F238E27FC236}">
                <a16:creationId xmlns:a16="http://schemas.microsoft.com/office/drawing/2014/main" id="{F9405B09-EBA4-21C3-6313-82D285899302}"/>
              </a:ext>
            </a:extLst>
          </p:cNvPr>
          <p:cNvSpPr txBox="1"/>
          <p:nvPr/>
        </p:nvSpPr>
        <p:spPr>
          <a:xfrm>
            <a:off x="1756512" y="331039"/>
            <a:ext cx="8678974" cy="1876283"/>
          </a:xfrm>
          <a:prstGeom prst="rect">
            <a:avLst/>
          </a:prstGeom>
          <a:noFill/>
        </p:spPr>
        <p:txBody>
          <a:bodyPr wrap="square" rtlCol="0">
            <a:spAutoFit/>
          </a:bodyPr>
          <a:lstStyle/>
          <a:p>
            <a:pPr algn="ctr">
              <a:lnSpc>
                <a:spcPct val="107000"/>
              </a:lnSpc>
              <a:spcAft>
                <a:spcPts val="800"/>
              </a:spcAft>
            </a:pPr>
            <a:endParaRPr lang="en-IN"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gn="ctr"/>
            <a:r>
              <a:rPr lang="en-IN" sz="4000" b="1" i="0" u="none" strike="noStrike" baseline="0" dirty="0">
                <a:solidFill>
                  <a:srgbClr val="C00000"/>
                </a:solidFill>
                <a:latin typeface="Times New Roman" panose="02020603050405020304" pitchFamily="18" charset="0"/>
              </a:rPr>
              <a:t>Artificial Intelligence</a:t>
            </a:r>
            <a:br>
              <a:rPr lang="en-IN" sz="4000" b="1" i="0" u="none" strike="noStrike" baseline="0" dirty="0">
                <a:solidFill>
                  <a:srgbClr val="C00000"/>
                </a:solidFill>
                <a:latin typeface="Times New Roman" panose="02020603050405020304" pitchFamily="18" charset="0"/>
              </a:rPr>
            </a:br>
            <a:r>
              <a:rPr lang="en-IN" sz="2400" b="1" i="0" u="none" strike="noStrike" baseline="0" dirty="0">
                <a:solidFill>
                  <a:srgbClr val="C00000"/>
                </a:solidFill>
                <a:latin typeface="Times New Roman" panose="02020603050405020304" pitchFamily="18" charset="0"/>
              </a:rPr>
              <a:t>BAI402</a:t>
            </a:r>
            <a:r>
              <a:rPr lang="en-IN" sz="3200" b="1" i="0" u="none" strike="noStrike" baseline="0" dirty="0">
                <a:solidFill>
                  <a:srgbClr val="FF0000"/>
                </a:solidFill>
                <a:latin typeface="Times New Roman" panose="02020603050405020304" pitchFamily="18" charset="0"/>
              </a:rPr>
              <a:t> </a:t>
            </a:r>
            <a:endPar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012C523-FE80-E47C-3752-4F9B061CB6A1}"/>
              </a:ext>
            </a:extLst>
          </p:cNvPr>
          <p:cNvSpPr txBox="1"/>
          <p:nvPr/>
        </p:nvSpPr>
        <p:spPr>
          <a:xfrm>
            <a:off x="2758223" y="3261852"/>
            <a:ext cx="6675551" cy="2954655"/>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Balaji Vijaykumar</a:t>
            </a:r>
            <a:r>
              <a:rPr lang="en-US" sz="2400" b="1" dirty="0">
                <a:solidFill>
                  <a:srgbClr val="C00000"/>
                </a:solidFill>
                <a:latin typeface="Times New Roman" panose="02020603050405020304" pitchFamily="18" charset="0"/>
                <a:cs typeface="Times New Roman" panose="02020603050405020304" pitchFamily="18" charset="0"/>
              </a:rPr>
              <a:t>  </a:t>
            </a:r>
            <a:r>
              <a:rPr lang="en-US" sz="1400" b="1" dirty="0">
                <a:solidFill>
                  <a:srgbClr val="C00000"/>
                </a:solidFill>
                <a:latin typeface="Times New Roman" panose="02020603050405020304" pitchFamily="18" charset="0"/>
                <a:cs typeface="Times New Roman" panose="02020603050405020304" pitchFamily="18" charset="0"/>
              </a:rPr>
              <a:t>B.E.,(NIE), M.Tech.,(SJCE)</a:t>
            </a:r>
          </a:p>
          <a:p>
            <a:pPr algn="ctr"/>
            <a:r>
              <a:rPr lang="en-US" sz="2000" dirty="0">
                <a:solidFill>
                  <a:srgbClr val="0070C0"/>
                </a:solidFill>
                <a:latin typeface="Times New Roman" panose="02020603050405020304" pitchFamily="18" charset="0"/>
                <a:cs typeface="Times New Roman" panose="02020603050405020304" pitchFamily="18" charset="0"/>
              </a:rPr>
              <a:t>Assistant Professor, Department of CS&amp;E-AIML</a:t>
            </a:r>
          </a:p>
          <a:p>
            <a:pPr algn="ctr"/>
            <a:r>
              <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National Institute of Engineering, Mysuru</a:t>
            </a: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Research &amp; Development Engineer @ Philips R&amp;D)</a:t>
            </a: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Software Engineer @ Accenture)</a:t>
            </a:r>
            <a:endParaRPr lang="en-US" sz="2000" dirty="0">
              <a:solidFill>
                <a:srgbClr val="C00000"/>
              </a:solidFill>
              <a:latin typeface="Candara" panose="020E0502030303020204" pitchFamily="34" charset="0"/>
              <a:cs typeface="Times New Roman" panose="02020603050405020304" pitchFamily="18" charset="0"/>
            </a:endParaRPr>
          </a:p>
          <a:p>
            <a:pPr algn="ctr"/>
            <a:endParaRPr lang="en-IN" sz="2000" dirty="0">
              <a:solidFill>
                <a:srgbClr val="0070C0"/>
              </a:solidFill>
              <a:latin typeface="Times New Roman" panose="02020603050405020304" pitchFamily="18" charset="0"/>
              <a:cs typeface="Times New Roman" panose="02020603050405020304" pitchFamily="18" charset="0"/>
            </a:endParaRPr>
          </a:p>
          <a:p>
            <a:pPr algn="ctr"/>
            <a:endParaRPr lang="en-US" dirty="0"/>
          </a:p>
        </p:txBody>
      </p:sp>
      <p:pic>
        <p:nvPicPr>
          <p:cNvPr id="7" name="Picture 6">
            <a:extLst>
              <a:ext uri="{FF2B5EF4-FFF2-40B4-BE49-F238E27FC236}">
                <a16:creationId xmlns:a16="http://schemas.microsoft.com/office/drawing/2014/main" id="{23F8FFA7-D26D-B629-0574-63EC77E78FB5}"/>
              </a:ext>
            </a:extLst>
          </p:cNvPr>
          <p:cNvPicPr>
            <a:picLocks noChangeAspect="1"/>
          </p:cNvPicPr>
          <p:nvPr/>
        </p:nvPicPr>
        <p:blipFill>
          <a:blip r:embed="rId3"/>
          <a:stretch>
            <a:fillRect/>
          </a:stretch>
        </p:blipFill>
        <p:spPr>
          <a:xfrm>
            <a:off x="11107245" y="161735"/>
            <a:ext cx="848781" cy="883294"/>
          </a:xfrm>
          <a:prstGeom prst="rect">
            <a:avLst/>
          </a:prstGeom>
        </p:spPr>
      </p:pic>
    </p:spTree>
    <p:extLst>
      <p:ext uri="{BB962C8B-B14F-4D97-AF65-F5344CB8AC3E}">
        <p14:creationId xmlns:p14="http://schemas.microsoft.com/office/powerpoint/2010/main" val="8245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769441"/>
          </a:xfrm>
          <a:prstGeom prst="rect">
            <a:avLst/>
          </a:prstGeom>
          <a:noFill/>
        </p:spPr>
        <p:txBody>
          <a:bodyPr wrap="square">
            <a:spAutoFit/>
          </a:bodyPr>
          <a:lstStyle/>
          <a:p>
            <a:pPr algn="ctr"/>
            <a:r>
              <a:rPr lang="en-IN" sz="4400" b="1" i="0" dirty="0">
                <a:solidFill>
                  <a:srgbClr val="C00000"/>
                </a:solidFill>
                <a:effectLst/>
                <a:highlight>
                  <a:srgbClr val="FFFFFF"/>
                </a:highlight>
                <a:latin typeface="Times New Roman" panose="02020603050405020304" pitchFamily="18" charset="0"/>
                <a:cs typeface="Times New Roman" panose="02020603050405020304" pitchFamily="18" charset="0"/>
              </a:rPr>
              <a:t>The Wumpus world problem</a:t>
            </a: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60438" y="1717686"/>
            <a:ext cx="11346427" cy="1384995"/>
          </a:xfrm>
          <a:prstGeom prst="rect">
            <a:avLst/>
          </a:prstGeom>
          <a:noFill/>
        </p:spPr>
        <p:txBody>
          <a:bodyPr wrap="square">
            <a:spAutoFit/>
          </a:bodyPr>
          <a:lstStyle/>
          <a:p>
            <a:r>
              <a:rPr lang="en-US" sz="2800" b="0" i="0" dirty="0">
                <a:solidFill>
                  <a:srgbClr val="374151"/>
                </a:solidFill>
                <a:effectLst/>
                <a:highlight>
                  <a:srgbClr val="FFFFFF"/>
                </a:highlight>
                <a:latin typeface="Times New Roman" panose="02020603050405020304" pitchFamily="18" charset="0"/>
                <a:cs typeface="Times New Roman" panose="02020603050405020304" pitchFamily="18" charset="0"/>
              </a:rPr>
              <a:t>The </a:t>
            </a:r>
            <a:r>
              <a:rPr lang="en-US" sz="2800" b="1" i="0" dirty="0">
                <a:solidFill>
                  <a:srgbClr val="374151"/>
                </a:solidFill>
                <a:effectLst/>
                <a:highlight>
                  <a:srgbClr val="FFFFFF"/>
                </a:highlight>
                <a:latin typeface="Times New Roman" panose="02020603050405020304" pitchFamily="18" charset="0"/>
                <a:cs typeface="Times New Roman" panose="02020603050405020304" pitchFamily="18" charset="0"/>
              </a:rPr>
              <a:t>Wumpus world problem</a:t>
            </a:r>
            <a:r>
              <a:rPr lang="en-US" sz="2800" b="0" i="0" dirty="0">
                <a:solidFill>
                  <a:srgbClr val="374151"/>
                </a:solidFill>
                <a:effectLst/>
                <a:highlight>
                  <a:srgbClr val="FFFFFF"/>
                </a:highlight>
                <a:latin typeface="Times New Roman" panose="02020603050405020304" pitchFamily="18" charset="0"/>
                <a:cs typeface="Times New Roman" panose="02020603050405020304" pitchFamily="18" charset="0"/>
              </a:rPr>
              <a:t> depicts the value of a knowledge-based agent and the interpretation of that knowledge with the help of reasoning and planning.</a:t>
            </a: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1E7759-815F-2EAD-60EE-138FFDE4D6E4}"/>
              </a:ext>
            </a:extLst>
          </p:cNvPr>
          <p:cNvPicPr>
            <a:picLocks noChangeAspect="1"/>
          </p:cNvPicPr>
          <p:nvPr/>
        </p:nvPicPr>
        <p:blipFill>
          <a:blip r:embed="rId4"/>
          <a:stretch>
            <a:fillRect/>
          </a:stretch>
        </p:blipFill>
        <p:spPr>
          <a:xfrm>
            <a:off x="474562" y="3502791"/>
            <a:ext cx="3784854" cy="2837178"/>
          </a:xfrm>
          <a:prstGeom prst="rect">
            <a:avLst/>
          </a:prstGeom>
        </p:spPr>
      </p:pic>
      <p:sp>
        <p:nvSpPr>
          <p:cNvPr id="10" name="TextBox 9">
            <a:extLst>
              <a:ext uri="{FF2B5EF4-FFF2-40B4-BE49-F238E27FC236}">
                <a16:creationId xmlns:a16="http://schemas.microsoft.com/office/drawing/2014/main" id="{22DD252E-6767-55B2-EAC5-1517CCCD0B8C}"/>
              </a:ext>
            </a:extLst>
          </p:cNvPr>
          <p:cNvSpPr txBox="1"/>
          <p:nvPr/>
        </p:nvSpPr>
        <p:spPr>
          <a:xfrm>
            <a:off x="5702710" y="4160345"/>
            <a:ext cx="6096000" cy="1015663"/>
          </a:xfrm>
          <a:prstGeom prst="rect">
            <a:avLst/>
          </a:prstGeom>
          <a:noFill/>
        </p:spPr>
        <p:txBody>
          <a:bodyPr wrap="square">
            <a:spAutoFit/>
          </a:bodyPr>
          <a:lstStyle/>
          <a:p>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Inference: </a:t>
            </a:r>
          </a:p>
          <a:p>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a conclusion reached on the basis of evidence and reasoning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3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651819" y="284210"/>
            <a:ext cx="8957187" cy="1200329"/>
          </a:xfrm>
          <a:prstGeom prst="rect">
            <a:avLst/>
          </a:prstGeom>
          <a:noFill/>
        </p:spPr>
        <p:txBody>
          <a:bodyPr wrap="square">
            <a:spAutoFit/>
          </a:bodyPr>
          <a:lstStyle/>
          <a:p>
            <a:pPr algn="ctr"/>
            <a:r>
              <a:rPr lang="en-US" sz="3600" b="1" i="0" dirty="0">
                <a:solidFill>
                  <a:srgbClr val="C00000"/>
                </a:solidFill>
                <a:effectLst/>
                <a:highlight>
                  <a:srgbClr val="FFFFFF"/>
                </a:highlight>
                <a:latin typeface="Times New Roman" panose="02020603050405020304" pitchFamily="18" charset="0"/>
                <a:cs typeface="Times New Roman" panose="02020603050405020304" pitchFamily="18" charset="0"/>
              </a:rPr>
              <a:t>What is the Wumpus world problem in AI?</a:t>
            </a:r>
          </a:p>
          <a:p>
            <a:pPr algn="ct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50606" y="2090172"/>
            <a:ext cx="11346427" cy="2677656"/>
          </a:xfrm>
          <a:prstGeom prst="rect">
            <a:avLst/>
          </a:prstGeom>
          <a:noFill/>
        </p:spPr>
        <p:txBody>
          <a:bodyPr wrap="square">
            <a:spAutoFit/>
          </a:bodyPr>
          <a:lstStyle/>
          <a:p>
            <a:r>
              <a:rPr lang="en-US" sz="2800" b="1" dirty="0">
                <a:solidFill>
                  <a:srgbClr val="C00000"/>
                </a:solidFill>
                <a:latin typeface="Times New Roman" panose="02020603050405020304" pitchFamily="18" charset="0"/>
                <a:cs typeface="Times New Roman" panose="02020603050405020304" pitchFamily="18" charset="0"/>
              </a:rPr>
              <a:t>Wumpus World Overview:</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Wumpus World is a simple, yet powerful, grid-based environment used to demonstrate various aspects of intelligent agent design and decision-making. It is significant because it provides a controlled setting to study how agents perceive their environment, plan actions, and handle uncertainty.</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79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651819" y="284210"/>
            <a:ext cx="8957187" cy="1200329"/>
          </a:xfrm>
          <a:prstGeom prst="rect">
            <a:avLst/>
          </a:prstGeom>
          <a:noFill/>
        </p:spPr>
        <p:txBody>
          <a:bodyPr wrap="square">
            <a:spAutoFit/>
          </a:bodyPr>
          <a:lstStyle/>
          <a:p>
            <a:pPr algn="ctr"/>
            <a:r>
              <a:rPr lang="en-US" sz="3600" b="1" i="0" dirty="0">
                <a:solidFill>
                  <a:srgbClr val="C00000"/>
                </a:solidFill>
                <a:effectLst/>
                <a:highlight>
                  <a:srgbClr val="FFFFFF"/>
                </a:highlight>
                <a:latin typeface="Times New Roman" panose="02020603050405020304" pitchFamily="18" charset="0"/>
                <a:cs typeface="Times New Roman" panose="02020603050405020304" pitchFamily="18" charset="0"/>
              </a:rPr>
              <a:t>What is the Wumpus world problem in AI?</a:t>
            </a:r>
          </a:p>
          <a:p>
            <a:pPr algn="ct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60438" y="1136358"/>
            <a:ext cx="10658168" cy="923330"/>
          </a:xfrm>
          <a:prstGeom prst="rect">
            <a:avLst/>
          </a:prstGeom>
          <a:noFill/>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Problem Statement:</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Wumpus World, the agent's objective is to locate the gold and return to the starting point without encountering deadly pits or the Wumpus. The challenge lies in navigating an environment with hidden dangers and limited sensory information.</a:t>
            </a:r>
            <a:endParaRPr lang="en-IN"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20D04CD-DC1E-7BE8-FB42-A3AEE1876E39}"/>
              </a:ext>
            </a:extLst>
          </p:cNvPr>
          <p:cNvPicPr>
            <a:picLocks noChangeAspect="1"/>
          </p:cNvPicPr>
          <p:nvPr/>
        </p:nvPicPr>
        <p:blipFill>
          <a:blip r:embed="rId4"/>
          <a:stretch>
            <a:fillRect/>
          </a:stretch>
        </p:blipFill>
        <p:spPr>
          <a:xfrm>
            <a:off x="3934822" y="2151017"/>
            <a:ext cx="3909399" cy="3779848"/>
          </a:xfrm>
          <a:prstGeom prst="rect">
            <a:avLst/>
          </a:prstGeom>
        </p:spPr>
      </p:pic>
      <p:sp>
        <p:nvSpPr>
          <p:cNvPr id="10" name="TextBox 9">
            <a:extLst>
              <a:ext uri="{FF2B5EF4-FFF2-40B4-BE49-F238E27FC236}">
                <a16:creationId xmlns:a16="http://schemas.microsoft.com/office/drawing/2014/main" id="{580CB771-F6B1-84EC-1824-974606D10D3D}"/>
              </a:ext>
            </a:extLst>
          </p:cNvPr>
          <p:cNvSpPr txBox="1"/>
          <p:nvPr/>
        </p:nvSpPr>
        <p:spPr>
          <a:xfrm>
            <a:off x="1296956" y="2212990"/>
            <a:ext cx="1759974" cy="2585323"/>
          </a:xfrm>
          <a:prstGeom prst="rect">
            <a:avLst/>
          </a:prstGeom>
          <a:noFill/>
        </p:spPr>
        <p:txBody>
          <a:bodyPr wrap="square">
            <a:spAutoFit/>
          </a:bodyPr>
          <a:lstStyle/>
          <a:p>
            <a:pPr algn="just"/>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Actions: (Performed by Actuators)</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Left turn,</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Right turn</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Move forward</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Grab</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Release</a:t>
            </a: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Shoot.</a:t>
            </a:r>
          </a:p>
        </p:txBody>
      </p:sp>
      <p:sp>
        <p:nvSpPr>
          <p:cNvPr id="12" name="TextBox 11">
            <a:extLst>
              <a:ext uri="{FF2B5EF4-FFF2-40B4-BE49-F238E27FC236}">
                <a16:creationId xmlns:a16="http://schemas.microsoft.com/office/drawing/2014/main" id="{8E884A50-9A11-4638-D738-096333F1A304}"/>
              </a:ext>
            </a:extLst>
          </p:cNvPr>
          <p:cNvSpPr txBox="1"/>
          <p:nvPr/>
        </p:nvSpPr>
        <p:spPr>
          <a:xfrm>
            <a:off x="8369960" y="2336687"/>
            <a:ext cx="3283974"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Performance Measure</a:t>
            </a:r>
          </a:p>
          <a:p>
            <a:pPr>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+1000 points</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Agent exits the cave with the gold.</a:t>
            </a:r>
          </a:p>
          <a:p>
            <a:pPr>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-1000 points</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Agent is eaten by the Wumpus or falls into a pit.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a:solidFill>
                  <a:srgbClr val="C00000"/>
                </a:solidFill>
                <a:latin typeface="Times New Roman" panose="02020603050405020304" pitchFamily="18" charset="0"/>
                <a:cs typeface="Times New Roman" panose="02020603050405020304" pitchFamily="18" charset="0"/>
              </a:rPr>
              <a:t>1 point</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Penalty for each action taken.</a:t>
            </a:r>
          </a:p>
          <a:p>
            <a:pPr>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-10 points</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Penalty for using an arrow.</a:t>
            </a:r>
          </a:p>
        </p:txBody>
      </p:sp>
      <p:sp>
        <p:nvSpPr>
          <p:cNvPr id="13" name="TextBox 12">
            <a:extLst>
              <a:ext uri="{FF2B5EF4-FFF2-40B4-BE49-F238E27FC236}">
                <a16:creationId xmlns:a16="http://schemas.microsoft.com/office/drawing/2014/main" id="{1A5326EF-26D2-B951-074D-D36D3FECE90B}"/>
              </a:ext>
            </a:extLst>
          </p:cNvPr>
          <p:cNvSpPr txBox="1"/>
          <p:nvPr/>
        </p:nvSpPr>
        <p:spPr>
          <a:xfrm>
            <a:off x="8101781" y="5368413"/>
            <a:ext cx="3552153" cy="369332"/>
          </a:xfrm>
          <a:prstGeom prst="rect">
            <a:avLst/>
          </a:prstGeom>
          <a:noFill/>
        </p:spPr>
        <p:txBody>
          <a:bodyPr wrap="square" rtlCol="0">
            <a:spAutoFit/>
          </a:bodyPr>
          <a:lstStyle/>
          <a:p>
            <a:r>
              <a:rPr lang="en-US" dirty="0">
                <a:solidFill>
                  <a:srgbClr val="C00000"/>
                </a:solidFill>
              </a:rPr>
              <a:t>Why negative grading?</a:t>
            </a:r>
            <a:endParaRPr lang="en-IN" dirty="0">
              <a:solidFill>
                <a:srgbClr val="C00000"/>
              </a:solidFill>
            </a:endParaRPr>
          </a:p>
        </p:txBody>
      </p:sp>
      <p:sp>
        <p:nvSpPr>
          <p:cNvPr id="15" name="TextBox 14">
            <a:extLst>
              <a:ext uri="{FF2B5EF4-FFF2-40B4-BE49-F238E27FC236}">
                <a16:creationId xmlns:a16="http://schemas.microsoft.com/office/drawing/2014/main" id="{DCAF3DBA-4810-6D9B-77E0-E12187D3776C}"/>
              </a:ext>
            </a:extLst>
          </p:cNvPr>
          <p:cNvSpPr txBox="1"/>
          <p:nvPr/>
        </p:nvSpPr>
        <p:spPr>
          <a:xfrm>
            <a:off x="-206479" y="5737745"/>
            <a:ext cx="6096000" cy="923330"/>
          </a:xfrm>
          <a:prstGeom prst="rect">
            <a:avLst/>
          </a:prstGeom>
          <a:noFill/>
        </p:spPr>
        <p:txBody>
          <a:bodyPr wrap="square">
            <a:spAutoFit/>
          </a:bodyPr>
          <a:lstStyle/>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Stench:</a:t>
            </a:r>
            <a:r>
              <a:rPr lang="en-US" dirty="0">
                <a:latin typeface="Times New Roman" panose="02020603050405020304" pitchFamily="18" charset="0"/>
                <a:cs typeface="Times New Roman" panose="02020603050405020304" pitchFamily="18" charset="0"/>
              </a:rPr>
              <a:t> Indicates the Wumpus is in an adjacent room.</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Breeze:</a:t>
            </a:r>
            <a:r>
              <a:rPr lang="en-US" dirty="0">
                <a:latin typeface="Times New Roman" panose="02020603050405020304" pitchFamily="18" charset="0"/>
                <a:cs typeface="Times New Roman" panose="02020603050405020304" pitchFamily="18" charset="0"/>
              </a:rPr>
              <a:t> Indicates a pit is in an adjacent room.</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Glitter:</a:t>
            </a:r>
            <a:r>
              <a:rPr lang="en-US" dirty="0">
                <a:latin typeface="Times New Roman" panose="02020603050405020304" pitchFamily="18" charset="0"/>
                <a:cs typeface="Times New Roman" panose="02020603050405020304" pitchFamily="18" charset="0"/>
              </a:rPr>
              <a:t> Indicates the gold is in the current room.</a:t>
            </a:r>
            <a:endParaRPr lang="en-IN" dirty="0"/>
          </a:p>
        </p:txBody>
      </p:sp>
    </p:spTree>
    <p:extLst>
      <p:ext uri="{BB962C8B-B14F-4D97-AF65-F5344CB8AC3E}">
        <p14:creationId xmlns:p14="http://schemas.microsoft.com/office/powerpoint/2010/main" val="78146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651819" y="284210"/>
            <a:ext cx="8957187" cy="1200329"/>
          </a:xfrm>
          <a:prstGeom prst="rect">
            <a:avLst/>
          </a:prstGeom>
          <a:noFill/>
        </p:spPr>
        <p:txBody>
          <a:bodyPr wrap="square">
            <a:spAutoFit/>
          </a:bodyPr>
          <a:lstStyle/>
          <a:p>
            <a:pPr algn="ctr"/>
            <a:r>
              <a:rPr lang="en-US" sz="3600" b="1" i="0" dirty="0">
                <a:solidFill>
                  <a:srgbClr val="C00000"/>
                </a:solidFill>
                <a:effectLst/>
                <a:highlight>
                  <a:srgbClr val="FFFFFF"/>
                </a:highlight>
                <a:latin typeface="Times New Roman" panose="02020603050405020304" pitchFamily="18" charset="0"/>
                <a:cs typeface="Times New Roman" panose="02020603050405020304" pitchFamily="18" charset="0"/>
              </a:rPr>
              <a:t>What is the Wumpus world problem in AI?</a:t>
            </a:r>
          </a:p>
          <a:p>
            <a:pPr algn="ct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5D1AF5-B15F-1E3A-0FFB-3A51148D92A2}"/>
              </a:ext>
            </a:extLst>
          </p:cNvPr>
          <p:cNvSpPr txBox="1"/>
          <p:nvPr/>
        </p:nvSpPr>
        <p:spPr>
          <a:xfrm>
            <a:off x="903664" y="1235932"/>
            <a:ext cx="10462425"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Environment: </a:t>
            </a:r>
            <a:r>
              <a:rPr lang="en-US" dirty="0">
                <a:latin typeface="Times New Roman" panose="02020603050405020304" pitchFamily="18" charset="0"/>
                <a:cs typeface="Times New Roman" panose="02020603050405020304" pitchFamily="18" charset="0"/>
              </a:rPr>
              <a:t>The environment is a 4x4 grid with rooms that can contain pits, the Wumpus, and gold. It is static and fully observable.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Sensors: </a:t>
            </a:r>
            <a:r>
              <a:rPr lang="en-US" dirty="0">
                <a:latin typeface="Times New Roman" panose="02020603050405020304" pitchFamily="18" charset="0"/>
                <a:cs typeface="Times New Roman" panose="02020603050405020304" pitchFamily="18" charset="0"/>
              </a:rPr>
              <a:t>The agent perceives its environment through a set of sensors that detect: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Stench:</a:t>
            </a:r>
            <a:r>
              <a:rPr lang="en-US" dirty="0">
                <a:latin typeface="Times New Roman" panose="02020603050405020304" pitchFamily="18" charset="0"/>
                <a:cs typeface="Times New Roman" panose="02020603050405020304" pitchFamily="18" charset="0"/>
              </a:rPr>
              <a:t> Indicates the Wumpus is in an adjacent room.</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Breeze:</a:t>
            </a:r>
            <a:r>
              <a:rPr lang="en-US" dirty="0">
                <a:latin typeface="Times New Roman" panose="02020603050405020304" pitchFamily="18" charset="0"/>
                <a:cs typeface="Times New Roman" panose="02020603050405020304" pitchFamily="18" charset="0"/>
              </a:rPr>
              <a:t> Indicates a pit is in an adjacent room.</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Glitter:</a:t>
            </a:r>
            <a:r>
              <a:rPr lang="en-US" dirty="0">
                <a:latin typeface="Times New Roman" panose="02020603050405020304" pitchFamily="18" charset="0"/>
                <a:cs typeface="Times New Roman" panose="02020603050405020304" pitchFamily="18" charset="0"/>
              </a:rPr>
              <a:t> Indicates the gold is in the current room.</a:t>
            </a:r>
          </a:p>
        </p:txBody>
      </p:sp>
      <p:sp>
        <p:nvSpPr>
          <p:cNvPr id="11" name="TextBox 10">
            <a:extLst>
              <a:ext uri="{FF2B5EF4-FFF2-40B4-BE49-F238E27FC236}">
                <a16:creationId xmlns:a16="http://schemas.microsoft.com/office/drawing/2014/main" id="{6C0F05FA-32D1-5D82-A0D9-63A6B3479465}"/>
              </a:ext>
            </a:extLst>
          </p:cNvPr>
          <p:cNvSpPr txBox="1"/>
          <p:nvPr/>
        </p:nvSpPr>
        <p:spPr>
          <a:xfrm>
            <a:off x="804440" y="3434469"/>
            <a:ext cx="10561650" cy="313932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Task Environment Properties: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Observable:</a:t>
            </a:r>
            <a:r>
              <a:rPr lang="en-US" dirty="0">
                <a:latin typeface="Times New Roman" panose="02020603050405020304" pitchFamily="18" charset="0"/>
                <a:cs typeface="Times New Roman" panose="02020603050405020304" pitchFamily="18" charset="0"/>
              </a:rPr>
              <a:t> The environment is partially observable as the agent only has information about its immediate surroundings.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Deterministic:</a:t>
            </a:r>
            <a:r>
              <a:rPr lang="en-US" dirty="0">
                <a:latin typeface="Times New Roman" panose="02020603050405020304" pitchFamily="18" charset="0"/>
                <a:cs typeface="Times New Roman" panose="02020603050405020304" pitchFamily="18" charset="0"/>
              </a:rPr>
              <a:t> The environment is deterministic because the outcome of an action is predictable (moving to an adjacent room, picking up gold, shooting an arrow).</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Episodic:</a:t>
            </a:r>
            <a:r>
              <a:rPr lang="en-US" dirty="0">
                <a:latin typeface="Times New Roman" panose="02020603050405020304" pitchFamily="18" charset="0"/>
                <a:cs typeface="Times New Roman" panose="02020603050405020304" pitchFamily="18" charset="0"/>
              </a:rPr>
              <a:t> The environment is sequential because the agent's actions are dependent on previous states and percepts.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The environment is static as it does not change while the agent is deliberating. Only the agent’s actions alter the environment.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Discrete:</a:t>
            </a:r>
            <a:r>
              <a:rPr lang="en-US" dirty="0">
                <a:latin typeface="Times New Roman" panose="02020603050405020304" pitchFamily="18" charset="0"/>
                <a:cs typeface="Times New Roman" panose="02020603050405020304" pitchFamily="18" charset="0"/>
              </a:rPr>
              <a:t> The environment is discrete in terms of the number of possible actions (move, grab, shoot) and percepts (stench, breeze, glitter)</a:t>
            </a:r>
          </a:p>
        </p:txBody>
      </p:sp>
    </p:spTree>
    <p:extLst>
      <p:ext uri="{BB962C8B-B14F-4D97-AF65-F5344CB8AC3E}">
        <p14:creationId xmlns:p14="http://schemas.microsoft.com/office/powerpoint/2010/main" val="1029503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4187</TotalTime>
  <Words>523</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Candara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V</dc:creator>
  <cp:lastModifiedBy>Balaji V</cp:lastModifiedBy>
  <cp:revision>424</cp:revision>
  <dcterms:created xsi:type="dcterms:W3CDTF">2023-10-15T14:43:55Z</dcterms:created>
  <dcterms:modified xsi:type="dcterms:W3CDTF">2025-04-14T06:10:31Z</dcterms:modified>
</cp:coreProperties>
</file>