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2"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17-07-2024</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17-07-2024</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Candara" panose="020E0502030303020204"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909482" y="1045029"/>
            <a:ext cx="10151808" cy="4708981"/>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Parameter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Parameter uncertainty is specific to probabilistic models and reflects uncertainty about the values of model parameters.</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AI system used for predicting crop yields in different regions of India, parameter uncertainty can arise from estimating the optimal values for parameters such as soil quality, rainfall, and temperature. Since these parameters are not precisely known and can vary significantly, the model's predictions are characterized by probability distributions, reflecting the inherent uncertainty in the parameter estimates.</a:t>
            </a:r>
          </a:p>
          <a:p>
            <a:endParaRPr lang="en-US" sz="2000" b="1"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Uncertainty in Decision-Making:</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Uncertainty in decision-making affects the AI system's ability to choose the best action in uncertain environments.</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 reinforcement learning-based AI playing a strategy game, the agent faces uncertainty about the opponent's moves, impacting its decision-making strategy.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54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914297" y="1121444"/>
            <a:ext cx="10864748" cy="5632311"/>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Uncertainty in Natural Language Understanding:</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uncertainty arises due to language ambiguity, polysemy (multiple meanings), and context-dependent interpretations in natural language processing (NLP).</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AI chatbot interacting with users in different Indian languages might misinterpret a phrase that has multiple meanings, leading to uncertain responses.</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Uncertainty in Probabilistic Inference:</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Probabilistic inference methods can introduce uncertainty in model predictions due to the process itself.</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medical diagnosis using Bayesian networks, uncertainty in probabilistic inference can affect the confidence level of different diagnosis options provided by the model.</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0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789186" y="1186824"/>
            <a:ext cx="10864748" cy="4893647"/>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Uncertainty in Reinforcement Learning:</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reinforcement learning, uncertainty arises from the stochasticity of the environment and the exploration-exploitation trade-off.</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robotic vacuum cleaner learning to navigate a new home layout faces uncertainty about the outcomes of its actions (e.g., hitting obstacles or finding optimal cleaning paths).</a:t>
            </a:r>
          </a:p>
          <a:p>
            <a:endParaRPr lang="en-US" sz="2400" b="1" dirty="0">
              <a:solidFill>
                <a:srgbClr val="C00000"/>
              </a:solidFill>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Uncertainty in Autonomous Systems: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Autonomous systems must navigate uncertain and dynamic environments.</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self-driving car in an Indian city faces uncertainty from unpredictable movements of pedestrians, varying traffic conditions, and unexpected road obstacles.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967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789186" y="1186824"/>
            <a:ext cx="10864748" cy="4893647"/>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Uncertainty in Safety-Critical Systems: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Managing uncertainty is critical in applications where safety is paramount.</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healthcare AI systems diagnosing critical illnesses, failure to account for uncertainty can lead to incorrect diagnoses, affecting patient safety.</a:t>
            </a:r>
          </a:p>
          <a:p>
            <a:endParaRPr lang="en-US" sz="2400" b="1"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Uncertainty in Transfer Learning:</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Transfer learning involves adapting a pre-trained model to a new domain or task, introducing uncertainty due to domain shift or differences in data distributions.</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Applying a pre-trained AI model for English text analysis to analyze text in Indian regional languages can introduce uncertainty due to linguistic differences.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1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789186" y="1186824"/>
            <a:ext cx="10864748" cy="4893647"/>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Uncertainty in Safety-Critical Systems:</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Managing uncertainty is critical in applications where safety is paramount.</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healthcare AI systems diagnosing critical illnesses, failure to account for uncertainty can lead to incorrect diagnoses, affecting patient safety.</a:t>
            </a:r>
          </a:p>
          <a:p>
            <a:endParaRPr lang="en-US" sz="2400" b="1"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Uncertainty in Transfer Learning:</a:t>
            </a:r>
            <a:endParaRPr lang="en-US" sz="24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Explanation: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Transfer learning involves adapting a pre-trained model to a new domain or task, introducing uncertainty due to domain shift or differences in data distributions.</a:t>
            </a:r>
          </a:p>
          <a:p>
            <a:pPr>
              <a:buFont typeface="Arial" panose="020B0604020202020204" pitchFamily="34" charset="0"/>
              <a:buChar char="•"/>
            </a:pPr>
            <a:r>
              <a:rPr lang="en-US" sz="2400" b="1" dirty="0">
                <a:solidFill>
                  <a:srgbClr val="C00000"/>
                </a:solidFill>
                <a:latin typeface="Times New Roman" panose="02020603050405020304" pitchFamily="18" charset="0"/>
                <a:cs typeface="Times New Roman" panose="02020603050405020304" pitchFamily="18" charset="0"/>
              </a:rPr>
              <a:t>Example:</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Applying a pre-trained AI model for English text analysis to analyze text in Indian regional languages can introduce uncertainty due to linguistic differences.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61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1200329"/>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What is Uncertainty in Artificial Intelligence?</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12D6010-C783-4E50-E96E-4D2CBD61F959}"/>
              </a:ext>
            </a:extLst>
          </p:cNvPr>
          <p:cNvSpPr txBox="1"/>
          <p:nvPr/>
        </p:nvSpPr>
        <p:spPr>
          <a:xfrm>
            <a:off x="614516" y="1517631"/>
            <a:ext cx="10962967"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Uncertainty in Artificial Intelligence (AI) refers to situations where there is insufficient information or ambiguity in data or decision-making processes. In AI, uncertainty arises because real-world data is often noisy, incomplete, or subject to change. This uncertainty poses challenges for AI systems that aim to make accurate and reliable decisions.</a:t>
            </a:r>
          </a:p>
          <a:p>
            <a:r>
              <a:rPr lang="en-US" sz="2000" b="1" dirty="0">
                <a:solidFill>
                  <a:srgbClr val="C00000"/>
                </a:solidFill>
                <a:latin typeface="Times New Roman" panose="02020603050405020304" pitchFamily="18" charset="0"/>
                <a:cs typeface="Times New Roman" panose="02020603050405020304" pitchFamily="18" charset="0"/>
              </a:rPr>
              <a:t>Explanation:</a:t>
            </a:r>
          </a:p>
          <a:p>
            <a:r>
              <a:rPr lang="en-US" sz="2000" dirty="0">
                <a:latin typeface="Times New Roman" panose="02020603050405020304" pitchFamily="18" charset="0"/>
                <a:cs typeface="Times New Roman" panose="02020603050405020304" pitchFamily="18" charset="0"/>
              </a:rPr>
              <a:t>Imagine you are trying to predict whether it will rain tomorrow. You check weather forecasts from different sources, but each forecast gives a slightly different prediction. This variability in predictions represents uncertainty in AI.</a:t>
            </a:r>
          </a:p>
          <a:p>
            <a:r>
              <a:rPr lang="en-US" sz="2000" dirty="0">
                <a:latin typeface="Times New Roman" panose="02020603050405020304" pitchFamily="18" charset="0"/>
                <a:cs typeface="Times New Roman" panose="02020603050405020304" pitchFamily="18" charset="0"/>
              </a:rPr>
              <a:t>In AI systems, uncertainty means that the outcome of a decision cannot be determined with absolute certainty due to factors such as incomplete data, conflicting information, or unpredictable events.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Managing uncertainty is crucial in AI applications because it impacts the reliability and effectiveness of decision-making processes. AI systems must employ methods to quantify and mitigate uncertainty to make informed decisions, such as </a:t>
            </a:r>
            <a:r>
              <a:rPr lang="en-US" sz="2000" b="1" dirty="0">
                <a:solidFill>
                  <a:srgbClr val="C00000"/>
                </a:solidFill>
                <a:latin typeface="Times New Roman" panose="02020603050405020304" pitchFamily="18" charset="0"/>
                <a:cs typeface="Times New Roman" panose="02020603050405020304" pitchFamily="18" charset="0"/>
              </a:rPr>
              <a:t>Probabilistic Models</a:t>
            </a:r>
            <a:r>
              <a:rPr lang="en-US" sz="20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Using probabilities to represent uncertain outcomes and make informed decisions.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the context of Artificial Intelligence (AI), sources of uncertainty refer to the various factors and conditions that introduce ambiguity, variability, or lack of clarity in data and decision-making processes.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uncertainties can stem from several areas, including the data used to train AI models, the models themselves, the algorithms applied, the environments where AI operates, and interactions with humans.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Understanding these sources is crucial because they impact the reliability and effectiveness of AI systems. By identifying and managing these uncertainties, AI systems can make more accurate and dependable decisions.</a:t>
            </a:r>
          </a:p>
        </p:txBody>
      </p:sp>
    </p:spTree>
    <p:extLst>
      <p:ext uri="{BB962C8B-B14F-4D97-AF65-F5344CB8AC3E}">
        <p14:creationId xmlns:p14="http://schemas.microsoft.com/office/powerpoint/2010/main" val="130277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5016758"/>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Data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uncertainty arises when the data used to train AI models is noisy, incomplete, or inaccurate.</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Imagine an AI system designed to predict students' performance in exams. If the data collected includes missing scores or incorrect attendance records, the predictions made by the AI system will be uncertain and potentially inaccurate.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Model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latin typeface="Times New Roman" panose="02020603050405020304" pitchFamily="18" charset="0"/>
                <a:cs typeface="Times New Roman" panose="02020603050405020304" pitchFamily="18" charset="0"/>
              </a:rPr>
              <a:t> Model uncertainty occurs due to the complexity of AI models and the numerous parameters and hyperparameters that need to be tuned.</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Consider building an AI model to recommend popular movies in India. The performance of this model can vary significantly based on the chosen architecture (e.g., neural network vs. decision tree) and how the parameters are set. Incorrect tuning can lead to uncertain and less relevant recommendations.   (</a:t>
            </a:r>
            <a:r>
              <a:rPr lang="en-US" sz="2000" b="1" dirty="0">
                <a:solidFill>
                  <a:srgbClr val="C00000"/>
                </a:solidFill>
              </a:rPr>
              <a:t>Parameters</a:t>
            </a:r>
            <a:r>
              <a:rPr lang="en-US" sz="2000" dirty="0">
                <a:solidFill>
                  <a:srgbClr val="C00000"/>
                </a:solidFill>
              </a:rPr>
              <a:t> are the values that the model learns during training)</a:t>
            </a:r>
            <a:br>
              <a:rPr lang="en-US" sz="2000" dirty="0">
                <a:solidFill>
                  <a:srgbClr val="C00000"/>
                </a:solidFill>
              </a:rPr>
            </a:br>
            <a:r>
              <a:rPr lang="en-US" sz="2000" b="1" dirty="0">
                <a:solidFill>
                  <a:srgbClr val="C00000"/>
                </a:solidFill>
              </a:rPr>
              <a:t>(Hyperparameters are settings that you choose before training.)</a:t>
            </a:r>
            <a:endParaRPr lang="en-US" sz="2000" b="1" dirty="0">
              <a:solidFill>
                <a:srgbClr val="C0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2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4401205"/>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Algorithmic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Different AI algorithms can produce different results for the same problem, leading to algorithmic uncertainty.</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Predicting the monsoon season's start in various parts of India using different machine learning algorithms (e.g., linear regression vs. random forest) might yield varying predictions due to the algorithms' distinct approaches to handling the data.</a:t>
            </a:r>
          </a:p>
          <a:p>
            <a:endParaRPr lang="en-US" sz="2000" b="1"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Environmental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operate in dynamic environments where changing conditions can impact performance.</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autonomous agricultural robot working in an Indian field might face unexpected weather changes, such as sudden rains or high winds, affecting its ability to perform tasks like planting or harvesting efficiently.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61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4093428"/>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Human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often interact with humans, whose behavior and preferences can be unpredictable.</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AI-powered virtual assistant helping customers with online shopping on an Indian e-commerce site might struggle to provide accurate product recommendations due to diverse customer preferences and varying shopping behaviors.</a:t>
            </a:r>
          </a:p>
          <a:p>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Ethical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Ethical concerns, such as privacy, bias, and transparency, can introduce uncertainty in AI systems.</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AI-driven hiring processes in India, ensuring the system is unbiased and transparent in its decision-making can be challenging, raising ethical uncertainty about fairness and discrimination.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5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4093428"/>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Legal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must comply with laws and regulations that can be ambiguous or unclear, leading to legal uncertainty.</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Implementing AI surveillance systems in public places in India might face legal challenges regarding privacy and data protection laws, creating uncertainty in their deployment and use.</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Uncertainty in AI Reasoning:</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use reasoning techniques that can be uncertain due to the complexity of problems or limitations in training data.</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AI system providing medical diagnoses in Indian hospitals must reason based on symptoms and medical history. However, incomplete or complex medical data can lead to uncertain and potentially incorrect diagnoses.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6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Sources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2F511-B488-1FFD-551F-5CE7D7600F13}"/>
              </a:ext>
            </a:extLst>
          </p:cNvPr>
          <p:cNvSpPr txBox="1"/>
          <p:nvPr/>
        </p:nvSpPr>
        <p:spPr>
          <a:xfrm>
            <a:off x="835742" y="1517631"/>
            <a:ext cx="10818192" cy="4093428"/>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Uncertainty in AI Perception: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perceive their environment through sensors and cameras, which can be subject to noise or interference.</a:t>
            </a:r>
          </a:p>
          <a:p>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self-driving car navigating the streets of an Indian city might misinterpret road signs or traffic signals due to poor lighting conditions or occlusions, leading to uncertain and potentially unsafe navigation decisions.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Uncertainty in AI Communication: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systems communicate with humans using natural language processing or computer vision, which can be ambiguous or misunderstood.</a:t>
            </a:r>
          </a:p>
          <a:p>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AI language translator might struggle to accurately translate regional dialects or colloquial expressions in India, leading to uncertain and sometimes incorrect translations.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17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Types of Uncertainty in AI</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A75C01-B85A-9427-5599-D4AF8FFA3B64}"/>
              </a:ext>
            </a:extLst>
          </p:cNvPr>
          <p:cNvSpPr txBox="1"/>
          <p:nvPr/>
        </p:nvSpPr>
        <p:spPr>
          <a:xfrm>
            <a:off x="909482" y="1045029"/>
            <a:ext cx="10151808" cy="4985980"/>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Aleatoric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Aleatoric uncertainty arises from the inherent randomness or variability in data, often referred to as "data uncertainty."</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Consider a weather forecasting AI model predicting rainfall. The variability in sensor measurements, like differing readings from rain gauges, introduces aleatoric uncertainty, making precise predictions challenging.</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Epistemic Uncertainty:</a:t>
            </a:r>
            <a:endParaRPr lang="en-US" sz="2000" dirty="0">
              <a:solidFill>
                <a:srgbClr val="C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Explanation:</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Epistemic uncertainty is related to the lack of knowledge or information about a model, also known as "model uncertainty." It can be reduced with more data or better modeling techniques.</a:t>
            </a:r>
          </a:p>
          <a:p>
            <a:pPr>
              <a:buFont typeface="Arial" panose="020B0604020202020204" pitchFamily="34" charset="0"/>
              <a:buChar char="•"/>
            </a:pPr>
            <a:r>
              <a:rPr lang="en-US" sz="2000" b="1" dirty="0">
                <a:solidFill>
                  <a:srgbClr val="C00000"/>
                </a:solidFill>
                <a:latin typeface="Times New Roman" panose="02020603050405020304" pitchFamily="18" charset="0"/>
                <a:cs typeface="Times New Roman" panose="02020603050405020304" pitchFamily="18" charset="0"/>
              </a:rPr>
              <a:t>Example: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 developing an AI model to detect diseases from medical images, the model may have epistemic uncertainty due to limited training data. As more annotated images become available, this uncertainty can decrease.</a:t>
            </a:r>
          </a:p>
        </p:txBody>
      </p:sp>
    </p:spTree>
    <p:extLst>
      <p:ext uri="{BB962C8B-B14F-4D97-AF65-F5344CB8AC3E}">
        <p14:creationId xmlns:p14="http://schemas.microsoft.com/office/powerpoint/2010/main" val="57055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4463</TotalTime>
  <Words>1725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Candara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464</cp:revision>
  <dcterms:created xsi:type="dcterms:W3CDTF">2023-10-15T14:43:55Z</dcterms:created>
  <dcterms:modified xsi:type="dcterms:W3CDTF">2024-07-17T20:20:43Z</dcterms:modified>
</cp:coreProperties>
</file>