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0" r:id="rId3"/>
    <p:sldId id="276" r:id="rId4"/>
    <p:sldId id="277" r:id="rId5"/>
    <p:sldId id="278" r:id="rId6"/>
    <p:sldId id="279" r:id="rId7"/>
    <p:sldId id="280" r:id="rId8"/>
    <p:sldId id="281" r:id="rId9"/>
    <p:sldId id="282" r:id="rId10"/>
    <p:sldId id="283" r:id="rId11"/>
    <p:sldId id="289" r:id="rId12"/>
    <p:sldId id="266" r:id="rId13"/>
    <p:sldId id="284" r:id="rId14"/>
    <p:sldId id="285" r:id="rId15"/>
    <p:sldId id="286" r:id="rId16"/>
    <p:sldId id="287" r:id="rId17"/>
    <p:sldId id="288" r:id="rId18"/>
    <p:sldId id="290" r:id="rId19"/>
    <p:sldId id="291" r:id="rId20"/>
    <p:sldId id="292" r:id="rId21"/>
    <p:sldId id="293" r:id="rId22"/>
    <p:sldId id="267" r:id="rId23"/>
    <p:sldId id="268" r:id="rId24"/>
    <p:sldId id="269" r:id="rId25"/>
    <p:sldId id="265" r:id="rId26"/>
    <p:sldId id="271" r:id="rId27"/>
    <p:sldId id="272" r:id="rId28"/>
    <p:sldId id="273" r:id="rId29"/>
    <p:sldId id="274"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8878-D159-FEC6-F75F-DEA4D093B6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50907B-8B30-0A67-6895-208533452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28960B-735D-A7F8-5162-9A2F5CEC1790}"/>
              </a:ext>
            </a:extLst>
          </p:cNvPr>
          <p:cNvSpPr>
            <a:spLocks noGrp="1"/>
          </p:cNvSpPr>
          <p:nvPr>
            <p:ph type="dt" sz="half" idx="10"/>
          </p:nvPr>
        </p:nvSpPr>
        <p:spPr/>
        <p:txBody>
          <a:bodyPr/>
          <a:lstStyle/>
          <a:p>
            <a:fld id="{8EDFF9EB-D49D-4348-865F-965085F7EE71}" type="datetimeFigureOut">
              <a:rPr lang="en-IN" smtClean="0"/>
              <a:t>13-10-2024</a:t>
            </a:fld>
            <a:endParaRPr lang="en-IN"/>
          </a:p>
        </p:txBody>
      </p:sp>
      <p:sp>
        <p:nvSpPr>
          <p:cNvPr id="5" name="Footer Placeholder 4">
            <a:extLst>
              <a:ext uri="{FF2B5EF4-FFF2-40B4-BE49-F238E27FC236}">
                <a16:creationId xmlns:a16="http://schemas.microsoft.com/office/drawing/2014/main" id="{F841ADD4-37AC-8E4F-545E-CF001B883A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C9C486-2123-2E83-F00E-A5567C010A1A}"/>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142038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06EB-5CC9-13BF-CC49-76A2539BBB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68CD4E-84AF-5172-7CB4-30BCAC156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B35DAE-3BBD-F0DC-2547-75E64E8D8931}"/>
              </a:ext>
            </a:extLst>
          </p:cNvPr>
          <p:cNvSpPr>
            <a:spLocks noGrp="1"/>
          </p:cNvSpPr>
          <p:nvPr>
            <p:ph type="dt" sz="half" idx="10"/>
          </p:nvPr>
        </p:nvSpPr>
        <p:spPr/>
        <p:txBody>
          <a:bodyPr/>
          <a:lstStyle/>
          <a:p>
            <a:fld id="{8EDFF9EB-D49D-4348-865F-965085F7EE71}" type="datetimeFigureOut">
              <a:rPr lang="en-IN" smtClean="0"/>
              <a:t>13-10-2024</a:t>
            </a:fld>
            <a:endParaRPr lang="en-IN"/>
          </a:p>
        </p:txBody>
      </p:sp>
      <p:sp>
        <p:nvSpPr>
          <p:cNvPr id="5" name="Footer Placeholder 4">
            <a:extLst>
              <a:ext uri="{FF2B5EF4-FFF2-40B4-BE49-F238E27FC236}">
                <a16:creationId xmlns:a16="http://schemas.microsoft.com/office/drawing/2014/main" id="{920D5970-5EE7-B024-773E-9C0BAC913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ACC294-4FBF-093E-EBB4-4CD70FCA5DB9}"/>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55117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D36A6E-278A-B142-D353-1D53D2E46B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8A32D4-0859-68FC-784E-09E5E908B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4359AB-82A1-0CF9-04AF-18F0CCBF23C9}"/>
              </a:ext>
            </a:extLst>
          </p:cNvPr>
          <p:cNvSpPr>
            <a:spLocks noGrp="1"/>
          </p:cNvSpPr>
          <p:nvPr>
            <p:ph type="dt" sz="half" idx="10"/>
          </p:nvPr>
        </p:nvSpPr>
        <p:spPr/>
        <p:txBody>
          <a:bodyPr/>
          <a:lstStyle/>
          <a:p>
            <a:fld id="{8EDFF9EB-D49D-4348-865F-965085F7EE71}" type="datetimeFigureOut">
              <a:rPr lang="en-IN" smtClean="0"/>
              <a:t>13-10-2024</a:t>
            </a:fld>
            <a:endParaRPr lang="en-IN"/>
          </a:p>
        </p:txBody>
      </p:sp>
      <p:sp>
        <p:nvSpPr>
          <p:cNvPr id="5" name="Footer Placeholder 4">
            <a:extLst>
              <a:ext uri="{FF2B5EF4-FFF2-40B4-BE49-F238E27FC236}">
                <a16:creationId xmlns:a16="http://schemas.microsoft.com/office/drawing/2014/main" id="{D690B039-7F66-F38B-397C-E3507B2642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77A2C2-5CE5-1857-93A3-AE068C8CFBD2}"/>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3011304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876E-24DC-7D42-D4C3-8CF98FB128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33BD48-575E-12CB-F6E3-937C6A7BCF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E094F2-753B-A18E-DD1D-913F938869EB}"/>
              </a:ext>
            </a:extLst>
          </p:cNvPr>
          <p:cNvSpPr>
            <a:spLocks noGrp="1"/>
          </p:cNvSpPr>
          <p:nvPr>
            <p:ph type="dt" sz="half" idx="10"/>
          </p:nvPr>
        </p:nvSpPr>
        <p:spPr/>
        <p:txBody>
          <a:bodyPr/>
          <a:lstStyle/>
          <a:p>
            <a:fld id="{8EDFF9EB-D49D-4348-865F-965085F7EE71}" type="datetimeFigureOut">
              <a:rPr lang="en-IN" smtClean="0"/>
              <a:t>13-10-2024</a:t>
            </a:fld>
            <a:endParaRPr lang="en-IN"/>
          </a:p>
        </p:txBody>
      </p:sp>
      <p:sp>
        <p:nvSpPr>
          <p:cNvPr id="5" name="Footer Placeholder 4">
            <a:extLst>
              <a:ext uri="{FF2B5EF4-FFF2-40B4-BE49-F238E27FC236}">
                <a16:creationId xmlns:a16="http://schemas.microsoft.com/office/drawing/2014/main" id="{E17CBB6D-32FA-FB1C-4E13-CA3BA9B43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B6ED32-FA53-6893-9E3D-59B3C751F2E8}"/>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36640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10E47-DE1C-0147-F819-555C50A4FF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E25CC9-416F-7BFE-5257-F85172C624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6E71C8-95A8-1428-A51D-8C9238F44503}"/>
              </a:ext>
            </a:extLst>
          </p:cNvPr>
          <p:cNvSpPr>
            <a:spLocks noGrp="1"/>
          </p:cNvSpPr>
          <p:nvPr>
            <p:ph type="dt" sz="half" idx="10"/>
          </p:nvPr>
        </p:nvSpPr>
        <p:spPr/>
        <p:txBody>
          <a:bodyPr/>
          <a:lstStyle/>
          <a:p>
            <a:fld id="{8EDFF9EB-D49D-4348-865F-965085F7EE71}" type="datetimeFigureOut">
              <a:rPr lang="en-IN" smtClean="0"/>
              <a:t>13-10-2024</a:t>
            </a:fld>
            <a:endParaRPr lang="en-IN"/>
          </a:p>
        </p:txBody>
      </p:sp>
      <p:sp>
        <p:nvSpPr>
          <p:cNvPr id="5" name="Footer Placeholder 4">
            <a:extLst>
              <a:ext uri="{FF2B5EF4-FFF2-40B4-BE49-F238E27FC236}">
                <a16:creationId xmlns:a16="http://schemas.microsoft.com/office/drawing/2014/main" id="{4B424B08-13F0-C7BC-D719-CC631ED8AB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F1803-8499-8BE9-756F-BE4852031D00}"/>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894287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0ACB-4BC4-419A-941D-A52724D39E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824DBD-DBAC-D24A-78DF-4D14C77D1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61D7C0-68E2-62A8-A24F-E10681CD7E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E950FA-B18B-83B0-CAAF-D61B0C17C18A}"/>
              </a:ext>
            </a:extLst>
          </p:cNvPr>
          <p:cNvSpPr>
            <a:spLocks noGrp="1"/>
          </p:cNvSpPr>
          <p:nvPr>
            <p:ph type="dt" sz="half" idx="10"/>
          </p:nvPr>
        </p:nvSpPr>
        <p:spPr/>
        <p:txBody>
          <a:bodyPr/>
          <a:lstStyle/>
          <a:p>
            <a:fld id="{8EDFF9EB-D49D-4348-865F-965085F7EE71}" type="datetimeFigureOut">
              <a:rPr lang="en-IN" smtClean="0"/>
              <a:t>13-10-2024</a:t>
            </a:fld>
            <a:endParaRPr lang="en-IN"/>
          </a:p>
        </p:txBody>
      </p:sp>
      <p:sp>
        <p:nvSpPr>
          <p:cNvPr id="6" name="Footer Placeholder 5">
            <a:extLst>
              <a:ext uri="{FF2B5EF4-FFF2-40B4-BE49-F238E27FC236}">
                <a16:creationId xmlns:a16="http://schemas.microsoft.com/office/drawing/2014/main" id="{07C039F4-BB26-329A-EDE5-9B7725E34A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AB67B5-CBC7-218C-E0A5-5A62EC71A648}"/>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110799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9C3A-E39E-5D7C-388B-AF57EBB5CA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76BE99-D6BE-0536-325B-C3578E604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AAD496-ABE2-DA3B-B098-7447E36D0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F79628-B56C-CA8E-9D62-6A11807954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BDE71E-1DD2-AAC2-FD38-449B32DF5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6660CA-8F43-485D-694D-2B330806C42A}"/>
              </a:ext>
            </a:extLst>
          </p:cNvPr>
          <p:cNvSpPr>
            <a:spLocks noGrp="1"/>
          </p:cNvSpPr>
          <p:nvPr>
            <p:ph type="dt" sz="half" idx="10"/>
          </p:nvPr>
        </p:nvSpPr>
        <p:spPr/>
        <p:txBody>
          <a:bodyPr/>
          <a:lstStyle/>
          <a:p>
            <a:fld id="{8EDFF9EB-D49D-4348-865F-965085F7EE71}" type="datetimeFigureOut">
              <a:rPr lang="en-IN" smtClean="0"/>
              <a:t>13-10-2024</a:t>
            </a:fld>
            <a:endParaRPr lang="en-IN"/>
          </a:p>
        </p:txBody>
      </p:sp>
      <p:sp>
        <p:nvSpPr>
          <p:cNvPr id="8" name="Footer Placeholder 7">
            <a:extLst>
              <a:ext uri="{FF2B5EF4-FFF2-40B4-BE49-F238E27FC236}">
                <a16:creationId xmlns:a16="http://schemas.microsoft.com/office/drawing/2014/main" id="{B9E6E705-7082-1922-0C9C-12336CC91A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A6CF9B-BDA7-0B07-8676-B2048C774A9D}"/>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3316911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B8051-D04C-073D-E654-42DF1A7915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D27D30-D177-2F7E-012B-8EE3B2F5F5DA}"/>
              </a:ext>
            </a:extLst>
          </p:cNvPr>
          <p:cNvSpPr>
            <a:spLocks noGrp="1"/>
          </p:cNvSpPr>
          <p:nvPr>
            <p:ph type="dt" sz="half" idx="10"/>
          </p:nvPr>
        </p:nvSpPr>
        <p:spPr/>
        <p:txBody>
          <a:bodyPr/>
          <a:lstStyle/>
          <a:p>
            <a:fld id="{8EDFF9EB-D49D-4348-865F-965085F7EE71}" type="datetimeFigureOut">
              <a:rPr lang="en-IN" smtClean="0"/>
              <a:t>13-10-2024</a:t>
            </a:fld>
            <a:endParaRPr lang="en-IN"/>
          </a:p>
        </p:txBody>
      </p:sp>
      <p:sp>
        <p:nvSpPr>
          <p:cNvPr id="4" name="Footer Placeholder 3">
            <a:extLst>
              <a:ext uri="{FF2B5EF4-FFF2-40B4-BE49-F238E27FC236}">
                <a16:creationId xmlns:a16="http://schemas.microsoft.com/office/drawing/2014/main" id="{44F9A34E-F850-B5F1-BD4C-4AC9970B98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4E9CBC-010F-1FBB-762C-9DCE84ED28B0}"/>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96432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5C435B-68AE-2DD9-8ED4-5F7531744ACF}"/>
              </a:ext>
            </a:extLst>
          </p:cNvPr>
          <p:cNvSpPr>
            <a:spLocks noGrp="1"/>
          </p:cNvSpPr>
          <p:nvPr>
            <p:ph type="dt" sz="half" idx="10"/>
          </p:nvPr>
        </p:nvSpPr>
        <p:spPr/>
        <p:txBody>
          <a:bodyPr/>
          <a:lstStyle/>
          <a:p>
            <a:fld id="{8EDFF9EB-D49D-4348-865F-965085F7EE71}" type="datetimeFigureOut">
              <a:rPr lang="en-IN" smtClean="0"/>
              <a:t>13-10-2024</a:t>
            </a:fld>
            <a:endParaRPr lang="en-IN"/>
          </a:p>
        </p:txBody>
      </p:sp>
      <p:sp>
        <p:nvSpPr>
          <p:cNvPr id="3" name="Footer Placeholder 2">
            <a:extLst>
              <a:ext uri="{FF2B5EF4-FFF2-40B4-BE49-F238E27FC236}">
                <a16:creationId xmlns:a16="http://schemas.microsoft.com/office/drawing/2014/main" id="{86DA74AB-4AE8-A712-4E29-302FB146EB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D6FE83-1902-FE9D-E425-625F6991D95F}"/>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126207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26F6-A571-AC89-A36F-A3674299D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CF40AE-7BB0-D2EA-9C5E-198208EA9E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9CC980-B3ED-D402-964A-7112D9A98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36B26C-586D-B998-F0C6-91215610624D}"/>
              </a:ext>
            </a:extLst>
          </p:cNvPr>
          <p:cNvSpPr>
            <a:spLocks noGrp="1"/>
          </p:cNvSpPr>
          <p:nvPr>
            <p:ph type="dt" sz="half" idx="10"/>
          </p:nvPr>
        </p:nvSpPr>
        <p:spPr/>
        <p:txBody>
          <a:bodyPr/>
          <a:lstStyle/>
          <a:p>
            <a:fld id="{8EDFF9EB-D49D-4348-865F-965085F7EE71}" type="datetimeFigureOut">
              <a:rPr lang="en-IN" smtClean="0"/>
              <a:t>13-10-2024</a:t>
            </a:fld>
            <a:endParaRPr lang="en-IN"/>
          </a:p>
        </p:txBody>
      </p:sp>
      <p:sp>
        <p:nvSpPr>
          <p:cNvPr id="6" name="Footer Placeholder 5">
            <a:extLst>
              <a:ext uri="{FF2B5EF4-FFF2-40B4-BE49-F238E27FC236}">
                <a16:creationId xmlns:a16="http://schemas.microsoft.com/office/drawing/2014/main" id="{6475B476-2115-AEA4-4E36-C3B82C77D7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3E551-8261-20F5-CB98-C1BB73AABBA5}"/>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113676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DDF3-5A31-3F35-9781-D451DABF70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BB3DD7-B901-2D1F-90D1-4E4DB993A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FE2A8E-7C03-A351-CB2E-D0F5573A4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FEB413-AAC3-50FE-D744-52EF71430A50}"/>
              </a:ext>
            </a:extLst>
          </p:cNvPr>
          <p:cNvSpPr>
            <a:spLocks noGrp="1"/>
          </p:cNvSpPr>
          <p:nvPr>
            <p:ph type="dt" sz="half" idx="10"/>
          </p:nvPr>
        </p:nvSpPr>
        <p:spPr/>
        <p:txBody>
          <a:bodyPr/>
          <a:lstStyle/>
          <a:p>
            <a:fld id="{8EDFF9EB-D49D-4348-865F-965085F7EE71}" type="datetimeFigureOut">
              <a:rPr lang="en-IN" smtClean="0"/>
              <a:t>13-10-2024</a:t>
            </a:fld>
            <a:endParaRPr lang="en-IN"/>
          </a:p>
        </p:txBody>
      </p:sp>
      <p:sp>
        <p:nvSpPr>
          <p:cNvPr id="6" name="Footer Placeholder 5">
            <a:extLst>
              <a:ext uri="{FF2B5EF4-FFF2-40B4-BE49-F238E27FC236}">
                <a16:creationId xmlns:a16="http://schemas.microsoft.com/office/drawing/2014/main" id="{D87CA655-735D-6041-7746-37F8E26FD2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816DA9-F8CA-08B0-6638-4E9CC830A1AC}"/>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71990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0780E3-C5D5-0919-91FF-F69814EA9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1E56E0-D3C1-183D-184E-895C6A4D4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242A5-FBA9-5D58-F6C4-DAAD0E3699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FF9EB-D49D-4348-865F-965085F7EE71}" type="datetimeFigureOut">
              <a:rPr lang="en-IN" smtClean="0"/>
              <a:t>13-10-2024</a:t>
            </a:fld>
            <a:endParaRPr lang="en-IN"/>
          </a:p>
        </p:txBody>
      </p:sp>
      <p:sp>
        <p:nvSpPr>
          <p:cNvPr id="5" name="Footer Placeholder 4">
            <a:extLst>
              <a:ext uri="{FF2B5EF4-FFF2-40B4-BE49-F238E27FC236}">
                <a16:creationId xmlns:a16="http://schemas.microsoft.com/office/drawing/2014/main" id="{72A84899-EB1E-A498-48B6-531EDC1D11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9D9915-6637-9E2E-3F33-7C88B6A53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C0C157-0FFD-47D3-BD83-ECF46CA54379}" type="slidenum">
              <a:rPr lang="en-IN" smtClean="0"/>
              <a:t>‹#›</a:t>
            </a:fld>
            <a:endParaRPr lang="en-IN"/>
          </a:p>
        </p:txBody>
      </p:sp>
    </p:spTree>
    <p:extLst>
      <p:ext uri="{BB962C8B-B14F-4D97-AF65-F5344CB8AC3E}">
        <p14:creationId xmlns:p14="http://schemas.microsoft.com/office/powerpoint/2010/main" val="1051530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sp>
        <p:nvSpPr>
          <p:cNvPr id="4" name="TextBox 3">
            <a:extLst>
              <a:ext uri="{FF2B5EF4-FFF2-40B4-BE49-F238E27FC236}">
                <a16:creationId xmlns:a16="http://schemas.microsoft.com/office/drawing/2014/main" id="{F9405B09-EBA4-21C3-6313-82D285899302}"/>
              </a:ext>
            </a:extLst>
          </p:cNvPr>
          <p:cNvSpPr txBox="1"/>
          <p:nvPr/>
        </p:nvSpPr>
        <p:spPr>
          <a:xfrm>
            <a:off x="1756512" y="331039"/>
            <a:ext cx="8678974" cy="1876283"/>
          </a:xfrm>
          <a:prstGeom prst="rect">
            <a:avLst/>
          </a:prstGeom>
          <a:noFill/>
        </p:spPr>
        <p:txBody>
          <a:bodyPr wrap="square" rtlCol="0">
            <a:spAutoFit/>
          </a:bodyPr>
          <a:lstStyle/>
          <a:p>
            <a:pPr algn="ctr">
              <a:lnSpc>
                <a:spcPct val="107000"/>
              </a:lnSpc>
              <a:spcAft>
                <a:spcPts val="800"/>
              </a:spcAft>
            </a:pPr>
            <a:endParaRPr lang="en-IN" kern="1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b="0" i="0" u="none" strike="noStrike" baseline="0" dirty="0">
              <a:solidFill>
                <a:srgbClr val="000000"/>
              </a:solidFill>
              <a:latin typeface="Times New Roman" panose="02020603050405020304" pitchFamily="18" charset="0"/>
            </a:endParaRPr>
          </a:p>
          <a:p>
            <a:pPr algn="ctr"/>
            <a:r>
              <a:rPr lang="en-IN" sz="4000" b="1" i="0" u="none" strike="noStrike" baseline="0" dirty="0">
                <a:solidFill>
                  <a:srgbClr val="C00000"/>
                </a:solidFill>
                <a:latin typeface="Times New Roman" panose="02020603050405020304" pitchFamily="18" charset="0"/>
              </a:rPr>
              <a:t>Operating Systems</a:t>
            </a:r>
            <a:br>
              <a:rPr lang="en-IN" sz="4000" b="1" i="0" u="none" strike="noStrike" baseline="0" dirty="0">
                <a:solidFill>
                  <a:srgbClr val="C00000"/>
                </a:solidFill>
                <a:latin typeface="Times New Roman" panose="02020603050405020304" pitchFamily="18" charset="0"/>
              </a:rPr>
            </a:br>
            <a:r>
              <a:rPr lang="en-IN" sz="2400" b="1" i="0" u="none" strike="noStrike" baseline="0" dirty="0">
                <a:solidFill>
                  <a:srgbClr val="C00000"/>
                </a:solidFill>
                <a:latin typeface="Times New Roman" panose="02020603050405020304" pitchFamily="18" charset="0"/>
              </a:rPr>
              <a:t>BCS303</a:t>
            </a:r>
            <a:r>
              <a:rPr lang="en-IN" sz="3200" b="1" i="0" u="none" strike="noStrike" baseline="0" dirty="0">
                <a:solidFill>
                  <a:srgbClr val="FF0000"/>
                </a:solidFill>
                <a:latin typeface="Times New Roman" panose="02020603050405020304" pitchFamily="18" charset="0"/>
              </a:rPr>
              <a:t> </a:t>
            </a:r>
            <a:endParaRPr lang="en-IN" sz="32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012C523-FE80-E47C-3752-4F9B061CB6A1}"/>
              </a:ext>
            </a:extLst>
          </p:cNvPr>
          <p:cNvSpPr txBox="1"/>
          <p:nvPr/>
        </p:nvSpPr>
        <p:spPr>
          <a:xfrm>
            <a:off x="2758223" y="3261852"/>
            <a:ext cx="6675551" cy="2954655"/>
          </a:xfrm>
          <a:prstGeom prst="rect">
            <a:avLst/>
          </a:prstGeom>
          <a:noFill/>
        </p:spPr>
        <p:txBody>
          <a:bodyPr wrap="square" rtlCol="0">
            <a:sp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  Balaji Vijaykumar</a:t>
            </a:r>
            <a:r>
              <a:rPr lang="en-US" sz="2400" b="1" dirty="0">
                <a:solidFill>
                  <a:srgbClr val="C00000"/>
                </a:solidFill>
                <a:latin typeface="Times New Roman" panose="02020603050405020304" pitchFamily="18" charset="0"/>
                <a:cs typeface="Times New Roman" panose="02020603050405020304" pitchFamily="18" charset="0"/>
              </a:rPr>
              <a:t>  </a:t>
            </a:r>
            <a:r>
              <a:rPr lang="en-US" sz="1400" b="1" dirty="0">
                <a:solidFill>
                  <a:srgbClr val="C00000"/>
                </a:solidFill>
                <a:latin typeface="Times New Roman" panose="02020603050405020304" pitchFamily="18" charset="0"/>
                <a:cs typeface="Times New Roman" panose="02020603050405020304" pitchFamily="18" charset="0"/>
              </a:rPr>
              <a:t>B.E.,(NIE), M.Tech.,(SJCE)</a:t>
            </a:r>
          </a:p>
          <a:p>
            <a:pPr algn="ctr"/>
            <a:r>
              <a:rPr lang="en-US" sz="2000" dirty="0">
                <a:solidFill>
                  <a:srgbClr val="0070C0"/>
                </a:solidFill>
                <a:latin typeface="Times New Roman" panose="02020603050405020304" pitchFamily="18" charset="0"/>
                <a:cs typeface="Times New Roman" panose="02020603050405020304" pitchFamily="18" charset="0"/>
              </a:rPr>
              <a:t>Assistant Professor, Department of CS&amp;E-AIML</a:t>
            </a:r>
          </a:p>
          <a:p>
            <a:pPr algn="ctr"/>
            <a:r>
              <a:rPr lang="en-US" sz="20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The National Institute of Engineering, Mysuru</a:t>
            </a:r>
          </a:p>
          <a:p>
            <a:pPr algn="ctr"/>
            <a:endParaRPr lang="en-US" sz="20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20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000" kern="100" dirty="0">
                <a:solidFill>
                  <a:srgbClr val="C00000"/>
                </a:solidFill>
                <a:latin typeface="Bahnschrift SemiBold SemiConden" panose="020B0502040204020203" pitchFamily="34" charset="0"/>
                <a:ea typeface="Calibri" panose="020F0502020204030204" pitchFamily="34" charset="0"/>
                <a:cs typeface="Times New Roman" panose="02020603050405020304" pitchFamily="18" charset="0"/>
              </a:rPr>
              <a:t>(Former Research &amp; Development Engineer @ Philips R&amp;D)</a:t>
            </a:r>
          </a:p>
          <a:p>
            <a:pPr algn="ctr"/>
            <a:r>
              <a:rPr lang="en-US" sz="2000" kern="100" dirty="0">
                <a:solidFill>
                  <a:srgbClr val="C00000"/>
                </a:solidFill>
                <a:latin typeface="Bahnschrift SemiBold SemiConden" panose="020B0502040204020203" pitchFamily="34" charset="0"/>
                <a:ea typeface="Calibri" panose="020F0502020204030204" pitchFamily="34" charset="0"/>
                <a:cs typeface="Times New Roman" panose="02020603050405020304" pitchFamily="18" charset="0"/>
              </a:rPr>
              <a:t>(Former Software Engineer @ Accenture)</a:t>
            </a:r>
            <a:endParaRPr lang="en-US" sz="2000" dirty="0">
              <a:solidFill>
                <a:srgbClr val="C00000"/>
              </a:solidFill>
              <a:latin typeface="Bahnschrift SemiBold SemiConden" panose="020B0502040204020203" pitchFamily="34" charset="0"/>
              <a:cs typeface="Times New Roman" panose="02020603050405020304" pitchFamily="18" charset="0"/>
            </a:endParaRPr>
          </a:p>
          <a:p>
            <a:pPr algn="ctr"/>
            <a:endParaRPr lang="en-IN" sz="2000" dirty="0">
              <a:solidFill>
                <a:srgbClr val="0070C0"/>
              </a:solidFill>
              <a:latin typeface="Times New Roman" panose="02020603050405020304" pitchFamily="18" charset="0"/>
              <a:cs typeface="Times New Roman" panose="02020603050405020304" pitchFamily="18" charset="0"/>
            </a:endParaRPr>
          </a:p>
          <a:p>
            <a:pPr algn="ctr"/>
            <a:endParaRPr lang="en-US" dirty="0"/>
          </a:p>
        </p:txBody>
      </p:sp>
      <p:pic>
        <p:nvPicPr>
          <p:cNvPr id="7" name="Picture 6">
            <a:extLst>
              <a:ext uri="{FF2B5EF4-FFF2-40B4-BE49-F238E27FC236}">
                <a16:creationId xmlns:a16="http://schemas.microsoft.com/office/drawing/2014/main" id="{23F8FFA7-D26D-B629-0574-63EC77E78FB5}"/>
              </a:ext>
            </a:extLst>
          </p:cNvPr>
          <p:cNvPicPr>
            <a:picLocks noChangeAspect="1"/>
          </p:cNvPicPr>
          <p:nvPr/>
        </p:nvPicPr>
        <p:blipFill>
          <a:blip r:embed="rId3"/>
          <a:stretch>
            <a:fillRect/>
          </a:stretch>
        </p:blipFill>
        <p:spPr>
          <a:xfrm>
            <a:off x="11107245" y="161735"/>
            <a:ext cx="848781" cy="883294"/>
          </a:xfrm>
          <a:prstGeom prst="rect">
            <a:avLst/>
          </a:prstGeom>
        </p:spPr>
      </p:pic>
    </p:spTree>
    <p:extLst>
      <p:ext uri="{BB962C8B-B14F-4D97-AF65-F5344CB8AC3E}">
        <p14:creationId xmlns:p14="http://schemas.microsoft.com/office/powerpoint/2010/main" val="8245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534972"/>
            <a:ext cx="7275871" cy="954107"/>
          </a:xfrm>
          <a:prstGeom prst="rect">
            <a:avLst/>
          </a:prstGeom>
          <a:noFill/>
        </p:spPr>
        <p:txBody>
          <a:bodyPr wrap="square">
            <a:spAutoFit/>
          </a:bodyPr>
          <a:lstStyle/>
          <a:p>
            <a:pPr algn="ctr"/>
            <a:r>
              <a:rPr lang="en-IN" sz="2800" b="1" i="0" dirty="0">
                <a:solidFill>
                  <a:srgbClr val="C00000"/>
                </a:solidFill>
                <a:effectLst/>
                <a:latin typeface="Times New Roman" panose="02020603050405020304" pitchFamily="18" charset="0"/>
                <a:cs typeface="Times New Roman" panose="02020603050405020304" pitchFamily="18" charset="0"/>
              </a:rPr>
              <a:t>Fair Share Scheduling </a:t>
            </a:r>
            <a:r>
              <a:rPr lang="en-US" sz="2800" b="0" i="0" u="none" strike="noStrike" baseline="0" dirty="0">
                <a:solidFill>
                  <a:srgbClr val="000000"/>
                </a:solidFill>
                <a:latin typeface="Times New Roman" panose="02020603050405020304" pitchFamily="18" charset="0"/>
                <a:cs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766916" y="1176835"/>
            <a:ext cx="10658167" cy="5201424"/>
          </a:xfrm>
          <a:prstGeom prst="rect">
            <a:avLst/>
          </a:prstGeom>
          <a:noFill/>
        </p:spPr>
        <p:txBody>
          <a:bodyPr wrap="square">
            <a:spAutoFit/>
          </a:bodyPr>
          <a:lstStyle/>
          <a:p>
            <a:pPr algn="l"/>
            <a:r>
              <a:rPr lang="en-US" sz="2400" b="1" i="0" dirty="0">
                <a:solidFill>
                  <a:srgbClr val="C00000"/>
                </a:solidFill>
                <a:effectLst/>
                <a:latin typeface="Times New Roman" panose="02020603050405020304" pitchFamily="18" charset="0"/>
                <a:cs typeface="Times New Roman" panose="02020603050405020304" pitchFamily="18" charset="0"/>
              </a:rPr>
              <a:t>Policy-based Fairness:</a:t>
            </a:r>
          </a:p>
          <a:p>
            <a:pPr algn="l"/>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r>
              <a:rPr lang="en-US" sz="2400" b="0" i="0" dirty="0">
                <a:solidFill>
                  <a:srgbClr val="374151"/>
                </a:solidFill>
                <a:effectLst/>
                <a:latin typeface="Times New Roman" panose="02020603050405020304" pitchFamily="18" charset="0"/>
                <a:cs typeface="Times New Roman" panose="02020603050405020304" pitchFamily="18" charset="0"/>
              </a:rPr>
              <a:t>Suppose the Linux Fedora server implements Fair Share Scheduling policies:</a:t>
            </a:r>
          </a:p>
          <a:p>
            <a:pPr algn="l"/>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r>
              <a:rPr lang="en-US" sz="2400" b="1" i="0" dirty="0">
                <a:solidFill>
                  <a:srgbClr val="C00000"/>
                </a:solidFill>
                <a:effectLst/>
                <a:latin typeface="Times New Roman" panose="02020603050405020304" pitchFamily="18" charset="0"/>
                <a:cs typeface="Times New Roman" panose="02020603050405020304" pitchFamily="18" charset="0"/>
              </a:rPr>
              <a:t>Resource Allocation Policies:</a:t>
            </a:r>
            <a:r>
              <a:rPr lang="en-US" sz="2400" b="0" i="0" dirty="0">
                <a:solidFill>
                  <a:srgbClr val="C00000"/>
                </a:solidFill>
                <a:effectLst/>
                <a:latin typeface="Times New Roman" panose="02020603050405020304" pitchFamily="18" charset="0"/>
                <a:cs typeface="Times New Roman" panose="02020603050405020304" pitchFamily="18" charset="0"/>
              </a:rPr>
              <a:t> </a:t>
            </a:r>
            <a:r>
              <a:rPr lang="en-US" sz="2400" b="0" i="0" dirty="0">
                <a:solidFill>
                  <a:srgbClr val="374151"/>
                </a:solidFill>
                <a:effectLst/>
                <a:latin typeface="Times New Roman" panose="02020603050405020304" pitchFamily="18" charset="0"/>
                <a:cs typeface="Times New Roman" panose="02020603050405020304" pitchFamily="18" charset="0"/>
              </a:rPr>
              <a:t>The server admin might set policies allocating CPU time, memory, or terminal access time equally among all 64 users. </a:t>
            </a:r>
          </a:p>
          <a:p>
            <a:pPr algn="l"/>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r>
              <a:rPr lang="en-US" sz="2400" b="1" i="0" dirty="0">
                <a:solidFill>
                  <a:srgbClr val="C00000"/>
                </a:solidFill>
                <a:effectLst/>
                <a:latin typeface="Times New Roman" panose="02020603050405020304" pitchFamily="18" charset="0"/>
                <a:cs typeface="Times New Roman" panose="02020603050405020304" pitchFamily="18" charset="0"/>
              </a:rPr>
              <a:t>Fairness in Resource Distribution:</a:t>
            </a:r>
            <a:r>
              <a:rPr lang="en-US" sz="2400" b="0" i="0" dirty="0">
                <a:solidFill>
                  <a:srgbClr val="C00000"/>
                </a:solidFill>
                <a:effectLst/>
                <a:latin typeface="Times New Roman" panose="02020603050405020304" pitchFamily="18" charset="0"/>
                <a:cs typeface="Times New Roman" panose="02020603050405020304" pitchFamily="18" charset="0"/>
              </a:rPr>
              <a:t> </a:t>
            </a:r>
            <a:r>
              <a:rPr lang="en-US" sz="2400" b="0" i="0" dirty="0">
                <a:solidFill>
                  <a:srgbClr val="374151"/>
                </a:solidFill>
                <a:effectLst/>
                <a:latin typeface="Times New Roman" panose="02020603050405020304" pitchFamily="18" charset="0"/>
                <a:cs typeface="Times New Roman" panose="02020603050405020304" pitchFamily="18" charset="0"/>
              </a:rPr>
              <a:t>Regardless of the number of users logged in or their system usage patterns, Fair Share Scheduling ensures each user receives an equitable share of the server resources.</a:t>
            </a:r>
          </a:p>
          <a:p>
            <a:pPr algn="just"/>
            <a:endParaRPr lang="en-US" sz="2000" dirty="0">
              <a:solidFill>
                <a:srgbClr val="37415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b="1" i="0" dirty="0">
                <a:solidFill>
                  <a:srgbClr val="C00000"/>
                </a:solidFill>
                <a:effectLst/>
                <a:latin typeface="Times New Roman" panose="02020603050405020304" pitchFamily="18" charset="0"/>
                <a:cs typeface="Times New Roman" panose="02020603050405020304" pitchFamily="18" charset="0"/>
              </a:rPr>
              <a:t>Operating systems often incorporate fair scheduling techniques to distribute resources among multiple users or processes equitably. This helps prevent resource starvation and ensures a more balanced allocation.</a:t>
            </a:r>
          </a:p>
        </p:txBody>
      </p:sp>
    </p:spTree>
    <p:extLst>
      <p:ext uri="{BB962C8B-B14F-4D97-AF65-F5344CB8AC3E}">
        <p14:creationId xmlns:p14="http://schemas.microsoft.com/office/powerpoint/2010/main" val="752319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356851" y="444864"/>
            <a:ext cx="9045677" cy="1323439"/>
          </a:xfrm>
          <a:prstGeom prst="rect">
            <a:avLst/>
          </a:prstGeom>
          <a:noFill/>
        </p:spPr>
        <p:txBody>
          <a:bodyPr wrap="square">
            <a:spAutoFit/>
          </a:bodyPr>
          <a:lstStyle/>
          <a:p>
            <a:pPr algn="ctr"/>
            <a:r>
              <a:rPr lang="en-US" sz="2000" b="1" i="0" u="none" strike="noStrike" baseline="0" dirty="0">
                <a:solidFill>
                  <a:srgbClr val="C00000"/>
                </a:solidFill>
                <a:latin typeface="Times New Roman" panose="02020603050405020304" pitchFamily="18" charset="0"/>
              </a:rPr>
              <a:t>Implementing threads in user space, implementing threads in the kernel.</a:t>
            </a:r>
          </a:p>
          <a:p>
            <a:pPr algn="ctr"/>
            <a:r>
              <a:rPr lang="en-US" sz="2000" b="1" dirty="0">
                <a:solidFill>
                  <a:srgbClr val="C00000"/>
                </a:solidFill>
                <a:latin typeface="Times New Roman" panose="02020603050405020304" pitchFamily="18" charset="0"/>
              </a:rPr>
              <a:t>&amp;</a:t>
            </a:r>
            <a:endParaRPr lang="en-US" sz="2000" b="1" i="0" u="none" strike="noStrike" baseline="0" dirty="0">
              <a:solidFill>
                <a:srgbClr val="C00000"/>
              </a:solidFill>
              <a:latin typeface="Times New Roman" panose="02020603050405020304" pitchFamily="18" charset="0"/>
            </a:endParaRPr>
          </a:p>
          <a:p>
            <a:pPr algn="ctr"/>
            <a:r>
              <a:rPr lang="en-IN" sz="2000" b="1" i="0" u="none" strike="noStrike" baseline="0" dirty="0">
                <a:solidFill>
                  <a:srgbClr val="C00000"/>
                </a:solidFill>
                <a:latin typeface="Times New Roman" panose="02020603050405020304" pitchFamily="18" charset="0"/>
              </a:rPr>
              <a:t>Hybrid implementations</a:t>
            </a:r>
            <a:endParaRPr lang="en-US" sz="2000" b="1" i="0" u="none" strike="noStrike" baseline="0" dirty="0">
              <a:solidFill>
                <a:srgbClr val="C00000"/>
              </a:solidFill>
              <a:latin typeface="Times New Roman" panose="02020603050405020304" pitchFamily="18" charset="0"/>
              <a:cs typeface="Times New Roman" panose="02020603050405020304" pitchFamily="18" charset="0"/>
            </a:endParaRPr>
          </a:p>
          <a:p>
            <a:pPr algn="ctr"/>
            <a:endParaRPr lang="en-IN" sz="20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E2856B5-D382-3C19-4FC9-62FB5A0EE29F}"/>
              </a:ext>
            </a:extLst>
          </p:cNvPr>
          <p:cNvSpPr txBox="1"/>
          <p:nvPr/>
        </p:nvSpPr>
        <p:spPr>
          <a:xfrm>
            <a:off x="247963" y="1613741"/>
            <a:ext cx="11696073" cy="4708981"/>
          </a:xfrm>
          <a:prstGeom prst="rect">
            <a:avLst/>
          </a:prstGeom>
          <a:noFill/>
        </p:spPr>
        <p:txBody>
          <a:bodyPr wrap="square">
            <a:spAutoFit/>
          </a:bodyPr>
          <a:lstStyle/>
          <a:p>
            <a:pPr algn="just"/>
            <a:r>
              <a:rPr lang="en-US" sz="2000" dirty="0">
                <a:solidFill>
                  <a:srgbClr val="374151"/>
                </a:solidFill>
                <a:latin typeface="Times New Roman" panose="02020603050405020304" pitchFamily="18" charset="0"/>
                <a:cs typeface="Times New Roman" panose="02020603050405020304" pitchFamily="18" charset="0"/>
              </a:rPr>
              <a:t>B</a:t>
            </a:r>
            <a:r>
              <a:rPr lang="en-US" sz="2000" b="0" i="0" dirty="0">
                <a:solidFill>
                  <a:srgbClr val="374151"/>
                </a:solidFill>
                <a:effectLst/>
                <a:latin typeface="Times New Roman" panose="02020603050405020304" pitchFamily="18" charset="0"/>
                <a:cs typeface="Times New Roman" panose="02020603050405020304" pitchFamily="18" charset="0"/>
              </a:rPr>
              <a:t>oth user space and kernel space are fundamental components of an operating system, constituting different areas of memory and privileges for executing programs and managing system resources.</a:t>
            </a:r>
          </a:p>
          <a:p>
            <a:pPr algn="just"/>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User Space:</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Definition:</a:t>
            </a:r>
            <a:r>
              <a:rPr lang="en-US" sz="2000" b="0" i="0" dirty="0">
                <a:solidFill>
                  <a:srgbClr val="374151"/>
                </a:solidFill>
                <a:effectLst/>
                <a:latin typeface="Times New Roman" panose="02020603050405020304" pitchFamily="18" charset="0"/>
                <a:cs typeface="Times New Roman" panose="02020603050405020304" pitchFamily="18" charset="0"/>
              </a:rPr>
              <a:t> The user space is the area of memory where user applications and programs execute. It contains application code, user-level libraries, and user processes.</a:t>
            </a:r>
          </a:p>
          <a:p>
            <a:pPr marL="742950" lvl="1" indent="-285750"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Privileges:</a:t>
            </a:r>
            <a:r>
              <a:rPr lang="en-US" sz="2000" b="0" i="0" dirty="0">
                <a:solidFill>
                  <a:srgbClr val="374151"/>
                </a:solidFill>
                <a:effectLst/>
                <a:latin typeface="Times New Roman" panose="02020603050405020304" pitchFamily="18" charset="0"/>
                <a:cs typeface="Times New Roman" panose="02020603050405020304" pitchFamily="18" charset="0"/>
              </a:rPr>
              <a:t> User space has limited access to system resources and operates in a protected environment. User applications interact with the kernel through system calls, which act as gateways to access kernel services and functionalities.</a:t>
            </a:r>
          </a:p>
          <a:p>
            <a:pPr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Kernel Space:</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Definition:</a:t>
            </a:r>
            <a:r>
              <a:rPr lang="en-US" sz="2000" b="0" i="0" dirty="0">
                <a:solidFill>
                  <a:srgbClr val="374151"/>
                </a:solidFill>
                <a:effectLst/>
                <a:latin typeface="Times New Roman" panose="02020603050405020304" pitchFamily="18" charset="0"/>
                <a:cs typeface="Times New Roman" panose="02020603050405020304" pitchFamily="18" charset="0"/>
              </a:rPr>
              <a:t> The kernel space is a privileged area of memory that contains the core components of the operating system, such as the kernel itself, device drivers, and critical system processes.</a:t>
            </a:r>
          </a:p>
          <a:p>
            <a:pPr marL="742950" lvl="1" indent="-285750" algn="just">
              <a:buFont typeface="+mj-lt"/>
              <a:buAutoNum type="arabicPeriod"/>
            </a:pPr>
            <a:r>
              <a:rPr lang="en-US" sz="2000" b="1" i="0" dirty="0">
                <a:solidFill>
                  <a:srgbClr val="374151"/>
                </a:solidFill>
                <a:effectLst/>
                <a:latin typeface="Times New Roman" panose="02020603050405020304" pitchFamily="18" charset="0"/>
                <a:cs typeface="Times New Roman" panose="02020603050405020304" pitchFamily="18" charset="0"/>
              </a:rPr>
              <a:t>Privileges:</a:t>
            </a:r>
            <a:r>
              <a:rPr lang="en-US" sz="2000" b="0" i="0" dirty="0">
                <a:solidFill>
                  <a:srgbClr val="374151"/>
                </a:solidFill>
                <a:effectLst/>
                <a:latin typeface="Times New Roman" panose="02020603050405020304" pitchFamily="18" charset="0"/>
                <a:cs typeface="Times New Roman" panose="02020603050405020304" pitchFamily="18" charset="0"/>
              </a:rPr>
              <a:t> Kernel space has unrestricted access to system hardware and resources. It manages the system's functionalities, performs critical tasks like memory management, process scheduling, and handles hardware interaction.</a:t>
            </a:r>
          </a:p>
        </p:txBody>
      </p:sp>
    </p:spTree>
    <p:extLst>
      <p:ext uri="{BB962C8B-B14F-4D97-AF65-F5344CB8AC3E}">
        <p14:creationId xmlns:p14="http://schemas.microsoft.com/office/powerpoint/2010/main" val="899565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332691"/>
            <a:ext cx="7275871" cy="769441"/>
          </a:xfrm>
          <a:prstGeom prst="rect">
            <a:avLst/>
          </a:prstGeom>
          <a:noFill/>
        </p:spPr>
        <p:txBody>
          <a:bodyPr wrap="square">
            <a:spAutoFit/>
          </a:bodyPr>
          <a:lstStyle/>
          <a:p>
            <a:pPr algn="ctr"/>
            <a:r>
              <a:rPr lang="en-US" sz="2400" b="1" i="0" dirty="0">
                <a:solidFill>
                  <a:srgbClr val="C00000"/>
                </a:solidFill>
                <a:effectLst/>
                <a:latin typeface="Times New Roman" panose="02020603050405020304" pitchFamily="18" charset="0"/>
                <a:cs typeface="Times New Roman" panose="02020603050405020304" pitchFamily="18" charset="0"/>
              </a:rPr>
              <a:t>Implementing Threads in User Space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pPr algn="ctr"/>
            <a:endParaRPr lang="en-IN" sz="20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766916" y="1344758"/>
            <a:ext cx="10658167" cy="1323439"/>
          </a:xfrm>
          <a:prstGeom prst="rect">
            <a:avLst/>
          </a:prstGeom>
          <a:noFill/>
        </p:spPr>
        <p:txBody>
          <a:bodyPr wrap="square">
            <a:spAutoFit/>
          </a:bodyPr>
          <a:lstStyle/>
          <a:p>
            <a:pPr marL="285750" indent="-285750" algn="just">
              <a:buFont typeface="Wingdings" panose="05000000000000000000" pitchFamily="2" charset="2"/>
              <a:buChar char="q"/>
            </a:pPr>
            <a:r>
              <a:rPr lang="en-US" sz="2000" b="1" i="0" dirty="0">
                <a:solidFill>
                  <a:srgbClr val="C00000"/>
                </a:solidFill>
                <a:effectLst/>
                <a:latin typeface="Times New Roman" panose="02020603050405020304" pitchFamily="18" charset="0"/>
                <a:cs typeface="Times New Roman" panose="02020603050405020304" pitchFamily="18" charset="0"/>
              </a:rPr>
              <a:t>Explanation:</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Threads implemented in user space are managed entirely by the application or program without intervention from the operating system kernel. The thread management functions, such as creation, scheduling, and switching between threads, are handled by the application itself using a user-level thread library.</a:t>
            </a:r>
          </a:p>
        </p:txBody>
      </p:sp>
      <p:pic>
        <p:nvPicPr>
          <p:cNvPr id="3" name="Picture 3">
            <a:extLst>
              <a:ext uri="{FF2B5EF4-FFF2-40B4-BE49-F238E27FC236}">
                <a16:creationId xmlns:a16="http://schemas.microsoft.com/office/drawing/2014/main" id="{F0C87DBA-DEE1-FE1A-7FFD-BEB549708F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28861"/>
            <a:ext cx="4639011" cy="306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C94288FE-79D0-D201-FABB-3774EC853B0F}"/>
              </a:ext>
            </a:extLst>
          </p:cNvPr>
          <p:cNvSpPr txBox="1"/>
          <p:nvPr/>
        </p:nvSpPr>
        <p:spPr>
          <a:xfrm>
            <a:off x="4580926" y="2967926"/>
            <a:ext cx="7599427" cy="1323439"/>
          </a:xfrm>
          <a:prstGeom prst="rect">
            <a:avLst/>
          </a:prstGeom>
          <a:noFill/>
        </p:spPr>
        <p:txBody>
          <a:bodyPr wrap="square">
            <a:spAutoFit/>
          </a:bodyPr>
          <a:lstStyle/>
          <a:p>
            <a:pPr marL="342900" indent="-342900" algn="just">
              <a:buFont typeface="Wingdings" panose="05000000000000000000" pitchFamily="2" charset="2"/>
              <a:buChar char="q"/>
            </a:pPr>
            <a:r>
              <a:rPr lang="en-US" sz="2000" b="0" i="0" dirty="0">
                <a:solidFill>
                  <a:srgbClr val="374151"/>
                </a:solidFill>
                <a:effectLst/>
                <a:latin typeface="Times New Roman" panose="02020603050405020304" pitchFamily="18" charset="0"/>
                <a:cs typeface="Times New Roman" panose="02020603050405020304" pitchFamily="18" charset="0"/>
              </a:rPr>
              <a:t>The TCB contains vital details specific to an individual thread. This includes data like the thread's state, program counter, stack pointer, register values, thread ID, priority, scheduling information, and other necessary attributes.</a:t>
            </a: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FFDDE10-83F4-E080-6420-341F89C64F03}"/>
              </a:ext>
            </a:extLst>
          </p:cNvPr>
          <p:cNvSpPr txBox="1"/>
          <p:nvPr/>
        </p:nvSpPr>
        <p:spPr>
          <a:xfrm>
            <a:off x="4561262" y="4724816"/>
            <a:ext cx="7599426" cy="1631216"/>
          </a:xfrm>
          <a:prstGeom prst="rect">
            <a:avLst/>
          </a:prstGeom>
          <a:noFill/>
        </p:spPr>
        <p:txBody>
          <a:bodyPr wrap="square">
            <a:spAutoFit/>
          </a:bodyPr>
          <a:lstStyle/>
          <a:p>
            <a:pPr marL="342900" indent="-342900" algn="just">
              <a:buFont typeface="Wingdings" panose="05000000000000000000" pitchFamily="2" charset="2"/>
              <a:buChar char="q"/>
            </a:pPr>
            <a:r>
              <a:rPr lang="en-US" sz="2000" b="0" i="0" dirty="0">
                <a:solidFill>
                  <a:srgbClr val="374151"/>
                </a:solidFill>
                <a:effectLst/>
                <a:latin typeface="Times New Roman" panose="02020603050405020304" pitchFamily="18" charset="0"/>
                <a:cs typeface="Times New Roman" panose="02020603050405020304" pitchFamily="18" charset="0"/>
              </a:rPr>
              <a:t>The thread table is a collective data structure that maintains information about multiple threads within a process. Each entry in the thread table corresponds to a specific thread and contains details like the thread's state, its TCB address, identification, and possibly additional thread-related information.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480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332691"/>
            <a:ext cx="7275871" cy="769441"/>
          </a:xfrm>
          <a:prstGeom prst="rect">
            <a:avLst/>
          </a:prstGeom>
          <a:noFill/>
        </p:spPr>
        <p:txBody>
          <a:bodyPr wrap="square">
            <a:spAutoFit/>
          </a:bodyPr>
          <a:lstStyle/>
          <a:p>
            <a:pPr algn="ctr"/>
            <a:r>
              <a:rPr lang="en-US" sz="2400" b="1" i="0" dirty="0">
                <a:solidFill>
                  <a:srgbClr val="C00000"/>
                </a:solidFill>
                <a:effectLst/>
                <a:latin typeface="Times New Roman" panose="02020603050405020304" pitchFamily="18" charset="0"/>
                <a:cs typeface="Times New Roman" panose="02020603050405020304" pitchFamily="18" charset="0"/>
              </a:rPr>
              <a:t>Implementing Threads in User Space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pPr algn="ctr"/>
            <a:endParaRPr lang="en-IN" sz="20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53615CB-BD3B-FB22-1B51-AA3550BD6026}"/>
              </a:ext>
            </a:extLst>
          </p:cNvPr>
          <p:cNvSpPr txBox="1"/>
          <p:nvPr/>
        </p:nvSpPr>
        <p:spPr>
          <a:xfrm>
            <a:off x="550605" y="1132382"/>
            <a:ext cx="10658167" cy="5632311"/>
          </a:xfrm>
          <a:prstGeom prst="rect">
            <a:avLst/>
          </a:prstGeom>
          <a:noFill/>
        </p:spPr>
        <p:txBody>
          <a:bodyPr wrap="square">
            <a:spAutoFit/>
          </a:bodyPr>
          <a:lstStyle/>
          <a:p>
            <a:pPr algn="l"/>
            <a:r>
              <a:rPr lang="en-US" sz="2000" b="1" i="0" dirty="0">
                <a:solidFill>
                  <a:srgbClr val="C00000"/>
                </a:solidFill>
                <a:effectLst/>
                <a:latin typeface="Times New Roman" panose="02020603050405020304" pitchFamily="18" charset="0"/>
                <a:cs typeface="Times New Roman" panose="02020603050405020304" pitchFamily="18" charset="0"/>
              </a:rPr>
              <a:t>User Space Thread Implementation in Microsoft Word:</a:t>
            </a:r>
          </a:p>
          <a:p>
            <a:pPr algn="l"/>
            <a:endParaRPr lang="en-US" sz="2000" b="0" i="0" dirty="0">
              <a:solidFill>
                <a:srgbClr val="C00000"/>
              </a:solidFill>
              <a:effectLst/>
              <a:latin typeface="Times New Roman" panose="02020603050405020304" pitchFamily="18" charset="0"/>
              <a:cs typeface="Times New Roman" panose="02020603050405020304" pitchFamily="18" charset="0"/>
            </a:endParaRPr>
          </a:p>
          <a:p>
            <a:pPr algn="l"/>
            <a:r>
              <a:rPr lang="en-US" sz="2000" b="0" i="0" dirty="0">
                <a:solidFill>
                  <a:srgbClr val="374151"/>
                </a:solidFill>
                <a:effectLst/>
                <a:latin typeface="Times New Roman" panose="02020603050405020304" pitchFamily="18" charset="0"/>
                <a:cs typeface="Times New Roman" panose="02020603050405020304" pitchFamily="18" charset="0"/>
              </a:rPr>
              <a:t>Microsoft Word uses its internal thread management mechanisms (often provided by its programming framework) to create and manage threads dedicated to specific tasks like spell checking.</a:t>
            </a:r>
          </a:p>
          <a:p>
            <a:pPr algn="l"/>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r>
              <a:rPr lang="en-US" sz="2000" b="0" i="0" dirty="0">
                <a:solidFill>
                  <a:srgbClr val="374151"/>
                </a:solidFill>
                <a:effectLst/>
                <a:latin typeface="Times New Roman" panose="02020603050405020304" pitchFamily="18" charset="0"/>
                <a:cs typeface="Times New Roman" panose="02020603050405020304" pitchFamily="18" charset="0"/>
              </a:rPr>
              <a:t>These threads function independently within the Microsoft Word application, handling the workload efficiently without relying on the kernel for thread management or control.</a:t>
            </a:r>
          </a:p>
          <a:p>
            <a:pPr algn="l">
              <a:buFont typeface="Arial" panose="020B0604020202020204" pitchFamily="34" charset="0"/>
              <a:buChar char="•"/>
            </a:pPr>
            <a:endParaRPr lang="en-US" sz="2000" dirty="0">
              <a:solidFill>
                <a:srgbClr val="374151"/>
              </a:solidFill>
              <a:latin typeface="Times New Roman" panose="02020603050405020304" pitchFamily="18" charset="0"/>
              <a:cs typeface="Times New Roman" panose="02020603050405020304" pitchFamily="18" charset="0"/>
            </a:endParaRPr>
          </a:p>
          <a:p>
            <a:pPr algn="l"/>
            <a:r>
              <a:rPr lang="en-US" sz="2000" b="1" i="0" dirty="0">
                <a:solidFill>
                  <a:srgbClr val="C00000"/>
                </a:solidFill>
                <a:effectLst/>
                <a:latin typeface="Times New Roman" panose="02020603050405020304" pitchFamily="18" charset="0"/>
                <a:cs typeface="Times New Roman" panose="02020603050405020304" pitchFamily="18" charset="0"/>
              </a:rPr>
              <a:t>No Kernel Involvement:</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These threads operate solely within the application's user space without requiring intervention from the operating system kernel.</a:t>
            </a:r>
          </a:p>
          <a:p>
            <a:pPr algn="l">
              <a:buFont typeface="Arial" panose="020B0604020202020204" pitchFamily="34" charset="0"/>
              <a:buChar char="•"/>
            </a:pPr>
            <a:endParaRPr lang="en-US" sz="2000" dirty="0">
              <a:solidFill>
                <a:srgbClr val="374151"/>
              </a:solidFill>
              <a:latin typeface="Times New Roman" panose="02020603050405020304" pitchFamily="18" charset="0"/>
              <a:cs typeface="Times New Roman" panose="02020603050405020304" pitchFamily="18" charset="0"/>
            </a:endParaRPr>
          </a:p>
          <a:p>
            <a:pPr algn="l"/>
            <a:r>
              <a:rPr lang="en-US" sz="2000" b="1" i="0" dirty="0">
                <a:solidFill>
                  <a:srgbClr val="C00000"/>
                </a:solidFill>
                <a:effectLst/>
                <a:latin typeface="Times New Roman" panose="02020603050405020304" pitchFamily="18" charset="0"/>
                <a:cs typeface="Times New Roman" panose="02020603050405020304" pitchFamily="18" charset="0"/>
              </a:rPr>
              <a:t>Benefits:</a:t>
            </a:r>
            <a:endParaRPr lang="en-US" sz="2000" b="0" i="0" dirty="0">
              <a:solidFill>
                <a:srgbClr val="C00000"/>
              </a:solidFill>
              <a:effectLst/>
              <a:latin typeface="Times New Roman" panose="02020603050405020304" pitchFamily="18" charset="0"/>
              <a:cs typeface="Times New Roman" panose="02020603050405020304" pitchFamily="18" charset="0"/>
            </a:endParaRPr>
          </a:p>
          <a:p>
            <a:pPr algn="l"/>
            <a:r>
              <a:rPr lang="en-US" sz="2000" b="1" i="0" dirty="0">
                <a:solidFill>
                  <a:srgbClr val="C00000"/>
                </a:solidFill>
                <a:effectLst/>
                <a:latin typeface="Times New Roman" panose="02020603050405020304" pitchFamily="18" charset="0"/>
                <a:cs typeface="Times New Roman" panose="02020603050405020304" pitchFamily="18" charset="0"/>
              </a:rPr>
              <a:t>Improved Responsiveness:</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Implementing threads in user space allows Microsoft Word to maintain responsiveness by dividing complex tasks into smaller units and concurrently processing them without waiting for each to complete.</a:t>
            </a:r>
          </a:p>
          <a:p>
            <a:pPr algn="l"/>
            <a:r>
              <a:rPr lang="en-US" sz="2000" b="1" i="0" dirty="0">
                <a:solidFill>
                  <a:srgbClr val="C00000"/>
                </a:solidFill>
                <a:effectLst/>
                <a:latin typeface="Times New Roman" panose="02020603050405020304" pitchFamily="18" charset="0"/>
                <a:cs typeface="Times New Roman" panose="02020603050405020304" pitchFamily="18" charset="0"/>
              </a:rPr>
              <a:t>Resource Utilization:</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By utilizing user-level threads, the application can efficiently utilize available CPU resources without heavy reliance on kernel-level operations.</a:t>
            </a:r>
          </a:p>
          <a:p>
            <a:pPr algn="l">
              <a:buFont typeface="Arial" panose="020B0604020202020204" pitchFamily="34" charset="0"/>
              <a:buChar char="•"/>
            </a:pP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7858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332691"/>
            <a:ext cx="7275871" cy="769441"/>
          </a:xfrm>
          <a:prstGeom prst="rect">
            <a:avLst/>
          </a:prstGeom>
          <a:noFill/>
        </p:spPr>
        <p:txBody>
          <a:bodyPr wrap="square">
            <a:spAutoFit/>
          </a:bodyPr>
          <a:lstStyle/>
          <a:p>
            <a:pPr algn="ctr"/>
            <a:r>
              <a:rPr lang="en-US" sz="2400" b="1" i="0" dirty="0">
                <a:solidFill>
                  <a:srgbClr val="C00000"/>
                </a:solidFill>
                <a:effectLst/>
                <a:latin typeface="Times New Roman" panose="02020603050405020304" pitchFamily="18" charset="0"/>
                <a:cs typeface="Times New Roman" panose="02020603050405020304" pitchFamily="18" charset="0"/>
              </a:rPr>
              <a:t>Implementing Threads in User Space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pPr algn="ctr"/>
            <a:endParaRPr lang="en-IN" sz="20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53615CB-BD3B-FB22-1B51-AA3550BD6026}"/>
              </a:ext>
            </a:extLst>
          </p:cNvPr>
          <p:cNvSpPr txBox="1"/>
          <p:nvPr/>
        </p:nvSpPr>
        <p:spPr>
          <a:xfrm>
            <a:off x="550605" y="1374679"/>
            <a:ext cx="10658167" cy="5262979"/>
          </a:xfrm>
          <a:prstGeom prst="rect">
            <a:avLst/>
          </a:prstGeom>
          <a:noFill/>
        </p:spPr>
        <p:txBody>
          <a:bodyPr wrap="square">
            <a:spAutoFit/>
          </a:bodyPr>
          <a:lstStyle/>
          <a:p>
            <a:pPr algn="just"/>
            <a:r>
              <a:rPr lang="en-US" sz="2400" b="1" i="0" dirty="0">
                <a:solidFill>
                  <a:srgbClr val="C00000"/>
                </a:solidFill>
                <a:effectLst/>
                <a:latin typeface="Times New Roman" panose="02020603050405020304" pitchFamily="18" charset="0"/>
                <a:cs typeface="Times New Roman" panose="02020603050405020304" pitchFamily="18" charset="0"/>
              </a:rPr>
              <a:t>One-to-One Relationship between User Threads and Kernel Threads:</a:t>
            </a:r>
            <a:endParaRPr lang="en-US" sz="2400" b="0" i="0" dirty="0">
              <a:solidFill>
                <a:srgbClr val="C00000"/>
              </a:solidFill>
              <a:effectLst/>
              <a:latin typeface="Times New Roman" panose="02020603050405020304" pitchFamily="18" charset="0"/>
              <a:cs typeface="Times New Roman" panose="02020603050405020304" pitchFamily="18" charset="0"/>
            </a:endParaRPr>
          </a:p>
          <a:p>
            <a:pPr algn="just"/>
            <a:endParaRPr lang="en-US" sz="2400" b="1" i="0" dirty="0">
              <a:solidFill>
                <a:srgbClr val="374151"/>
              </a:solidFill>
              <a:effectLst/>
              <a:latin typeface="Times New Roman" panose="02020603050405020304" pitchFamily="18" charset="0"/>
              <a:cs typeface="Times New Roman" panose="02020603050405020304" pitchFamily="18" charset="0"/>
            </a:endParaRPr>
          </a:p>
          <a:p>
            <a:pPr algn="just"/>
            <a:r>
              <a:rPr lang="en-US" sz="2400" b="1" i="0" dirty="0">
                <a:solidFill>
                  <a:srgbClr val="C00000"/>
                </a:solidFill>
                <a:effectLst/>
                <a:latin typeface="Times New Roman" panose="02020603050405020304" pitchFamily="18" charset="0"/>
                <a:cs typeface="Times New Roman" panose="02020603050405020304" pitchFamily="18" charset="0"/>
              </a:rPr>
              <a:t>Explanation:</a:t>
            </a:r>
            <a:r>
              <a:rPr lang="en-US" sz="2400" b="0" i="0" dirty="0">
                <a:solidFill>
                  <a:srgbClr val="C00000"/>
                </a:solidFill>
                <a:effectLst/>
                <a:latin typeface="Times New Roman" panose="02020603050405020304" pitchFamily="18" charset="0"/>
                <a:cs typeface="Times New Roman" panose="02020603050405020304" pitchFamily="18" charset="0"/>
              </a:rPr>
              <a:t> </a:t>
            </a:r>
            <a:r>
              <a:rPr lang="en-US" sz="2400" b="0" i="0" dirty="0">
                <a:solidFill>
                  <a:srgbClr val="374151"/>
                </a:solidFill>
                <a:effectLst/>
                <a:latin typeface="Times New Roman" panose="02020603050405020304" pitchFamily="18" charset="0"/>
                <a:cs typeface="Times New Roman" panose="02020603050405020304" pitchFamily="18" charset="0"/>
              </a:rPr>
              <a:t>In a one-to-one relationship model, each user-level thread directly corresponds to a separate kernel-level thread. Therefore, when a user-level thread (created by the application like Microsoft Word) is generated, it is associated with a unique kernel-level thread for execution by the operating system.</a:t>
            </a:r>
          </a:p>
          <a:p>
            <a:pPr algn="just"/>
            <a:endParaRPr lang="en-US" sz="2400" b="1" i="0" dirty="0">
              <a:solidFill>
                <a:srgbClr val="C00000"/>
              </a:solidFill>
              <a:effectLst/>
              <a:latin typeface="Times New Roman" panose="02020603050405020304" pitchFamily="18" charset="0"/>
              <a:cs typeface="Times New Roman" panose="02020603050405020304" pitchFamily="18" charset="0"/>
            </a:endParaRPr>
          </a:p>
          <a:p>
            <a:pPr algn="just"/>
            <a:endParaRPr lang="en-US" sz="2400" b="0" i="0" dirty="0">
              <a:solidFill>
                <a:srgbClr val="C00000"/>
              </a:solidFill>
              <a:effectLst/>
              <a:latin typeface="Times New Roman" panose="02020603050405020304" pitchFamily="18" charset="0"/>
              <a:cs typeface="Times New Roman" panose="02020603050405020304" pitchFamily="18" charset="0"/>
            </a:endParaRPr>
          </a:p>
          <a:p>
            <a:pPr algn="just"/>
            <a:r>
              <a:rPr lang="en-US" sz="2400" b="1" i="0" dirty="0">
                <a:solidFill>
                  <a:srgbClr val="C00000"/>
                </a:solidFill>
                <a:effectLst/>
                <a:latin typeface="Times New Roman" panose="02020603050405020304" pitchFamily="18" charset="0"/>
                <a:cs typeface="Times New Roman" panose="02020603050405020304" pitchFamily="18" charset="0"/>
              </a:rPr>
              <a:t>Example in Microsoft Word Scenario:</a:t>
            </a:r>
            <a:endParaRPr lang="en-US" sz="2400" b="0" i="0" dirty="0">
              <a:solidFill>
                <a:srgbClr val="C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When Microsoft Word creates multiple threads within its application for tasks like spell checking, each user-level thread (created within the application) generally maps to its own kernel-level thread. This one-to-one mapping enables each user thread to execute concurrently at the kernel level.</a:t>
            </a:r>
          </a:p>
          <a:p>
            <a:pPr algn="just"/>
            <a:endParaRPr lang="en-US" sz="24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258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332691"/>
            <a:ext cx="7275871" cy="769441"/>
          </a:xfrm>
          <a:prstGeom prst="rect">
            <a:avLst/>
          </a:prstGeom>
          <a:noFill/>
        </p:spPr>
        <p:txBody>
          <a:bodyPr wrap="square">
            <a:spAutoFit/>
          </a:bodyPr>
          <a:lstStyle/>
          <a:p>
            <a:pPr algn="ctr"/>
            <a:r>
              <a:rPr lang="en-US" sz="2400" b="1" i="0" dirty="0">
                <a:solidFill>
                  <a:srgbClr val="C00000"/>
                </a:solidFill>
                <a:effectLst/>
                <a:latin typeface="Times New Roman" panose="02020603050405020304" pitchFamily="18" charset="0"/>
                <a:cs typeface="Times New Roman" panose="02020603050405020304" pitchFamily="18" charset="0"/>
              </a:rPr>
              <a:t>Implementing Threads in User Space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pPr algn="ctr"/>
            <a:endParaRPr lang="en-IN" sz="20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53615CB-BD3B-FB22-1B51-AA3550BD6026}"/>
              </a:ext>
            </a:extLst>
          </p:cNvPr>
          <p:cNvSpPr txBox="1"/>
          <p:nvPr/>
        </p:nvSpPr>
        <p:spPr>
          <a:xfrm>
            <a:off x="589936" y="1517631"/>
            <a:ext cx="10658167" cy="4154984"/>
          </a:xfrm>
          <a:prstGeom prst="rect">
            <a:avLst/>
          </a:prstGeom>
          <a:noFill/>
        </p:spPr>
        <p:txBody>
          <a:bodyPr wrap="square">
            <a:spAutoFit/>
          </a:bodyPr>
          <a:lstStyle/>
          <a:p>
            <a:pPr algn="l"/>
            <a:r>
              <a:rPr lang="en-US" sz="2400" b="1" i="0" dirty="0">
                <a:solidFill>
                  <a:srgbClr val="C00000"/>
                </a:solidFill>
                <a:effectLst/>
                <a:latin typeface="Times New Roman" panose="02020603050405020304" pitchFamily="18" charset="0"/>
                <a:cs typeface="Times New Roman" panose="02020603050405020304" pitchFamily="18" charset="0"/>
              </a:rPr>
              <a:t>Many-to-One Relationships:</a:t>
            </a:r>
            <a:endParaRPr lang="en-US" sz="2400" b="0" i="0" dirty="0">
              <a:solidFill>
                <a:srgbClr val="C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In a many-to-one relationship model, multiple user-level threads might be managed by a single kernel-level thread </a:t>
            </a:r>
          </a:p>
          <a:p>
            <a:pPr algn="l"/>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endParaRPr lang="en-US" sz="2400" dirty="0">
              <a:solidFill>
                <a:srgbClr val="374151"/>
              </a:solidFill>
              <a:latin typeface="Times New Roman" panose="02020603050405020304" pitchFamily="18" charset="0"/>
              <a:cs typeface="Times New Roman" panose="02020603050405020304" pitchFamily="18" charset="0"/>
            </a:endParaRPr>
          </a:p>
          <a:p>
            <a:pPr algn="l"/>
            <a:r>
              <a:rPr lang="en-US" sz="2400" b="0" i="0" dirty="0">
                <a:solidFill>
                  <a:srgbClr val="374151"/>
                </a:solidFill>
                <a:effectLst/>
                <a:latin typeface="Times New Roman" panose="02020603050405020304" pitchFamily="18" charset="0"/>
                <a:cs typeface="Times New Roman" panose="02020603050405020304" pitchFamily="18" charset="0"/>
              </a:rPr>
              <a:t>In a many-to-one threading model where multiple user-level threads are mapped to a single kernel-level thread, if one of the user-level threads gets blocked, it can potentially lead to the blocking of other user-level threads as well. This is due to the fact that all the user-level threads share the same underlying kernel-level thread for execution.</a:t>
            </a:r>
          </a:p>
          <a:p>
            <a:pPr algn="l"/>
            <a:endParaRPr lang="en-US" sz="24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100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332691"/>
            <a:ext cx="7275871" cy="830997"/>
          </a:xfrm>
          <a:prstGeom prst="rect">
            <a:avLst/>
          </a:prstGeom>
          <a:noFill/>
        </p:spPr>
        <p:txBody>
          <a:bodyPr wrap="square">
            <a:spAutoFit/>
          </a:bodyPr>
          <a:lstStyle/>
          <a:p>
            <a:pPr algn="ctr"/>
            <a:r>
              <a:rPr lang="en-US" sz="2800" b="1" i="0" dirty="0">
                <a:solidFill>
                  <a:srgbClr val="C00000"/>
                </a:solidFill>
                <a:effectLst/>
                <a:latin typeface="Times New Roman" panose="02020603050405020304" pitchFamily="18" charset="0"/>
                <a:cs typeface="Times New Roman" panose="02020603050405020304" pitchFamily="18" charset="0"/>
              </a:rPr>
              <a:t>Implementing Threads in Kernel Space</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pPr algn="ctr"/>
            <a:endParaRPr lang="en-IN" sz="20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766916" y="1344758"/>
            <a:ext cx="10658167" cy="1015663"/>
          </a:xfrm>
          <a:prstGeom prst="rect">
            <a:avLst/>
          </a:prstGeom>
          <a:noFill/>
        </p:spPr>
        <p:txBody>
          <a:bodyPr wrap="square">
            <a:spAutoFit/>
          </a:bodyPr>
          <a:lstStyle/>
          <a:p>
            <a:pPr marL="285750" indent="-285750" algn="just">
              <a:buFont typeface="Wingdings" panose="05000000000000000000" pitchFamily="2" charset="2"/>
              <a:buChar char="q"/>
            </a:pPr>
            <a:r>
              <a:rPr lang="en-US" sz="2000" b="1" i="0" dirty="0">
                <a:solidFill>
                  <a:srgbClr val="C00000"/>
                </a:solidFill>
                <a:effectLst/>
                <a:latin typeface="Times New Roman" panose="02020603050405020304" pitchFamily="18" charset="0"/>
                <a:cs typeface="Times New Roman" panose="02020603050405020304" pitchFamily="18" charset="0"/>
              </a:rPr>
              <a:t>Explanation:</a:t>
            </a:r>
            <a:r>
              <a:rPr lang="en-US" sz="2000" b="0" i="0" dirty="0">
                <a:solidFill>
                  <a:srgbClr val="374151"/>
                </a:solidFill>
                <a:effectLst/>
                <a:latin typeface="Times New Roman" panose="02020603050405020304" pitchFamily="18" charset="0"/>
                <a:cs typeface="Times New Roman" panose="02020603050405020304" pitchFamily="18" charset="0"/>
              </a:rPr>
              <a:t> Threads implemented in the kernel are managed and supported directly by the operating system's kernel. The kernel provides system calls and services for thread creation, scheduling, and management, offering more efficient and direct control over the system's resources.</a:t>
            </a:r>
          </a:p>
        </p:txBody>
      </p:sp>
      <p:sp>
        <p:nvSpPr>
          <p:cNvPr id="9" name="TextBox 8">
            <a:extLst>
              <a:ext uri="{FF2B5EF4-FFF2-40B4-BE49-F238E27FC236}">
                <a16:creationId xmlns:a16="http://schemas.microsoft.com/office/drawing/2014/main" id="{C94288FE-79D0-D201-FABB-3774EC853B0F}"/>
              </a:ext>
            </a:extLst>
          </p:cNvPr>
          <p:cNvSpPr txBox="1"/>
          <p:nvPr/>
        </p:nvSpPr>
        <p:spPr>
          <a:xfrm>
            <a:off x="4580926" y="2967926"/>
            <a:ext cx="7599427" cy="1015663"/>
          </a:xfrm>
          <a:prstGeom prst="rect">
            <a:avLst/>
          </a:prstGeom>
          <a:noFill/>
        </p:spPr>
        <p:txBody>
          <a:bodyPr wrap="square">
            <a:spAutoFit/>
          </a:bodyPr>
          <a:lstStyle/>
          <a:p>
            <a:pPr marL="342900" indent="-342900" algn="just">
              <a:buFont typeface="Wingdings" panose="05000000000000000000" pitchFamily="2" charset="2"/>
              <a:buChar char="q"/>
            </a:pPr>
            <a:r>
              <a:rPr lang="en-US" sz="2000" b="1" i="0" dirty="0">
                <a:effectLst/>
                <a:latin typeface="Times New Roman" panose="02020603050405020304" pitchFamily="18" charset="0"/>
                <a:cs typeface="Times New Roman" panose="02020603050405020304" pitchFamily="18" charset="0"/>
              </a:rPr>
              <a:t>Managed by the Kernel:</a:t>
            </a:r>
            <a:r>
              <a:rPr lang="en-US" sz="2000" b="0" i="0" dirty="0">
                <a:solidFill>
                  <a:srgbClr val="374151"/>
                </a:solidFill>
                <a:effectLst/>
                <a:latin typeface="Times New Roman" panose="02020603050405020304" pitchFamily="18" charset="0"/>
                <a:cs typeface="Times New Roman" panose="02020603050405020304" pitchFamily="18" charset="0"/>
              </a:rPr>
              <a:t> Kernel-level threads are created, scheduled, and managed by the operating system's kernel without relying on a user-level thread library.</a:t>
            </a: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FFDDE10-83F4-E080-6420-341F89C64F03}"/>
              </a:ext>
            </a:extLst>
          </p:cNvPr>
          <p:cNvSpPr txBox="1"/>
          <p:nvPr/>
        </p:nvSpPr>
        <p:spPr>
          <a:xfrm>
            <a:off x="4561262" y="4583047"/>
            <a:ext cx="7599426" cy="1323439"/>
          </a:xfrm>
          <a:prstGeom prst="rect">
            <a:avLst/>
          </a:prstGeom>
          <a:noFill/>
        </p:spPr>
        <p:txBody>
          <a:bodyPr wrap="square">
            <a:spAutoFit/>
          </a:bodyPr>
          <a:lstStyle/>
          <a:p>
            <a:pPr marL="342900" indent="-342900" algn="just">
              <a:buFont typeface="Wingdings" panose="05000000000000000000" pitchFamily="2" charset="2"/>
              <a:buChar char="q"/>
            </a:pPr>
            <a:r>
              <a:rPr lang="en-US" sz="2000" b="1" i="0" dirty="0">
                <a:effectLst/>
                <a:latin typeface="Times New Roman" panose="02020603050405020304" pitchFamily="18" charset="0"/>
                <a:cs typeface="Times New Roman" panose="02020603050405020304" pitchFamily="18" charset="0"/>
              </a:rPr>
              <a:t>Example Implementations:</a:t>
            </a:r>
            <a:r>
              <a:rPr lang="en-US" sz="2000" b="0" i="0" dirty="0">
                <a:solidFill>
                  <a:srgbClr val="374151"/>
                </a:solidFill>
                <a:effectLst/>
                <a:latin typeface="Times New Roman" panose="02020603050405020304" pitchFamily="18" charset="0"/>
                <a:cs typeface="Times New Roman" panose="02020603050405020304" pitchFamily="18" charset="0"/>
              </a:rPr>
              <a:t> Various operating systems, such as Linux, Windows, and macOS, use kernel-level threads as a fundamental component for managing multitasking and concurrent execution within the system.</a:t>
            </a:r>
            <a:endParaRPr lang="en-IN" sz="2000" dirty="0">
              <a:latin typeface="Times New Roman" panose="02020603050405020304" pitchFamily="18" charset="0"/>
              <a:cs typeface="Times New Roman" panose="02020603050405020304" pitchFamily="18" charset="0"/>
            </a:endParaRPr>
          </a:p>
        </p:txBody>
      </p:sp>
      <p:pic>
        <p:nvPicPr>
          <p:cNvPr id="7" name="Picture 2">
            <a:extLst>
              <a:ext uri="{FF2B5EF4-FFF2-40B4-BE49-F238E27FC236}">
                <a16:creationId xmlns:a16="http://schemas.microsoft.com/office/drawing/2014/main" id="{5EB9C903-7BD0-152F-1A1A-BEB67375CD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26" y="2540728"/>
            <a:ext cx="4372897" cy="40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7838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332691"/>
            <a:ext cx="7275871" cy="769441"/>
          </a:xfrm>
          <a:prstGeom prst="rect">
            <a:avLst/>
          </a:prstGeom>
          <a:noFill/>
        </p:spPr>
        <p:txBody>
          <a:bodyPr wrap="square">
            <a:spAutoFit/>
          </a:bodyPr>
          <a:lstStyle/>
          <a:p>
            <a:pPr algn="ctr"/>
            <a:r>
              <a:rPr lang="en-US" sz="2400" b="1" i="0" dirty="0">
                <a:solidFill>
                  <a:srgbClr val="C00000"/>
                </a:solidFill>
                <a:effectLst/>
                <a:latin typeface="Times New Roman" panose="02020603050405020304" pitchFamily="18" charset="0"/>
                <a:cs typeface="Times New Roman" panose="02020603050405020304" pitchFamily="18" charset="0"/>
              </a:rPr>
              <a:t>Implementing Threads in Kernel Space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pPr algn="ctr"/>
            <a:endParaRPr lang="en-IN" sz="20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53615CB-BD3B-FB22-1B51-AA3550BD6026}"/>
              </a:ext>
            </a:extLst>
          </p:cNvPr>
          <p:cNvSpPr txBox="1"/>
          <p:nvPr/>
        </p:nvSpPr>
        <p:spPr>
          <a:xfrm>
            <a:off x="550607" y="1317576"/>
            <a:ext cx="11523406" cy="5016758"/>
          </a:xfrm>
          <a:prstGeom prst="rect">
            <a:avLst/>
          </a:prstGeom>
          <a:noFill/>
        </p:spPr>
        <p:txBody>
          <a:bodyPr wrap="square">
            <a:spAutoFit/>
          </a:bodyPr>
          <a:lstStyle/>
          <a:p>
            <a:pPr algn="just"/>
            <a:r>
              <a:rPr lang="en-US" sz="2000" b="1" i="0" dirty="0">
                <a:solidFill>
                  <a:srgbClr val="374151"/>
                </a:solidFill>
                <a:effectLst/>
                <a:latin typeface="Times New Roman" panose="02020603050405020304" pitchFamily="18" charset="0"/>
                <a:cs typeface="Times New Roman" panose="02020603050405020304" pitchFamily="18" charset="0"/>
              </a:rPr>
              <a:t>Implementing Threads in Kernel Space: Microsoft Word Example</a:t>
            </a:r>
          </a:p>
          <a:p>
            <a:pPr algn="just"/>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r>
              <a:rPr lang="en-US" sz="2000" b="1" i="0" dirty="0">
                <a:solidFill>
                  <a:srgbClr val="374151"/>
                </a:solidFill>
                <a:effectLst/>
                <a:latin typeface="Times New Roman" panose="02020603050405020304" pitchFamily="18" charset="0"/>
                <a:cs typeface="Times New Roman" panose="02020603050405020304" pitchFamily="18" charset="0"/>
              </a:rPr>
              <a:t>Scenario: File I/O and Document Rendering</a:t>
            </a:r>
          </a:p>
          <a:p>
            <a:pPr algn="just"/>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Explanation:</a:t>
            </a:r>
            <a:r>
              <a:rPr lang="en-US" sz="2000" b="0" i="0" dirty="0">
                <a:solidFill>
                  <a:srgbClr val="374151"/>
                </a:solidFill>
                <a:effectLst/>
                <a:latin typeface="Times New Roman" panose="02020603050405020304" pitchFamily="18" charset="0"/>
                <a:cs typeface="Times New Roman" panose="02020603050405020304" pitchFamily="18" charset="0"/>
              </a:rPr>
              <a:t> In the case of Microsoft Word, certain operations involving file I/O, document rendering, or system-level tasks may rely on kernel-level threads to handle these operations efficiently.</a:t>
            </a:r>
          </a:p>
          <a:p>
            <a:pPr algn="just"/>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Kernel-Level Thread Implementation:</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File I/O:</a:t>
            </a:r>
            <a:r>
              <a:rPr lang="en-US" sz="2000" b="0" i="0" dirty="0">
                <a:solidFill>
                  <a:srgbClr val="374151"/>
                </a:solidFill>
                <a:effectLst/>
                <a:latin typeface="Times New Roman" panose="02020603050405020304" pitchFamily="18" charset="0"/>
                <a:cs typeface="Times New Roman" panose="02020603050405020304" pitchFamily="18" charset="0"/>
              </a:rPr>
              <a:t> When Microsoft Word reads from or writes to files (such as opening, saving, or printing documents), kernel-level threads can be involved in managing these file I/O operations. Kernel threads handle interactions with the file system drivers and facilitate data transfer between memory and storage devices.</a:t>
            </a:r>
          </a:p>
          <a:p>
            <a:pPr marL="742950" lvl="1" indent="-285750" algn="just">
              <a:buFont typeface="Arial" panose="020B0604020202020204" pitchFamily="34" charset="0"/>
              <a:buChar char="•"/>
            </a:pPr>
            <a:r>
              <a:rPr lang="en-US" sz="2000" b="1" i="0" dirty="0">
                <a:solidFill>
                  <a:srgbClr val="374151"/>
                </a:solidFill>
                <a:effectLst/>
                <a:latin typeface="Times New Roman" panose="02020603050405020304" pitchFamily="18" charset="0"/>
                <a:cs typeface="Times New Roman" panose="02020603050405020304" pitchFamily="18" charset="0"/>
              </a:rPr>
              <a:t>Document Rendering:</a:t>
            </a:r>
            <a:r>
              <a:rPr lang="en-US" sz="2000" b="0" i="0" dirty="0">
                <a:solidFill>
                  <a:srgbClr val="374151"/>
                </a:solidFill>
                <a:effectLst/>
                <a:latin typeface="Times New Roman" panose="02020603050405020304" pitchFamily="18" charset="0"/>
                <a:cs typeface="Times New Roman" panose="02020603050405020304" pitchFamily="18" charset="0"/>
              </a:rPr>
              <a:t> Rendering complex documents or handling graphics-intensive tasks might involve kernel-level threads. These threads could manage low-level operations related to graphics processing or interfacing with device drivers to display text, images, or other content on the screen.</a:t>
            </a:r>
          </a:p>
          <a:p>
            <a:pPr algn="just"/>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490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332691"/>
            <a:ext cx="7275871" cy="769441"/>
          </a:xfrm>
          <a:prstGeom prst="rect">
            <a:avLst/>
          </a:prstGeom>
          <a:noFill/>
        </p:spPr>
        <p:txBody>
          <a:bodyPr wrap="square">
            <a:spAutoFit/>
          </a:bodyPr>
          <a:lstStyle/>
          <a:p>
            <a:pPr algn="ctr"/>
            <a:r>
              <a:rPr lang="en-IN" sz="2400" b="1" i="0" dirty="0">
                <a:solidFill>
                  <a:srgbClr val="C00000"/>
                </a:solidFill>
                <a:effectLst/>
                <a:latin typeface="Times New Roman" panose="02020603050405020304" pitchFamily="18" charset="0"/>
                <a:cs typeface="Times New Roman" panose="02020603050405020304" pitchFamily="18" charset="0"/>
              </a:rPr>
              <a:t>Hybrid Implementations</a:t>
            </a:r>
            <a:r>
              <a:rPr lang="en-US" sz="2400" b="0" i="0" u="none" strike="noStrike" baseline="0" dirty="0">
                <a:solidFill>
                  <a:srgbClr val="C00000"/>
                </a:solidFill>
                <a:latin typeface="Times New Roman" panose="02020603050405020304" pitchFamily="18" charset="0"/>
                <a:cs typeface="Times New Roman" panose="02020603050405020304" pitchFamily="18" charset="0"/>
              </a:rPr>
              <a:t>	</a:t>
            </a:r>
          </a:p>
          <a:p>
            <a:pPr algn="ctr"/>
            <a:endParaRPr lang="en-IN" sz="20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766916" y="1344758"/>
            <a:ext cx="10658167" cy="1569660"/>
          </a:xfrm>
          <a:prstGeom prst="rect">
            <a:avLst/>
          </a:prstGeom>
          <a:noFill/>
        </p:spPr>
        <p:txBody>
          <a:bodyPr wrap="square">
            <a:spAutoFit/>
          </a:bodyPr>
          <a:lstStyle/>
          <a:p>
            <a:pPr marL="285750" indent="-285750" algn="just">
              <a:buFont typeface="Wingdings" panose="05000000000000000000" pitchFamily="2" charset="2"/>
              <a:buChar char="q"/>
            </a:pPr>
            <a:r>
              <a:rPr lang="en-US" sz="2000" b="1" i="0" dirty="0">
                <a:solidFill>
                  <a:srgbClr val="C00000"/>
                </a:solidFill>
                <a:effectLst/>
                <a:latin typeface="Times New Roman" panose="02020603050405020304" pitchFamily="18" charset="0"/>
                <a:cs typeface="Times New Roman" panose="02020603050405020304" pitchFamily="18" charset="0"/>
              </a:rPr>
              <a:t>Explanation:</a:t>
            </a:r>
            <a:r>
              <a:rPr lang="en-US" sz="2000" b="0" i="0" dirty="0">
                <a:solidFill>
                  <a:srgbClr val="374151"/>
                </a:solidFill>
                <a:effectLst/>
                <a:latin typeface="Söhne"/>
              </a:rPr>
              <a:t> </a:t>
            </a:r>
            <a:r>
              <a:rPr lang="en-US" sz="2400" b="0" i="0" dirty="0">
                <a:solidFill>
                  <a:srgbClr val="374151"/>
                </a:solidFill>
                <a:effectLst/>
                <a:latin typeface="Times New Roman" panose="02020603050405020304" pitchFamily="18" charset="0"/>
                <a:cs typeface="Times New Roman" panose="02020603050405020304" pitchFamily="18" charset="0"/>
              </a:rPr>
              <a:t>Hybrid implementations combine features of both user-level and kernel-level thread management. This approach allows using user-level thread libraries while having some threads managed at the kernel level for better performance or specific functionalities.</a:t>
            </a:r>
          </a:p>
        </p:txBody>
      </p:sp>
      <p:pic>
        <p:nvPicPr>
          <p:cNvPr id="3" name="Picture 4">
            <a:extLst>
              <a:ext uri="{FF2B5EF4-FFF2-40B4-BE49-F238E27FC236}">
                <a16:creationId xmlns:a16="http://schemas.microsoft.com/office/drawing/2014/main" id="{EF3D3753-E09C-DDAD-71DB-37BEAAA4FE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1699" y="2935453"/>
            <a:ext cx="7848600" cy="341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420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332691"/>
            <a:ext cx="7275871" cy="769441"/>
          </a:xfrm>
          <a:prstGeom prst="rect">
            <a:avLst/>
          </a:prstGeom>
          <a:noFill/>
        </p:spPr>
        <p:txBody>
          <a:bodyPr wrap="square">
            <a:spAutoFit/>
          </a:bodyPr>
          <a:lstStyle/>
          <a:p>
            <a:pPr algn="ctr"/>
            <a:r>
              <a:rPr lang="en-IN" sz="2400" b="1" i="0" dirty="0">
                <a:solidFill>
                  <a:srgbClr val="C00000"/>
                </a:solidFill>
                <a:effectLst/>
                <a:latin typeface="Times New Roman" panose="02020603050405020304" pitchFamily="18" charset="0"/>
                <a:cs typeface="Times New Roman" panose="02020603050405020304" pitchFamily="18" charset="0"/>
              </a:rPr>
              <a:t>Hybrid Implementations</a:t>
            </a:r>
            <a:r>
              <a:rPr lang="en-US" sz="2400" b="0" i="0" u="none" strike="noStrike" baseline="0" dirty="0">
                <a:solidFill>
                  <a:srgbClr val="C00000"/>
                </a:solidFill>
                <a:latin typeface="Times New Roman" panose="02020603050405020304" pitchFamily="18" charset="0"/>
                <a:cs typeface="Times New Roman" panose="02020603050405020304" pitchFamily="18" charset="0"/>
              </a:rPr>
              <a:t>	</a:t>
            </a:r>
            <a:r>
              <a:rPr lang="en-US" sz="2400" b="1" i="0" dirty="0">
                <a:solidFill>
                  <a:srgbClr val="C00000"/>
                </a:solidFill>
                <a:effectLst/>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pPr algn="ctr"/>
            <a:endParaRPr lang="en-IN" sz="20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53615CB-BD3B-FB22-1B51-AA3550BD6026}"/>
              </a:ext>
            </a:extLst>
          </p:cNvPr>
          <p:cNvSpPr txBox="1"/>
          <p:nvPr/>
        </p:nvSpPr>
        <p:spPr>
          <a:xfrm>
            <a:off x="550607" y="1317576"/>
            <a:ext cx="11523406" cy="5016758"/>
          </a:xfrm>
          <a:prstGeom prst="rect">
            <a:avLst/>
          </a:prstGeom>
          <a:noFill/>
        </p:spPr>
        <p:txBody>
          <a:bodyPr wrap="square">
            <a:spAutoFit/>
          </a:bodyPr>
          <a:lstStyle/>
          <a:p>
            <a:pPr algn="l"/>
            <a:r>
              <a:rPr lang="en-US" sz="2000" b="1" i="0" dirty="0">
                <a:solidFill>
                  <a:srgbClr val="C00000"/>
                </a:solidFill>
                <a:effectLst/>
                <a:latin typeface="Times New Roman" panose="02020603050405020304" pitchFamily="18" charset="0"/>
                <a:cs typeface="Times New Roman" panose="02020603050405020304" pitchFamily="18" charset="0"/>
              </a:rPr>
              <a:t>Scenario: Video Rendering and User Interface Responsiveness</a:t>
            </a:r>
          </a:p>
          <a:p>
            <a:pPr algn="l"/>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r>
              <a:rPr lang="en-US" sz="2000" b="1" i="0" dirty="0">
                <a:solidFill>
                  <a:srgbClr val="C00000"/>
                </a:solidFill>
                <a:effectLst/>
                <a:latin typeface="Times New Roman" panose="02020603050405020304" pitchFamily="18" charset="0"/>
                <a:cs typeface="Times New Roman" panose="02020603050405020304" pitchFamily="18" charset="0"/>
              </a:rPr>
              <a:t>Explanation:</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In a multimedia editing application, such as video editing software, a hybrid threading model can optimize video rendering tasks while maintaining a responsive user interface.</a:t>
            </a:r>
          </a:p>
          <a:p>
            <a:pPr algn="l"/>
            <a:r>
              <a:rPr lang="en-US" sz="2000" b="1" i="0" dirty="0">
                <a:solidFill>
                  <a:srgbClr val="C00000"/>
                </a:solidFill>
                <a:effectLst/>
                <a:latin typeface="Times New Roman" panose="02020603050405020304" pitchFamily="18" charset="0"/>
                <a:cs typeface="Times New Roman" panose="02020603050405020304" pitchFamily="18" charset="0"/>
              </a:rPr>
              <a:t>Hybrid Thread Implementation:</a:t>
            </a:r>
            <a:endParaRPr lang="en-US" sz="2000" b="0" i="0" dirty="0">
              <a:solidFill>
                <a:srgbClr val="C00000"/>
              </a:solidFill>
              <a:effectLst/>
              <a:latin typeface="Times New Roman" panose="02020603050405020304" pitchFamily="18" charset="0"/>
              <a:cs typeface="Times New Roman" panose="02020603050405020304" pitchFamily="18" charset="0"/>
            </a:endParaRPr>
          </a:p>
          <a:p>
            <a:pPr lvl="1" algn="l"/>
            <a:r>
              <a:rPr lang="en-US" sz="2000" b="1" i="0" dirty="0">
                <a:solidFill>
                  <a:srgbClr val="C00000"/>
                </a:solidFill>
                <a:effectLst/>
                <a:latin typeface="Times New Roman" panose="02020603050405020304" pitchFamily="18" charset="0"/>
                <a:cs typeface="Times New Roman" panose="02020603050405020304" pitchFamily="18" charset="0"/>
              </a:rPr>
              <a:t>User Interface Threads (User Space):</a:t>
            </a:r>
            <a:endParaRPr lang="en-US" sz="2000" b="0" i="0" dirty="0">
              <a:solidFill>
                <a:srgbClr val="C00000"/>
              </a:solidFill>
              <a:effectLst/>
              <a:latin typeface="Times New Roman" panose="02020603050405020304" pitchFamily="18" charset="0"/>
              <a:cs typeface="Times New Roman" panose="02020603050405020304" pitchFamily="18" charset="0"/>
            </a:endParaRPr>
          </a:p>
          <a:p>
            <a:pPr marL="1143000" lvl="2" indent="-228600" algn="l">
              <a:buFont typeface="Arial" panose="020B0604020202020204" pitchFamily="34" charset="0"/>
              <a:buChar char="•"/>
            </a:pPr>
            <a:r>
              <a:rPr lang="en-US" sz="2000" b="1" i="0" dirty="0">
                <a:solidFill>
                  <a:srgbClr val="C00000"/>
                </a:solidFill>
                <a:effectLst/>
                <a:latin typeface="Times New Roman" panose="02020603050405020304" pitchFamily="18" charset="0"/>
                <a:cs typeface="Times New Roman" panose="02020603050405020304" pitchFamily="18" charset="0"/>
              </a:rPr>
              <a:t>Responsiveness:</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Threads within the user space manage the user interface elements, ensuring a responsive and interactive experience for users.</a:t>
            </a:r>
          </a:p>
          <a:p>
            <a:pPr marL="1143000" lvl="2" indent="-228600" algn="l">
              <a:buFont typeface="Arial" panose="020B0604020202020204" pitchFamily="34" charset="0"/>
              <a:buChar char="•"/>
            </a:pPr>
            <a:r>
              <a:rPr lang="en-US" sz="2000" b="1" i="0" dirty="0">
                <a:solidFill>
                  <a:srgbClr val="C00000"/>
                </a:solidFill>
                <a:effectLst/>
                <a:latin typeface="Times New Roman" panose="02020603050405020304" pitchFamily="18" charset="0"/>
                <a:cs typeface="Times New Roman" panose="02020603050405020304" pitchFamily="18" charset="0"/>
              </a:rPr>
              <a:t>Interactivity:</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These threads handle GUI components, user inputs, and display updates, allowing users to interact smoothly with the software's interface.</a:t>
            </a:r>
          </a:p>
          <a:p>
            <a:pPr lvl="1" algn="l"/>
            <a:r>
              <a:rPr lang="en-US" sz="2000" b="1" i="0" dirty="0">
                <a:solidFill>
                  <a:srgbClr val="C00000"/>
                </a:solidFill>
                <a:effectLst/>
                <a:latin typeface="Times New Roman" panose="02020603050405020304" pitchFamily="18" charset="0"/>
                <a:cs typeface="Times New Roman" panose="02020603050405020304" pitchFamily="18" charset="0"/>
              </a:rPr>
              <a:t>Rendering Threads (Kernel Space):</a:t>
            </a:r>
            <a:endParaRPr lang="en-US" sz="2000" b="0" i="0" dirty="0">
              <a:solidFill>
                <a:srgbClr val="C00000"/>
              </a:solidFill>
              <a:effectLst/>
              <a:latin typeface="Times New Roman" panose="02020603050405020304" pitchFamily="18" charset="0"/>
              <a:cs typeface="Times New Roman" panose="02020603050405020304" pitchFamily="18" charset="0"/>
            </a:endParaRPr>
          </a:p>
          <a:p>
            <a:pPr marL="1143000" lvl="2" indent="-228600" algn="l">
              <a:buFont typeface="Arial" panose="020B0604020202020204" pitchFamily="34" charset="0"/>
              <a:buChar char="•"/>
            </a:pPr>
            <a:r>
              <a:rPr lang="en-US" sz="2000" b="1" i="0" dirty="0">
                <a:solidFill>
                  <a:srgbClr val="C00000"/>
                </a:solidFill>
                <a:effectLst/>
                <a:latin typeface="Times New Roman" panose="02020603050405020304" pitchFamily="18" charset="0"/>
                <a:cs typeface="Times New Roman" panose="02020603050405020304" pitchFamily="18" charset="0"/>
              </a:rPr>
              <a:t>Video Rendering:</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Kernel-level threads handle resource-intensive tasks like video rendering, encoding, or processing.</a:t>
            </a:r>
          </a:p>
          <a:p>
            <a:pPr marL="1143000" lvl="2" indent="-228600" algn="l">
              <a:buFont typeface="Arial" panose="020B0604020202020204" pitchFamily="34" charset="0"/>
              <a:buChar char="•"/>
            </a:pPr>
            <a:r>
              <a:rPr lang="en-US" sz="2000" b="1" i="0" dirty="0">
                <a:solidFill>
                  <a:srgbClr val="C00000"/>
                </a:solidFill>
                <a:effectLst/>
                <a:latin typeface="Times New Roman" panose="02020603050405020304" pitchFamily="18" charset="0"/>
                <a:cs typeface="Times New Roman" panose="02020603050405020304" pitchFamily="18" charset="0"/>
              </a:rPr>
              <a:t>Optimized Performance:</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These threads utilize kernel-level capabilities to efficiently process multimedia content, taking advantage of direct hardware access and optimal resource utilization.</a:t>
            </a:r>
          </a:p>
          <a:p>
            <a:pPr algn="just"/>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783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534972"/>
            <a:ext cx="7275871" cy="892552"/>
          </a:xfrm>
          <a:prstGeom prst="rect">
            <a:avLst/>
          </a:prstGeom>
          <a:noFill/>
        </p:spPr>
        <p:txBody>
          <a:bodyPr wrap="square">
            <a:spAutoFit/>
          </a:bodyPr>
          <a:lstStyle/>
          <a:p>
            <a:pPr algn="ctr"/>
            <a:r>
              <a:rPr lang="en-IN" sz="2400" b="1" i="0" dirty="0">
                <a:solidFill>
                  <a:srgbClr val="C00000"/>
                </a:solidFill>
                <a:effectLst/>
                <a:latin typeface="Times New Roman" panose="02020603050405020304" pitchFamily="18" charset="0"/>
                <a:cs typeface="Times New Roman" panose="02020603050405020304" pitchFamily="18" charset="0"/>
              </a:rPr>
              <a:t>Guaranteed Scheduling</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766916" y="1717686"/>
            <a:ext cx="10658167" cy="4093428"/>
          </a:xfrm>
          <a:prstGeom prst="rect">
            <a:avLst/>
          </a:prstGeom>
          <a:noFill/>
        </p:spPr>
        <p:txBody>
          <a:bodyPr wrap="square">
            <a:spAutoFit/>
          </a:bodyPr>
          <a:lstStyle/>
          <a:p>
            <a:pPr algn="just"/>
            <a:r>
              <a:rPr lang="en-US" sz="2000" b="1" i="0" dirty="0">
                <a:solidFill>
                  <a:srgbClr val="C00000"/>
                </a:solidFill>
                <a:effectLst/>
                <a:latin typeface="Times New Roman" panose="02020603050405020304" pitchFamily="18" charset="0"/>
                <a:cs typeface="Times New Roman" panose="02020603050405020304" pitchFamily="18" charset="0"/>
              </a:rPr>
              <a:t>Title: Guaranteed Scheduling</a:t>
            </a:r>
            <a:endParaRPr lang="en-US" sz="2000" b="0" i="0" dirty="0">
              <a:solidFill>
                <a:srgbClr val="C00000"/>
              </a:solidFill>
              <a:effectLst/>
              <a:latin typeface="Times New Roman" panose="02020603050405020304" pitchFamily="18" charset="0"/>
              <a:cs typeface="Times New Roman" panose="02020603050405020304" pitchFamily="18" charset="0"/>
            </a:endParaRPr>
          </a:p>
          <a:p>
            <a:pPr algn="just"/>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r>
              <a:rPr lang="en-US" sz="2000" b="1" i="0" dirty="0">
                <a:solidFill>
                  <a:srgbClr val="C00000"/>
                </a:solidFill>
                <a:effectLst/>
                <a:latin typeface="Times New Roman" panose="02020603050405020304" pitchFamily="18" charset="0"/>
                <a:cs typeface="Times New Roman" panose="02020603050405020304" pitchFamily="18" charset="0"/>
              </a:rPr>
              <a:t>Definition: </a:t>
            </a:r>
            <a:r>
              <a:rPr lang="en-US" sz="2000" b="0" i="0" dirty="0">
                <a:solidFill>
                  <a:srgbClr val="374151"/>
                </a:solidFill>
                <a:effectLst/>
                <a:latin typeface="Times New Roman" panose="02020603050405020304" pitchFamily="18" charset="0"/>
                <a:cs typeface="Times New Roman" panose="02020603050405020304" pitchFamily="18" charset="0"/>
              </a:rPr>
              <a:t>Ensures a process receives a minimum share of resources or CPU time.</a:t>
            </a:r>
          </a:p>
          <a:p>
            <a:pPr algn="just"/>
            <a:endParaRPr lang="en-IN" sz="2000" b="1" i="0" dirty="0">
              <a:solidFill>
                <a:srgbClr val="0F0F0F"/>
              </a:solidFill>
              <a:effectLst/>
              <a:latin typeface="Times New Roman" panose="02020603050405020304" pitchFamily="18" charset="0"/>
              <a:cs typeface="Times New Roman" panose="02020603050405020304" pitchFamily="18" charset="0"/>
            </a:endParaRPr>
          </a:p>
          <a:p>
            <a:pPr algn="just"/>
            <a:r>
              <a:rPr lang="en-US" sz="2000" b="0" i="0" dirty="0">
                <a:solidFill>
                  <a:srgbClr val="374151"/>
                </a:solidFill>
                <a:effectLst/>
                <a:latin typeface="Times New Roman" panose="02020603050405020304" pitchFamily="18" charset="0"/>
                <a:cs typeface="Times New Roman" panose="02020603050405020304" pitchFamily="18" charset="0"/>
              </a:rPr>
              <a:t>In Guaranteed Scheduling, the emphasis is on providing a guaranteed minimum allocation of CPU time to each process. The objective is fairness, ensuring that no process is starved of CPU resources, regardless of the total number of processes running.</a:t>
            </a:r>
            <a:endParaRPr lang="en-IN" sz="2000" b="1" i="0" dirty="0">
              <a:solidFill>
                <a:srgbClr val="0F0F0F"/>
              </a:solidFill>
              <a:effectLst/>
              <a:latin typeface="Times New Roman" panose="02020603050405020304" pitchFamily="18" charset="0"/>
              <a:cs typeface="Times New Roman" panose="02020603050405020304" pitchFamily="18" charset="0"/>
            </a:endParaRPr>
          </a:p>
          <a:p>
            <a:pPr algn="just"/>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r>
              <a:rPr lang="en-US" sz="2000" b="1" i="0" dirty="0">
                <a:solidFill>
                  <a:srgbClr val="C00000"/>
                </a:solidFill>
                <a:effectLst/>
                <a:latin typeface="Times New Roman" panose="02020603050405020304" pitchFamily="18" charset="0"/>
                <a:cs typeface="Times New Roman" panose="02020603050405020304" pitchFamily="18" charset="0"/>
              </a:rPr>
              <a:t>Guaranteed Scheduling Analogy:</a:t>
            </a:r>
            <a:r>
              <a:rPr lang="en-US" sz="2000" b="0" i="0" dirty="0">
                <a:solidFill>
                  <a:srgbClr val="C00000"/>
                </a:solidFill>
                <a:effectLst/>
                <a:latin typeface="Times New Roman" panose="02020603050405020304" pitchFamily="18" charset="0"/>
                <a:cs typeface="Times New Roman" panose="02020603050405020304" pitchFamily="18" charset="0"/>
              </a:rPr>
              <a:t> </a:t>
            </a:r>
          </a:p>
          <a:p>
            <a:pPr algn="just"/>
            <a:r>
              <a:rPr lang="en-US" sz="2000" b="0" i="0" dirty="0">
                <a:solidFill>
                  <a:srgbClr val="374151"/>
                </a:solidFill>
                <a:effectLst/>
                <a:latin typeface="Times New Roman" panose="02020603050405020304" pitchFamily="18" charset="0"/>
                <a:cs typeface="Times New Roman" panose="02020603050405020304" pitchFamily="18" charset="0"/>
              </a:rPr>
              <a:t>Imagine a dinner reservation at a restaurant. You book a table for a specific time, and regardless of how busy the restaurant gets or how many people arrive later, your table is reserved. The restaurant ensures that you'll have a table available at the time you requested, guaranteeing your dining experience without any interference from other customers.</a:t>
            </a:r>
          </a:p>
        </p:txBody>
      </p:sp>
    </p:spTree>
    <p:extLst>
      <p:ext uri="{BB962C8B-B14F-4D97-AF65-F5344CB8AC3E}">
        <p14:creationId xmlns:p14="http://schemas.microsoft.com/office/powerpoint/2010/main" val="3976358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332691"/>
            <a:ext cx="7275871" cy="769441"/>
          </a:xfrm>
          <a:prstGeom prst="rect">
            <a:avLst/>
          </a:prstGeom>
          <a:noFill/>
        </p:spPr>
        <p:txBody>
          <a:bodyPr wrap="square">
            <a:spAutoFit/>
          </a:bodyPr>
          <a:lstStyle/>
          <a:p>
            <a:pPr algn="ctr"/>
            <a:r>
              <a:rPr lang="en-IN" sz="2400" b="1" i="0" dirty="0">
                <a:solidFill>
                  <a:srgbClr val="C00000"/>
                </a:solidFill>
                <a:effectLst/>
                <a:latin typeface="Times New Roman" panose="02020603050405020304" pitchFamily="18" charset="0"/>
                <a:cs typeface="Times New Roman" panose="02020603050405020304" pitchFamily="18" charset="0"/>
              </a:rPr>
              <a:t>Hybrid Implementations</a:t>
            </a:r>
            <a:r>
              <a:rPr lang="en-US" sz="2400" b="0" i="0" u="none" strike="noStrike" baseline="0" dirty="0">
                <a:solidFill>
                  <a:srgbClr val="C00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pPr algn="ctr"/>
            <a:endParaRPr lang="en-IN" sz="20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53615CB-BD3B-FB22-1B51-AA3550BD6026}"/>
              </a:ext>
            </a:extLst>
          </p:cNvPr>
          <p:cNvSpPr txBox="1"/>
          <p:nvPr/>
        </p:nvSpPr>
        <p:spPr>
          <a:xfrm>
            <a:off x="668594" y="1997839"/>
            <a:ext cx="11523406" cy="2862322"/>
          </a:xfrm>
          <a:prstGeom prst="rect">
            <a:avLst/>
          </a:prstGeom>
          <a:noFill/>
        </p:spPr>
        <p:txBody>
          <a:bodyPr wrap="square">
            <a:spAutoFit/>
          </a:bodyPr>
          <a:lstStyle/>
          <a:p>
            <a:pPr algn="l"/>
            <a:r>
              <a:rPr lang="en-US" sz="2000" b="1" i="0" dirty="0">
                <a:solidFill>
                  <a:srgbClr val="C00000"/>
                </a:solidFill>
                <a:effectLst/>
                <a:latin typeface="Times New Roman" panose="02020603050405020304" pitchFamily="18" charset="0"/>
                <a:cs typeface="Times New Roman" panose="02020603050405020304" pitchFamily="18" charset="0"/>
              </a:rPr>
              <a:t>Benefits of Hybrid Approach:</a:t>
            </a:r>
            <a:endParaRPr lang="en-US" sz="2000" b="0" i="0" dirty="0">
              <a:solidFill>
                <a:srgbClr val="C00000"/>
              </a:solidFill>
              <a:effectLst/>
              <a:latin typeface="Times New Roman" panose="02020603050405020304" pitchFamily="18" charset="0"/>
              <a:cs typeface="Times New Roman" panose="02020603050405020304" pitchFamily="18" charset="0"/>
            </a:endParaRPr>
          </a:p>
          <a:p>
            <a:pPr algn="l"/>
            <a:endParaRPr lang="en-US" sz="2000" b="1" i="0" dirty="0">
              <a:solidFill>
                <a:srgbClr val="374151"/>
              </a:solidFill>
              <a:effectLst/>
              <a:latin typeface="Times New Roman" panose="02020603050405020304" pitchFamily="18" charset="0"/>
              <a:cs typeface="Times New Roman" panose="02020603050405020304" pitchFamily="18" charset="0"/>
            </a:endParaRPr>
          </a:p>
          <a:p>
            <a:pPr algn="l"/>
            <a:r>
              <a:rPr lang="en-US" sz="2000" b="1" i="0" dirty="0">
                <a:solidFill>
                  <a:srgbClr val="C00000"/>
                </a:solidFill>
                <a:effectLst/>
                <a:latin typeface="Times New Roman" panose="02020603050405020304" pitchFamily="18" charset="0"/>
                <a:cs typeface="Times New Roman" panose="02020603050405020304" pitchFamily="18" charset="0"/>
              </a:rPr>
              <a:t>Performance and Responsiveness:</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By utilizing user space threads for the UI and kernel space threads for resource-intensive tasks, the application ensures a responsive interface while efficiently processing multimedia content.</a:t>
            </a:r>
          </a:p>
          <a:p>
            <a:pPr algn="l"/>
            <a:endParaRPr lang="en-US" sz="2000" b="0" i="0" dirty="0">
              <a:solidFill>
                <a:srgbClr val="C00000"/>
              </a:solidFill>
              <a:effectLst/>
              <a:latin typeface="Times New Roman" panose="02020603050405020304" pitchFamily="18" charset="0"/>
              <a:cs typeface="Times New Roman" panose="02020603050405020304" pitchFamily="18" charset="0"/>
            </a:endParaRPr>
          </a:p>
          <a:p>
            <a:pPr algn="l"/>
            <a:r>
              <a:rPr lang="en-US" sz="2000" b="1" i="0" dirty="0">
                <a:solidFill>
                  <a:srgbClr val="C00000"/>
                </a:solidFill>
                <a:effectLst/>
                <a:latin typeface="Times New Roman" panose="02020603050405020304" pitchFamily="18" charset="0"/>
                <a:cs typeface="Times New Roman" panose="02020603050405020304" pitchFamily="18" charset="0"/>
              </a:rPr>
              <a:t>Optimal Resource Utilization:</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Kernel-level threads leverage direct hardware access and system-level optimizations for multimedia processing, enhancing performance.</a:t>
            </a:r>
          </a:p>
          <a:p>
            <a:pPr algn="just"/>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0377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3490451" y="3203710"/>
            <a:ext cx="7275871" cy="1446550"/>
          </a:xfrm>
          <a:prstGeom prst="rect">
            <a:avLst/>
          </a:prstGeom>
          <a:noFill/>
        </p:spPr>
        <p:txBody>
          <a:bodyPr wrap="square">
            <a:spAutoFit/>
          </a:bodyPr>
          <a:lstStyle/>
          <a:p>
            <a:pPr algn="ctr"/>
            <a:r>
              <a:rPr lang="en-US" sz="4400" dirty="0">
                <a:solidFill>
                  <a:srgbClr val="C00000"/>
                </a:solidFill>
                <a:latin typeface="Times New Roman" panose="02020603050405020304" pitchFamily="18" charset="0"/>
                <a:cs typeface="Times New Roman" panose="02020603050405020304" pitchFamily="18" charset="0"/>
              </a:rPr>
              <a:t>The End</a:t>
            </a:r>
            <a:r>
              <a:rPr lang="en-US" sz="4400" b="0" i="0" u="none" strike="noStrike" baseline="0" dirty="0">
                <a:solidFill>
                  <a:srgbClr val="C00000"/>
                </a:solidFill>
                <a:latin typeface="Times New Roman" panose="02020603050405020304" pitchFamily="18" charset="0"/>
                <a:cs typeface="Times New Roman" panose="02020603050405020304" pitchFamily="18" charset="0"/>
              </a:rPr>
              <a:t>	</a:t>
            </a:r>
            <a:r>
              <a:rPr lang="en-US" sz="4400" b="0" i="0" u="none" strike="noStrike" baseline="0" dirty="0">
                <a:solidFill>
                  <a:srgbClr val="000000"/>
                </a:solidFill>
                <a:latin typeface="Times New Roman" panose="02020603050405020304" pitchFamily="18" charset="0"/>
                <a:cs typeface="Times New Roman" panose="02020603050405020304" pitchFamily="18" charset="0"/>
              </a:rPr>
              <a:t>	</a:t>
            </a:r>
          </a:p>
          <a:p>
            <a:pPr algn="ctr"/>
            <a:endParaRPr lang="en-IN" sz="44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CF0C56E-C472-685C-42AF-18FF7226055B}"/>
              </a:ext>
            </a:extLst>
          </p:cNvPr>
          <p:cNvSpPr txBox="1"/>
          <p:nvPr/>
        </p:nvSpPr>
        <p:spPr>
          <a:xfrm>
            <a:off x="3883742" y="4650260"/>
            <a:ext cx="4604081"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Explore on Threads vs Process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879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332691"/>
            <a:ext cx="7275871" cy="1169551"/>
          </a:xfrm>
          <a:prstGeom prst="rect">
            <a:avLst/>
          </a:prstGeom>
          <a:noFill/>
        </p:spPr>
        <p:txBody>
          <a:bodyPr wrap="square">
            <a:spAutoFit/>
          </a:bodyPr>
          <a:lstStyle/>
          <a:p>
            <a:pPr algn="ctr"/>
            <a:r>
              <a:rPr lang="en-IN" sz="2400" b="1" i="0" dirty="0">
                <a:solidFill>
                  <a:srgbClr val="C00000"/>
                </a:solidFill>
                <a:effectLst/>
                <a:latin typeface="Times New Roman" panose="02020603050405020304" pitchFamily="18" charset="0"/>
                <a:cs typeface="Times New Roman" panose="02020603050405020304" pitchFamily="18" charset="0"/>
              </a:rPr>
              <a:t>Understanding the Basics: fundamental OS concepts</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766916" y="1581487"/>
            <a:ext cx="10658167" cy="3662541"/>
          </a:xfrm>
          <a:prstGeom prst="rect">
            <a:avLst/>
          </a:prstGeom>
          <a:noFill/>
        </p:spPr>
        <p:txBody>
          <a:bodyPr wrap="square">
            <a:spAutoFit/>
          </a:bodyPr>
          <a:lstStyle/>
          <a:p>
            <a:pPr marL="285750" indent="-285750">
              <a:buFont typeface="Wingdings" panose="05000000000000000000" pitchFamily="2" charset="2"/>
              <a:buChar char="q"/>
            </a:pPr>
            <a:r>
              <a:rPr lang="en-IN" sz="2400" b="1" i="0" dirty="0">
                <a:solidFill>
                  <a:srgbClr val="C00000"/>
                </a:solidFill>
                <a:effectLst/>
                <a:latin typeface="Times New Roman" panose="02020603050405020304" pitchFamily="18" charset="0"/>
                <a:cs typeface="Times New Roman" panose="02020603050405020304" pitchFamily="18" charset="0"/>
              </a:rPr>
              <a:t>File Systems:</a:t>
            </a:r>
          </a:p>
          <a:p>
            <a:r>
              <a:rPr lang="en-US" sz="2000" b="0" i="0" dirty="0">
                <a:solidFill>
                  <a:srgbClr val="0F0F0F"/>
                </a:solidFill>
                <a:effectLst/>
                <a:latin typeface="Times New Roman" panose="02020603050405020304" pitchFamily="18" charset="0"/>
                <a:cs typeface="Times New Roman" panose="02020603050405020304" pitchFamily="18" charset="0"/>
              </a:rPr>
              <a:t>File systems organize and store data on storage devices like hard drives, SSDs, or flash drives. They manage how data is stored, accessed, and organized into files and directories.</a:t>
            </a:r>
            <a:endParaRPr lang="en-IN" sz="2000" b="1" dirty="0">
              <a:solidFill>
                <a:srgbClr val="0F0F0F"/>
              </a:solidFill>
              <a:latin typeface="Times New Roman" panose="02020603050405020304" pitchFamily="18" charset="0"/>
              <a:cs typeface="Times New Roman" panose="02020603050405020304" pitchFamily="18" charset="0"/>
            </a:endParaRPr>
          </a:p>
          <a:p>
            <a:endParaRPr lang="en-IN" sz="2000" b="1" i="0" dirty="0">
              <a:solidFill>
                <a:srgbClr val="0F0F0F"/>
              </a:solidFill>
              <a:effectLst/>
              <a:latin typeface="Times New Roman" panose="02020603050405020304" pitchFamily="18" charset="0"/>
              <a:cs typeface="Times New Roman" panose="02020603050405020304" pitchFamily="18" charset="0"/>
            </a:endParaRPr>
          </a:p>
          <a:p>
            <a:r>
              <a:rPr lang="en-US" sz="2400" b="1" i="0" dirty="0">
                <a:solidFill>
                  <a:srgbClr val="C00000"/>
                </a:solidFill>
                <a:effectLst/>
                <a:latin typeface="Times New Roman" panose="02020603050405020304" pitchFamily="18" charset="0"/>
                <a:cs typeface="Times New Roman" panose="02020603050405020304" pitchFamily="18" charset="0"/>
              </a:rPr>
              <a:t>Example: </a:t>
            </a:r>
            <a:r>
              <a:rPr lang="en-US" sz="2000" b="0" i="0" dirty="0">
                <a:solidFill>
                  <a:srgbClr val="0F0F0F"/>
                </a:solidFill>
                <a:effectLst/>
                <a:latin typeface="Times New Roman" panose="02020603050405020304" pitchFamily="18" charset="0"/>
                <a:cs typeface="Times New Roman" panose="02020603050405020304" pitchFamily="18" charset="0"/>
              </a:rPr>
              <a:t>Think of a file system as a library. Files are like books stored in different sections (directories or folders), and the file system is the way these books are organized and managed for easy retrieval.</a:t>
            </a:r>
          </a:p>
          <a:p>
            <a:endParaRPr lang="en-US" sz="2000" dirty="0">
              <a:solidFill>
                <a:srgbClr val="0F0F0F"/>
              </a:solidFill>
              <a:latin typeface="Times New Roman" panose="02020603050405020304" pitchFamily="18" charset="0"/>
              <a:cs typeface="Times New Roman" panose="02020603050405020304" pitchFamily="18" charset="0"/>
            </a:endParaRPr>
          </a:p>
          <a:p>
            <a:r>
              <a:rPr lang="en-US" sz="2400" b="1" dirty="0">
                <a:solidFill>
                  <a:srgbClr val="C00000"/>
                </a:solidFill>
                <a:latin typeface="Times New Roman" panose="02020603050405020304" pitchFamily="18" charset="0"/>
                <a:cs typeface="Times New Roman" panose="02020603050405020304" pitchFamily="18" charset="0"/>
              </a:rPr>
              <a:t>A</a:t>
            </a:r>
            <a:r>
              <a:rPr lang="en-US" sz="2400" b="1" i="0" dirty="0">
                <a:solidFill>
                  <a:srgbClr val="C00000"/>
                </a:solidFill>
                <a:effectLst/>
                <a:latin typeface="Times New Roman" panose="02020603050405020304" pitchFamily="18" charset="0"/>
                <a:cs typeface="Times New Roman" panose="02020603050405020304" pitchFamily="18" charset="0"/>
              </a:rPr>
              <a:t>nalogy</a:t>
            </a:r>
            <a:r>
              <a:rPr lang="en-US" sz="2400" b="1" dirty="0">
                <a:solidFill>
                  <a:srgbClr val="C00000"/>
                </a:solidFill>
                <a:latin typeface="Times New Roman" panose="02020603050405020304" pitchFamily="18" charset="0"/>
                <a:cs typeface="Times New Roman" panose="02020603050405020304" pitchFamily="18" charset="0"/>
              </a:rPr>
              <a:t>: </a:t>
            </a:r>
            <a:r>
              <a:rPr lang="en-US" sz="2000" b="0" i="0" dirty="0">
                <a:solidFill>
                  <a:srgbClr val="0F0F0F"/>
                </a:solidFill>
                <a:effectLst/>
                <a:latin typeface="Times New Roman" panose="02020603050405020304" pitchFamily="18" charset="0"/>
                <a:cs typeface="Times New Roman" panose="02020603050405020304" pitchFamily="18" charset="0"/>
              </a:rPr>
              <a:t>Think of a file system as a filing cabinet. Different drawers (directories or folders) contain various files (documents). The file system organizes these files in a structured manner for easy access, just like how you organize marks cards in different folders in a cabinet.</a:t>
            </a: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998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332691"/>
            <a:ext cx="7275871" cy="1169551"/>
          </a:xfrm>
          <a:prstGeom prst="rect">
            <a:avLst/>
          </a:prstGeom>
          <a:noFill/>
        </p:spPr>
        <p:txBody>
          <a:bodyPr wrap="square">
            <a:spAutoFit/>
          </a:bodyPr>
          <a:lstStyle/>
          <a:p>
            <a:pPr algn="ctr"/>
            <a:r>
              <a:rPr lang="en-IN" sz="2400" b="1" i="0" dirty="0">
                <a:solidFill>
                  <a:srgbClr val="C00000"/>
                </a:solidFill>
                <a:effectLst/>
                <a:latin typeface="Times New Roman" panose="02020603050405020304" pitchFamily="18" charset="0"/>
                <a:cs typeface="Times New Roman" panose="02020603050405020304" pitchFamily="18" charset="0"/>
              </a:rPr>
              <a:t>Understanding the Basics: fundamental OS concepts</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766916" y="1581487"/>
            <a:ext cx="10658167" cy="4524315"/>
          </a:xfrm>
          <a:prstGeom prst="rect">
            <a:avLst/>
          </a:prstGeom>
          <a:noFill/>
        </p:spPr>
        <p:txBody>
          <a:bodyPr wrap="square">
            <a:spAutoFit/>
          </a:bodyPr>
          <a:lstStyle/>
          <a:p>
            <a:pPr marL="285750" indent="-285750">
              <a:buFont typeface="Wingdings" panose="05000000000000000000" pitchFamily="2" charset="2"/>
              <a:buChar char="q"/>
            </a:pPr>
            <a:r>
              <a:rPr lang="en-US" sz="2400" b="1" i="0" dirty="0">
                <a:solidFill>
                  <a:srgbClr val="C00000"/>
                </a:solidFill>
                <a:effectLst/>
                <a:latin typeface="Times New Roman" panose="02020603050405020304" pitchFamily="18" charset="0"/>
                <a:cs typeface="Times New Roman" panose="02020603050405020304" pitchFamily="18" charset="0"/>
              </a:rPr>
              <a:t>I/O Systems (Input/Output Systems):</a:t>
            </a:r>
            <a:endParaRPr lang="en-IN" sz="2400" b="1" i="0" dirty="0">
              <a:solidFill>
                <a:srgbClr val="C00000"/>
              </a:solidFill>
              <a:effectLst/>
              <a:latin typeface="Times New Roman" panose="02020603050405020304" pitchFamily="18" charset="0"/>
              <a:cs typeface="Times New Roman" panose="02020603050405020304" pitchFamily="18" charset="0"/>
            </a:endParaRPr>
          </a:p>
          <a:p>
            <a:r>
              <a:rPr lang="en-US" sz="2000" dirty="0">
                <a:solidFill>
                  <a:srgbClr val="0F0F0F"/>
                </a:solidFill>
                <a:latin typeface="Times New Roman" panose="02020603050405020304" pitchFamily="18" charset="0"/>
                <a:cs typeface="Times New Roman" panose="02020603050405020304" pitchFamily="18" charset="0"/>
              </a:rPr>
              <a:t>I/O systems manage input and output operations between the computer and its peripherals (like keyboards, monitors, printers, etc.). They handle communication between the CPU and external devices.</a:t>
            </a:r>
            <a:endParaRPr lang="en-IN" sz="2000" b="1" i="0" dirty="0">
              <a:solidFill>
                <a:srgbClr val="0F0F0F"/>
              </a:solidFill>
              <a:effectLst/>
              <a:latin typeface="Times New Roman" panose="02020603050405020304" pitchFamily="18" charset="0"/>
              <a:cs typeface="Times New Roman" panose="02020603050405020304" pitchFamily="18" charset="0"/>
            </a:endParaRPr>
          </a:p>
          <a:p>
            <a:r>
              <a:rPr lang="en-US" sz="2400" b="1" i="0" dirty="0">
                <a:solidFill>
                  <a:srgbClr val="C00000"/>
                </a:solidFill>
                <a:effectLst/>
                <a:latin typeface="Times New Roman" panose="02020603050405020304" pitchFamily="18" charset="0"/>
                <a:cs typeface="Times New Roman" panose="02020603050405020304" pitchFamily="18" charset="0"/>
              </a:rPr>
              <a:t>Example: </a:t>
            </a:r>
            <a:r>
              <a:rPr lang="en-US" sz="2000" b="0" i="0" dirty="0">
                <a:solidFill>
                  <a:srgbClr val="0F0F0F"/>
                </a:solidFill>
                <a:effectLst/>
                <a:latin typeface="Times New Roman" panose="02020603050405020304" pitchFamily="18" charset="0"/>
                <a:cs typeface="Times New Roman" panose="02020603050405020304" pitchFamily="18" charset="0"/>
              </a:rPr>
              <a:t>I/O systems manage input and output operations between the computer and its peripherals (like keyboards, monitors, printers, etc.). They handle communication between the CPU and external devices.</a:t>
            </a:r>
          </a:p>
          <a:p>
            <a:r>
              <a:rPr lang="en-US" sz="2400" b="1" dirty="0">
                <a:solidFill>
                  <a:srgbClr val="C00000"/>
                </a:solidFill>
                <a:latin typeface="Times New Roman" panose="02020603050405020304" pitchFamily="18" charset="0"/>
                <a:cs typeface="Times New Roman" panose="02020603050405020304" pitchFamily="18" charset="0"/>
              </a:rPr>
              <a:t>A</a:t>
            </a:r>
            <a:r>
              <a:rPr lang="en-US" sz="2400" b="1" i="0" dirty="0">
                <a:solidFill>
                  <a:srgbClr val="C00000"/>
                </a:solidFill>
                <a:effectLst/>
                <a:latin typeface="Times New Roman" panose="02020603050405020304" pitchFamily="18" charset="0"/>
                <a:cs typeface="Times New Roman" panose="02020603050405020304" pitchFamily="18" charset="0"/>
              </a:rPr>
              <a:t>nalogy</a:t>
            </a:r>
            <a:r>
              <a:rPr lang="en-US" sz="2400" b="1" dirty="0">
                <a:solidFill>
                  <a:srgbClr val="C00000"/>
                </a:solidFill>
                <a:latin typeface="Times New Roman" panose="02020603050405020304" pitchFamily="18" charset="0"/>
                <a:cs typeface="Times New Roman" panose="02020603050405020304" pitchFamily="18" charset="0"/>
              </a:rPr>
              <a:t>: </a:t>
            </a:r>
            <a:r>
              <a:rPr lang="en-US" sz="2000" b="0" i="0" dirty="0">
                <a:solidFill>
                  <a:srgbClr val="0F0F0F"/>
                </a:solidFill>
                <a:effectLst/>
                <a:latin typeface="Times New Roman" panose="02020603050405020304" pitchFamily="18" charset="0"/>
                <a:cs typeface="Times New Roman" panose="02020603050405020304" pitchFamily="18" charset="0"/>
              </a:rPr>
              <a:t>Consider a classroom where students (peripherals) interact with a Lecturer (the computer). The I/O system is like the process of students raising their hands (input) to answer questions.</a:t>
            </a:r>
          </a:p>
          <a:p>
            <a:endParaRPr lang="en-US" sz="2000" dirty="0">
              <a:solidFill>
                <a:srgbClr val="0F0F0F"/>
              </a:solidFill>
              <a:latin typeface="Times New Roman" panose="02020603050405020304" pitchFamily="18" charset="0"/>
              <a:cs typeface="Times New Roman" panose="02020603050405020304" pitchFamily="18" charset="0"/>
            </a:endParaRPr>
          </a:p>
          <a:p>
            <a:endParaRPr lang="en-US" sz="2000" b="0" i="0" dirty="0">
              <a:solidFill>
                <a:srgbClr val="0F0F0F"/>
              </a:solidFill>
              <a:effectLst/>
              <a:latin typeface="Times New Roman" panose="02020603050405020304" pitchFamily="18" charset="0"/>
              <a:cs typeface="Times New Roman" panose="02020603050405020304" pitchFamily="18" charset="0"/>
            </a:endParaRPr>
          </a:p>
          <a:p>
            <a:r>
              <a:rPr lang="en-US" sz="2800" b="1" dirty="0">
                <a:solidFill>
                  <a:srgbClr val="C00000"/>
                </a:solidFill>
                <a:cs typeface="Times New Roman" panose="02020603050405020304" pitchFamily="18" charset="0"/>
              </a:rPr>
              <a:t>Question: </a:t>
            </a:r>
            <a:r>
              <a:rPr lang="en-US" sz="2800" dirty="0">
                <a:solidFill>
                  <a:srgbClr val="C00000"/>
                </a:solidFill>
                <a:cs typeface="Times New Roman" panose="02020603050405020304" pitchFamily="18" charset="0"/>
              </a:rPr>
              <a:t>D</a:t>
            </a:r>
            <a:r>
              <a:rPr lang="en-US" sz="2800" b="0" i="0" dirty="0">
                <a:solidFill>
                  <a:srgbClr val="C00000"/>
                </a:solidFill>
                <a:effectLst/>
              </a:rPr>
              <a:t>ifference between I/O devices and Peripheral devices in operating system??</a:t>
            </a:r>
            <a:endParaRPr lang="en-US" sz="2800" b="1" i="0" dirty="0">
              <a:solidFill>
                <a:srgbClr val="C00000"/>
              </a:solidFill>
              <a:effectLst/>
              <a:cs typeface="Times New Roman" panose="02020603050405020304" pitchFamily="18" charset="0"/>
            </a:endParaRPr>
          </a:p>
        </p:txBody>
      </p:sp>
    </p:spTree>
    <p:extLst>
      <p:ext uri="{BB962C8B-B14F-4D97-AF65-F5344CB8AC3E}">
        <p14:creationId xmlns:p14="http://schemas.microsoft.com/office/powerpoint/2010/main" val="3959623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332691"/>
            <a:ext cx="7275871" cy="1169551"/>
          </a:xfrm>
          <a:prstGeom prst="rect">
            <a:avLst/>
          </a:prstGeom>
          <a:noFill/>
        </p:spPr>
        <p:txBody>
          <a:bodyPr wrap="square">
            <a:spAutoFit/>
          </a:bodyPr>
          <a:lstStyle/>
          <a:p>
            <a:pPr algn="ctr"/>
            <a:r>
              <a:rPr lang="en-IN" sz="2400" b="1" i="0" dirty="0">
                <a:solidFill>
                  <a:srgbClr val="C00000"/>
                </a:solidFill>
                <a:effectLst/>
                <a:latin typeface="Times New Roman" panose="02020603050405020304" pitchFamily="18" charset="0"/>
                <a:cs typeface="Times New Roman" panose="02020603050405020304" pitchFamily="18" charset="0"/>
              </a:rPr>
              <a:t>Understanding the Basics: fundamental OS concepts</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995767" y="1774789"/>
            <a:ext cx="10658167" cy="2308324"/>
          </a:xfrm>
          <a:prstGeom prst="rect">
            <a:avLst/>
          </a:prstGeom>
          <a:noFill/>
        </p:spPr>
        <p:txBody>
          <a:bodyPr wrap="square">
            <a:spAutoFit/>
          </a:bodyPr>
          <a:lstStyle/>
          <a:p>
            <a:r>
              <a:rPr lang="en-US" sz="2400" b="0" i="0" dirty="0">
                <a:solidFill>
                  <a:srgbClr val="0F0F0F"/>
                </a:solidFill>
                <a:effectLst/>
                <a:latin typeface="Times New Roman" panose="02020603050405020304" pitchFamily="18" charset="0"/>
                <a:cs typeface="Times New Roman" panose="02020603050405020304" pitchFamily="18" charset="0"/>
              </a:rPr>
              <a:t>In summary, while all I/O devices are considered peripheral devices due to their input/output nature, not all peripheral devices exclusively serve as I/O devices.</a:t>
            </a:r>
          </a:p>
          <a:p>
            <a:endParaRPr lang="en-US" sz="2400" dirty="0">
              <a:solidFill>
                <a:srgbClr val="0F0F0F"/>
              </a:solidFill>
              <a:latin typeface="Times New Roman" panose="02020603050405020304" pitchFamily="18" charset="0"/>
              <a:cs typeface="Times New Roman" panose="02020603050405020304" pitchFamily="18" charset="0"/>
            </a:endParaRPr>
          </a:p>
          <a:p>
            <a:r>
              <a:rPr lang="en-US" sz="2400" b="1" i="0" dirty="0">
                <a:solidFill>
                  <a:srgbClr val="C00000"/>
                </a:solidFill>
                <a:effectLst/>
                <a:latin typeface="Times New Roman" panose="02020603050405020304" pitchFamily="18" charset="0"/>
                <a:cs typeface="Times New Roman" panose="02020603050405020304" pitchFamily="18" charset="0"/>
              </a:rPr>
              <a:t>Example:</a:t>
            </a:r>
            <a:r>
              <a:rPr lang="en-US" sz="2400" b="1" i="0" dirty="0">
                <a:solidFill>
                  <a:srgbClr val="0F0F0F"/>
                </a:solidFill>
                <a:effectLst/>
                <a:latin typeface="Times New Roman" panose="02020603050405020304" pitchFamily="18" charset="0"/>
                <a:cs typeface="Times New Roman" panose="02020603050405020304" pitchFamily="18" charset="0"/>
              </a:rPr>
              <a:t> </a:t>
            </a:r>
            <a:r>
              <a:rPr lang="en-US" sz="2400" dirty="0">
                <a:solidFill>
                  <a:srgbClr val="0F0F0F"/>
                </a:solidFill>
                <a:latin typeface="Times New Roman" panose="02020603050405020304" pitchFamily="18" charset="0"/>
                <a:cs typeface="Times New Roman" panose="02020603050405020304" pitchFamily="18" charset="0"/>
              </a:rPr>
              <a:t>A</a:t>
            </a:r>
            <a:r>
              <a:rPr lang="en-US" sz="2400" b="0" i="0" dirty="0">
                <a:solidFill>
                  <a:srgbClr val="0F0F0F"/>
                </a:solidFill>
                <a:effectLst/>
                <a:latin typeface="Times New Roman" panose="02020603050405020304" pitchFamily="18" charset="0"/>
                <a:cs typeface="Times New Roman" panose="02020603050405020304" pitchFamily="18" charset="0"/>
              </a:rPr>
              <a:t>n external hard drive is a peripheral device that provides additional storage but may not interact directly with the user in the same way a keyboard or a monitor does.</a:t>
            </a:r>
            <a:endParaRPr lang="en-US" sz="2400" b="1" i="0" dirty="0">
              <a:solidFill>
                <a:srgbClr val="C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5089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332691"/>
            <a:ext cx="7275871" cy="1077218"/>
          </a:xfrm>
          <a:prstGeom prst="rect">
            <a:avLst/>
          </a:prstGeom>
          <a:noFill/>
        </p:spPr>
        <p:txBody>
          <a:bodyPr wrap="square">
            <a:spAutoFit/>
          </a:bodyPr>
          <a:lstStyle/>
          <a:p>
            <a:pPr algn="ctr"/>
            <a:r>
              <a:rPr lang="en-IN" sz="3600" b="1" dirty="0">
                <a:solidFill>
                  <a:srgbClr val="C00000"/>
                </a:solidFill>
                <a:latin typeface="Times New Roman" panose="02020603050405020304" pitchFamily="18" charset="0"/>
                <a:cs typeface="Times New Roman" panose="02020603050405020304" pitchFamily="18" charset="0"/>
              </a:rPr>
              <a:t>D</a:t>
            </a:r>
            <a:r>
              <a:rPr lang="en-IN" sz="3600" b="1" i="0" dirty="0">
                <a:solidFill>
                  <a:srgbClr val="C00000"/>
                </a:solidFill>
                <a:effectLst/>
                <a:latin typeface="Times New Roman" panose="02020603050405020304" pitchFamily="18" charset="0"/>
                <a:cs typeface="Times New Roman" panose="02020603050405020304" pitchFamily="18" charset="0"/>
              </a:rPr>
              <a:t>esktop operating systems</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766916" y="1717686"/>
            <a:ext cx="10658167" cy="4401205"/>
          </a:xfrm>
          <a:prstGeom prst="rect">
            <a:avLst/>
          </a:prstGeom>
          <a:noFill/>
        </p:spPr>
        <p:txBody>
          <a:bodyPr wrap="square">
            <a:spAutoFit/>
          </a:bodyPr>
          <a:lstStyle/>
          <a:p>
            <a:pPr algn="l"/>
            <a:r>
              <a:rPr lang="en-US" sz="2000" b="0" i="0" dirty="0">
                <a:solidFill>
                  <a:srgbClr val="0F0F0F"/>
                </a:solidFill>
                <a:effectLst/>
                <a:latin typeface="Times New Roman" panose="02020603050405020304" pitchFamily="18" charset="0"/>
                <a:cs typeface="Times New Roman" panose="02020603050405020304" pitchFamily="18" charset="0"/>
              </a:rPr>
              <a:t>There are various desktop operating systems, each with its own characteristics, features, and intended purposes.</a:t>
            </a:r>
            <a:endParaRPr lang="en-US" sz="2000" b="1" i="0" dirty="0">
              <a:effectLst/>
              <a:latin typeface="Times New Roman" panose="02020603050405020304" pitchFamily="18" charset="0"/>
              <a:cs typeface="Times New Roman" panose="02020603050405020304" pitchFamily="18" charset="0"/>
            </a:endParaRPr>
          </a:p>
          <a:p>
            <a:pPr algn="l"/>
            <a:endParaRPr lang="en-US" sz="2000" b="1"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C00000"/>
                </a:solidFill>
                <a:effectLst/>
                <a:latin typeface="Times New Roman" panose="02020603050405020304" pitchFamily="18" charset="0"/>
                <a:cs typeface="Times New Roman" panose="02020603050405020304" pitchFamily="18" charset="0"/>
              </a:rPr>
              <a:t>Microsoft Windows:</a:t>
            </a:r>
            <a:endParaRPr lang="en-US" sz="2000" b="0" i="0" dirty="0">
              <a:solidFill>
                <a:srgbClr val="C00000"/>
              </a:solidFill>
              <a:effectLst/>
              <a:latin typeface="Times New Roman" panose="02020603050405020304" pitchFamily="18" charset="0"/>
              <a:cs typeface="Times New Roman" panose="02020603050405020304" pitchFamily="18" charset="0"/>
            </a:endParaRPr>
          </a:p>
          <a:p>
            <a:pPr lvl="1" algn="l"/>
            <a:r>
              <a:rPr lang="en-US" sz="2000" b="1" i="0" dirty="0">
                <a:solidFill>
                  <a:srgbClr val="C00000"/>
                </a:solidFill>
                <a:effectLst/>
                <a:latin typeface="Times New Roman" panose="02020603050405020304" pitchFamily="18" charset="0"/>
                <a:cs typeface="Times New Roman" panose="02020603050405020304" pitchFamily="18" charset="0"/>
              </a:rPr>
              <a:t>Windows 10/11:</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Developed by Microsoft, Windows is one of the most widely used operating systems for desktop computers. It provides a user-friendly interface, supports a vast range of software applications, and is known for its compatibility with a wide variety of hardware.</a:t>
            </a:r>
          </a:p>
          <a:p>
            <a:pPr lvl="1" algn="l"/>
            <a:endParaRPr lang="en-US" sz="20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C00000"/>
                </a:solidFill>
                <a:effectLst/>
                <a:latin typeface="Times New Roman" panose="02020603050405020304" pitchFamily="18" charset="0"/>
                <a:cs typeface="Times New Roman" panose="02020603050405020304" pitchFamily="18" charset="0"/>
              </a:rPr>
              <a:t>macOS:</a:t>
            </a:r>
            <a:endParaRPr lang="en-US" sz="2000" b="0" i="0" dirty="0">
              <a:solidFill>
                <a:srgbClr val="C00000"/>
              </a:solidFill>
              <a:effectLst/>
              <a:latin typeface="Times New Roman" panose="02020603050405020304" pitchFamily="18" charset="0"/>
              <a:cs typeface="Times New Roman" panose="02020603050405020304" pitchFamily="18" charset="0"/>
            </a:endParaRPr>
          </a:p>
          <a:p>
            <a:pPr lvl="1" algn="l"/>
            <a:r>
              <a:rPr lang="en-US" sz="2000" b="1" i="0" dirty="0">
                <a:solidFill>
                  <a:srgbClr val="C00000"/>
                </a:solidFill>
                <a:effectLst/>
                <a:latin typeface="Times New Roman" panose="02020603050405020304" pitchFamily="18" charset="0"/>
                <a:cs typeface="Times New Roman" panose="02020603050405020304" pitchFamily="18" charset="0"/>
              </a:rPr>
              <a:t>macOS (formerly OS X):</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Developed by Apple Inc., macOS is the operating system specifically designed for Apple's Mac computers. It's known for its sleek user interface, stability, and integration with other Apple devices and services. It's often praised for its design and productivity features.</a:t>
            </a:r>
          </a:p>
          <a:p>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9269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332691"/>
            <a:ext cx="7275871" cy="1077218"/>
          </a:xfrm>
          <a:prstGeom prst="rect">
            <a:avLst/>
          </a:prstGeom>
          <a:noFill/>
        </p:spPr>
        <p:txBody>
          <a:bodyPr wrap="square">
            <a:spAutoFit/>
          </a:bodyPr>
          <a:lstStyle/>
          <a:p>
            <a:pPr algn="ctr"/>
            <a:r>
              <a:rPr lang="en-IN" sz="3600" b="1" dirty="0">
                <a:solidFill>
                  <a:srgbClr val="C00000"/>
                </a:solidFill>
                <a:latin typeface="Times New Roman" panose="02020603050405020304" pitchFamily="18" charset="0"/>
                <a:cs typeface="Times New Roman" panose="02020603050405020304" pitchFamily="18" charset="0"/>
              </a:rPr>
              <a:t>D</a:t>
            </a:r>
            <a:r>
              <a:rPr lang="en-IN" sz="3600" b="1" i="0" dirty="0">
                <a:solidFill>
                  <a:srgbClr val="C00000"/>
                </a:solidFill>
                <a:effectLst/>
                <a:latin typeface="Times New Roman" panose="02020603050405020304" pitchFamily="18" charset="0"/>
                <a:cs typeface="Times New Roman" panose="02020603050405020304" pitchFamily="18" charset="0"/>
              </a:rPr>
              <a:t>esktop operating systems</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766916" y="1717686"/>
            <a:ext cx="10658167" cy="4093428"/>
          </a:xfrm>
          <a:prstGeom prst="rect">
            <a:avLst/>
          </a:prstGeom>
          <a:noFill/>
        </p:spPr>
        <p:txBody>
          <a:bodyPr wrap="square">
            <a:spAutoFit/>
          </a:bodyPr>
          <a:lstStyle/>
          <a:p>
            <a:pPr algn="l"/>
            <a:r>
              <a:rPr lang="en-US" sz="2000" b="1" i="0" dirty="0">
                <a:solidFill>
                  <a:srgbClr val="C00000"/>
                </a:solidFill>
                <a:effectLst/>
                <a:latin typeface="Times New Roman" panose="02020603050405020304" pitchFamily="18" charset="0"/>
                <a:cs typeface="Times New Roman" panose="02020603050405020304" pitchFamily="18" charset="0"/>
              </a:rPr>
              <a:t>Linux Distributions:</a:t>
            </a:r>
            <a:endParaRPr lang="en-US" sz="2000" b="0" i="0" dirty="0">
              <a:solidFill>
                <a:srgbClr val="C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C00000"/>
                </a:solidFill>
                <a:effectLst/>
                <a:latin typeface="Times New Roman" panose="02020603050405020304" pitchFamily="18" charset="0"/>
                <a:cs typeface="Times New Roman" panose="02020603050405020304" pitchFamily="18" charset="0"/>
              </a:rPr>
              <a:t>Ubuntu:</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solidFill>
                  <a:srgbClr val="0F0F0F"/>
                </a:solidFill>
                <a:effectLst/>
                <a:latin typeface="Times New Roman" panose="02020603050405020304" pitchFamily="18" charset="0"/>
                <a:cs typeface="Times New Roman" panose="02020603050405020304" pitchFamily="18" charset="0"/>
              </a:rPr>
              <a:t>An open-source Linux distribution known for its ease of use and community support. It's suitable for beginners and experienced users alike.</a:t>
            </a:r>
          </a:p>
          <a:p>
            <a:pPr algn="l"/>
            <a:endParaRPr lang="en-US" sz="2000" b="0" i="0" dirty="0">
              <a:solidFill>
                <a:srgbClr val="0F0F0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C00000"/>
                </a:solidFill>
                <a:effectLst/>
                <a:latin typeface="Times New Roman" panose="02020603050405020304" pitchFamily="18" charset="0"/>
                <a:cs typeface="Times New Roman" panose="02020603050405020304" pitchFamily="18" charset="0"/>
              </a:rPr>
              <a:t>Fedora:</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solidFill>
                  <a:srgbClr val="0F0F0F"/>
                </a:solidFill>
                <a:effectLst/>
                <a:latin typeface="Times New Roman" panose="02020603050405020304" pitchFamily="18" charset="0"/>
                <a:cs typeface="Times New Roman" panose="02020603050405020304" pitchFamily="18" charset="0"/>
              </a:rPr>
              <a:t>Another popular Linux distribution that focuses on providing the latest technologies and features to users. It's often considered cutting-edge and is used by developers and enthusiasts.</a:t>
            </a:r>
          </a:p>
          <a:p>
            <a:pPr algn="l"/>
            <a:endParaRPr lang="en-US" sz="2000" b="0" i="0" dirty="0">
              <a:solidFill>
                <a:srgbClr val="0F0F0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C00000"/>
                </a:solidFill>
                <a:effectLst/>
                <a:latin typeface="Times New Roman" panose="02020603050405020304" pitchFamily="18" charset="0"/>
                <a:cs typeface="Times New Roman" panose="02020603050405020304" pitchFamily="18" charset="0"/>
              </a:rPr>
              <a:t>Linux Mint:</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solidFill>
                  <a:srgbClr val="0F0F0F"/>
                </a:solidFill>
                <a:effectLst/>
                <a:latin typeface="Times New Roman" panose="02020603050405020304" pitchFamily="18" charset="0"/>
                <a:cs typeface="Times New Roman" panose="02020603050405020304" pitchFamily="18" charset="0"/>
              </a:rPr>
              <a:t>Based on Ubuntu, Linux Mint provides a user-friendly interface and comes with various pre-installed software, making it a popular choice for newcomers to Linux.</a:t>
            </a:r>
          </a:p>
          <a:p>
            <a:pPr algn="l"/>
            <a:endParaRPr lang="en-US" sz="2000" b="0" i="0" dirty="0">
              <a:solidFill>
                <a:srgbClr val="0F0F0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C00000"/>
                </a:solidFill>
                <a:effectLst/>
                <a:latin typeface="Times New Roman" panose="02020603050405020304" pitchFamily="18" charset="0"/>
                <a:cs typeface="Times New Roman" panose="02020603050405020304" pitchFamily="18" charset="0"/>
              </a:rPr>
              <a:t>Debian:</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solidFill>
                  <a:srgbClr val="0F0F0F"/>
                </a:solidFill>
                <a:effectLst/>
                <a:latin typeface="Times New Roman" panose="02020603050405020304" pitchFamily="18" charset="0"/>
                <a:cs typeface="Times New Roman" panose="02020603050405020304" pitchFamily="18" charset="0"/>
              </a:rPr>
              <a:t>Known for its stability and security, Debian is a Linux distribution that serves as the base for many other Linux distributions. It's popular among server administrators.</a:t>
            </a:r>
          </a:p>
          <a:p>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6863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332691"/>
            <a:ext cx="7275871" cy="1077218"/>
          </a:xfrm>
          <a:prstGeom prst="rect">
            <a:avLst/>
          </a:prstGeom>
          <a:noFill/>
        </p:spPr>
        <p:txBody>
          <a:bodyPr wrap="square">
            <a:spAutoFit/>
          </a:bodyPr>
          <a:lstStyle/>
          <a:p>
            <a:pPr algn="ctr"/>
            <a:r>
              <a:rPr lang="en-IN" sz="3600" b="1" dirty="0">
                <a:solidFill>
                  <a:srgbClr val="C00000"/>
                </a:solidFill>
                <a:latin typeface="Times New Roman" panose="02020603050405020304" pitchFamily="18" charset="0"/>
                <a:cs typeface="Times New Roman" panose="02020603050405020304" pitchFamily="18" charset="0"/>
              </a:rPr>
              <a:t>D</a:t>
            </a:r>
            <a:r>
              <a:rPr lang="en-IN" sz="3600" b="1" i="0" dirty="0">
                <a:solidFill>
                  <a:srgbClr val="C00000"/>
                </a:solidFill>
                <a:effectLst/>
                <a:latin typeface="Times New Roman" panose="02020603050405020304" pitchFamily="18" charset="0"/>
                <a:cs typeface="Times New Roman" panose="02020603050405020304" pitchFamily="18" charset="0"/>
              </a:rPr>
              <a:t>esktop operating systems</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766916" y="1717686"/>
            <a:ext cx="10658167" cy="4401205"/>
          </a:xfrm>
          <a:prstGeom prst="rect">
            <a:avLst/>
          </a:prstGeom>
          <a:noFill/>
        </p:spPr>
        <p:txBody>
          <a:bodyPr wrap="square">
            <a:spAutoFit/>
          </a:bodyPr>
          <a:lstStyle/>
          <a:p>
            <a:pPr algn="l"/>
            <a:r>
              <a:rPr lang="en-US" sz="2000" b="1" i="0" dirty="0">
                <a:solidFill>
                  <a:srgbClr val="C00000"/>
                </a:solidFill>
                <a:effectLst/>
                <a:latin typeface="Times New Roman" panose="02020603050405020304" pitchFamily="18" charset="0"/>
                <a:cs typeface="Times New Roman" panose="02020603050405020304" pitchFamily="18" charset="0"/>
              </a:rPr>
              <a:t>Chrome OS:</a:t>
            </a:r>
            <a:endParaRPr lang="en-US" sz="2000" b="0" i="0" dirty="0">
              <a:solidFill>
                <a:srgbClr val="C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0F0F0F"/>
                </a:solidFill>
                <a:effectLst/>
                <a:latin typeface="Times New Roman" panose="02020603050405020304" pitchFamily="18" charset="0"/>
                <a:cs typeface="Times New Roman" panose="02020603050405020304" pitchFamily="18" charset="0"/>
              </a:rPr>
              <a:t>Developed by Google, Chrome OS is designed for Chromebooks and devices that use web-based applications. It primarily operates through the Chrome web browser and focuses on cloud-based services and simplicity.</a:t>
            </a:r>
          </a:p>
          <a:p>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r>
              <a:rPr lang="en-US" sz="2000" b="1" i="0" dirty="0">
                <a:solidFill>
                  <a:srgbClr val="C00000"/>
                </a:solidFill>
                <a:effectLst/>
                <a:latin typeface="Times New Roman" panose="02020603050405020304" pitchFamily="18" charset="0"/>
                <a:cs typeface="Times New Roman" panose="02020603050405020304" pitchFamily="18" charset="0"/>
              </a:rPr>
              <a:t>BSD-Based Systems:</a:t>
            </a:r>
            <a:endParaRPr lang="en-US" sz="2000" b="0" i="0" dirty="0">
              <a:solidFill>
                <a:srgbClr val="C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C00000"/>
                </a:solidFill>
                <a:effectLst/>
                <a:latin typeface="Times New Roman" panose="02020603050405020304" pitchFamily="18" charset="0"/>
                <a:cs typeface="Times New Roman" panose="02020603050405020304" pitchFamily="18" charset="0"/>
              </a:rPr>
              <a:t>FreeBSD:</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solidFill>
                  <a:srgbClr val="0F0F0F"/>
                </a:solidFill>
                <a:effectLst/>
                <a:latin typeface="Times New Roman" panose="02020603050405020304" pitchFamily="18" charset="0"/>
                <a:cs typeface="Times New Roman" panose="02020603050405020304" pitchFamily="18" charset="0"/>
              </a:rPr>
              <a:t>A Unix-like operating system based on the Berkeley Software Distribution (BSD). It's known for its performance, stability, and advanced networking capabilities. Often used in servers and embedded systems.</a:t>
            </a:r>
          </a:p>
          <a:p>
            <a:endParaRPr lang="en-US" sz="2000" dirty="0">
              <a:solidFill>
                <a:srgbClr val="374151"/>
              </a:solidFill>
              <a:latin typeface="Times New Roman" panose="02020603050405020304" pitchFamily="18" charset="0"/>
              <a:cs typeface="Times New Roman" panose="02020603050405020304" pitchFamily="18" charset="0"/>
            </a:endParaRPr>
          </a:p>
          <a:p>
            <a:pPr algn="l"/>
            <a:r>
              <a:rPr lang="en-US" sz="2000" b="1" i="0" dirty="0">
                <a:solidFill>
                  <a:srgbClr val="C00000"/>
                </a:solidFill>
                <a:effectLst/>
                <a:latin typeface="Times New Roman" panose="02020603050405020304" pitchFamily="18" charset="0"/>
                <a:cs typeface="Times New Roman" panose="02020603050405020304" pitchFamily="18" charset="0"/>
              </a:rPr>
              <a:t>Haiku:</a:t>
            </a:r>
            <a:endParaRPr lang="en-US" sz="2000" b="0" i="0" dirty="0">
              <a:solidFill>
                <a:srgbClr val="C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0" i="0" dirty="0">
                <a:solidFill>
                  <a:srgbClr val="0F0F0F"/>
                </a:solidFill>
                <a:effectLst/>
                <a:latin typeface="Times New Roman" panose="02020603050405020304" pitchFamily="18" charset="0"/>
                <a:cs typeface="Times New Roman" panose="02020603050405020304" pitchFamily="18" charset="0"/>
              </a:rPr>
              <a:t>Haiku is an open-source operating system inspired by the classic BeOS. It aims to provide a modern, fast, and efficient desktop experience.</a:t>
            </a:r>
          </a:p>
          <a:p>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6162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332691"/>
            <a:ext cx="7275871" cy="1077218"/>
          </a:xfrm>
          <a:prstGeom prst="rect">
            <a:avLst/>
          </a:prstGeom>
          <a:noFill/>
        </p:spPr>
        <p:txBody>
          <a:bodyPr wrap="square">
            <a:spAutoFit/>
          </a:bodyPr>
          <a:lstStyle/>
          <a:p>
            <a:pPr algn="ctr"/>
            <a:r>
              <a:rPr lang="en-IN" sz="3600" b="1" dirty="0">
                <a:solidFill>
                  <a:srgbClr val="C00000"/>
                </a:solidFill>
                <a:latin typeface="Times New Roman" panose="02020603050405020304" pitchFamily="18" charset="0"/>
                <a:cs typeface="Times New Roman" panose="02020603050405020304" pitchFamily="18" charset="0"/>
              </a:rPr>
              <a:t>D</a:t>
            </a:r>
            <a:r>
              <a:rPr lang="en-IN" sz="3600" b="1" i="0" dirty="0">
                <a:solidFill>
                  <a:srgbClr val="C00000"/>
                </a:solidFill>
                <a:effectLst/>
                <a:latin typeface="Times New Roman" panose="02020603050405020304" pitchFamily="18" charset="0"/>
                <a:cs typeface="Times New Roman" panose="02020603050405020304" pitchFamily="18" charset="0"/>
              </a:rPr>
              <a:t>esktop </a:t>
            </a:r>
            <a:r>
              <a:rPr lang="en-IN" sz="3600" b="1" dirty="0">
                <a:solidFill>
                  <a:srgbClr val="C00000"/>
                </a:solidFill>
                <a:latin typeface="Times New Roman" panose="02020603050405020304" pitchFamily="18" charset="0"/>
                <a:cs typeface="Times New Roman" panose="02020603050405020304" pitchFamily="18" charset="0"/>
              </a:rPr>
              <a:t>OS v/s </a:t>
            </a:r>
            <a:r>
              <a:rPr lang="en-IN" sz="3600" b="1" i="0" dirty="0">
                <a:solidFill>
                  <a:srgbClr val="C00000"/>
                </a:solidFill>
                <a:effectLst/>
                <a:latin typeface="Times New Roman" panose="02020603050405020304" pitchFamily="18" charset="0"/>
                <a:cs typeface="Times New Roman" panose="02020603050405020304" pitchFamily="18" charset="0"/>
              </a:rPr>
              <a:t>Mobile OS</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766916" y="1717686"/>
            <a:ext cx="10658167" cy="4093428"/>
          </a:xfrm>
          <a:prstGeom prst="rect">
            <a:avLst/>
          </a:prstGeom>
          <a:noFill/>
        </p:spPr>
        <p:txBody>
          <a:bodyPr wrap="square">
            <a:spAutoFit/>
          </a:bodyPr>
          <a:lstStyle/>
          <a:p>
            <a:r>
              <a:rPr lang="en-US" sz="2000" b="0" i="0" dirty="0">
                <a:solidFill>
                  <a:srgbClr val="0F0F0F"/>
                </a:solidFill>
                <a:effectLst/>
                <a:latin typeface="Times New Roman" panose="02020603050405020304" pitchFamily="18" charset="0"/>
                <a:cs typeface="Times New Roman" panose="02020603050405020304" pitchFamily="18" charset="0"/>
              </a:rPr>
              <a:t>Mobile operating systems and desktop operating systems share similarities in their functionality but also have distinct differences in how they operate, especially concerning their design, resource management, and user interaction.</a:t>
            </a:r>
          </a:p>
          <a:p>
            <a:endParaRPr lang="en-US" sz="2000" dirty="0">
              <a:solidFill>
                <a:srgbClr val="0F0F0F"/>
              </a:solidFill>
              <a:latin typeface="Times New Roman" panose="02020603050405020304" pitchFamily="18" charset="0"/>
              <a:cs typeface="Times New Roman" panose="02020603050405020304" pitchFamily="18" charset="0"/>
            </a:endParaRPr>
          </a:p>
          <a:p>
            <a:pPr algn="l"/>
            <a:r>
              <a:rPr lang="en-US" sz="2000" b="1" i="0" dirty="0">
                <a:solidFill>
                  <a:srgbClr val="C00000"/>
                </a:solidFill>
                <a:effectLst/>
                <a:latin typeface="Times New Roman" panose="02020603050405020304" pitchFamily="18" charset="0"/>
                <a:cs typeface="Times New Roman" panose="02020603050405020304" pitchFamily="18" charset="0"/>
              </a:rPr>
              <a:t>Resource Management:</a:t>
            </a:r>
            <a:endParaRPr lang="en-US" sz="2000" b="0" i="0" dirty="0">
              <a:solidFill>
                <a:srgbClr val="C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C00000"/>
                </a:solidFill>
                <a:effectLst/>
                <a:latin typeface="Times New Roman" panose="02020603050405020304" pitchFamily="18" charset="0"/>
                <a:cs typeface="Times New Roman" panose="02020603050405020304" pitchFamily="18" charset="0"/>
              </a:rPr>
              <a:t>Mobile OS:</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solidFill>
                  <a:srgbClr val="0F0F0F"/>
                </a:solidFill>
                <a:effectLst/>
                <a:latin typeface="Times New Roman" panose="02020603050405020304" pitchFamily="18" charset="0"/>
                <a:cs typeface="Times New Roman" panose="02020603050405020304" pitchFamily="18" charset="0"/>
              </a:rPr>
              <a:t>Mobile operating systems (such as iOS and Android) are optimized for devices with limited resources like battery power, CPU, and memory. They prioritize efficiency and battery life, employing power-saving techniques like aggressive app management, low-power modes, and dynamic resource allocation.</a:t>
            </a:r>
          </a:p>
          <a:p>
            <a:pPr algn="l">
              <a:buFont typeface="Arial" panose="020B0604020202020204" pitchFamily="34" charset="0"/>
              <a:buChar char="•"/>
            </a:pPr>
            <a:r>
              <a:rPr lang="en-US" sz="2000" b="1" i="0" dirty="0">
                <a:solidFill>
                  <a:srgbClr val="C00000"/>
                </a:solidFill>
                <a:effectLst/>
                <a:latin typeface="Times New Roman" panose="02020603050405020304" pitchFamily="18" charset="0"/>
                <a:cs typeface="Times New Roman" panose="02020603050405020304" pitchFamily="18" charset="0"/>
              </a:rPr>
              <a:t>Desktop OS:</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solidFill>
                  <a:srgbClr val="0F0F0F"/>
                </a:solidFill>
                <a:effectLst/>
                <a:latin typeface="Times New Roman" panose="02020603050405020304" pitchFamily="18" charset="0"/>
                <a:cs typeface="Times New Roman" panose="02020603050405020304" pitchFamily="18" charset="0"/>
              </a:rPr>
              <a:t>Desktop operating systems (like Windows, macOS, and various Linux distributions) are designed for systems with typically more powerful hardware. They focus less on power efficiency and more on providing a wide range of functionalities and multitasking capabilities.</a:t>
            </a:r>
          </a:p>
          <a:p>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873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332691"/>
            <a:ext cx="7275871" cy="1077218"/>
          </a:xfrm>
          <a:prstGeom prst="rect">
            <a:avLst/>
          </a:prstGeom>
          <a:noFill/>
        </p:spPr>
        <p:txBody>
          <a:bodyPr wrap="square">
            <a:spAutoFit/>
          </a:bodyPr>
          <a:lstStyle/>
          <a:p>
            <a:pPr algn="ctr"/>
            <a:r>
              <a:rPr lang="en-IN" sz="3600" b="1" dirty="0">
                <a:solidFill>
                  <a:srgbClr val="C00000"/>
                </a:solidFill>
                <a:latin typeface="Times New Roman" panose="02020603050405020304" pitchFamily="18" charset="0"/>
                <a:cs typeface="Times New Roman" panose="02020603050405020304" pitchFamily="18" charset="0"/>
              </a:rPr>
              <a:t>D</a:t>
            </a:r>
            <a:r>
              <a:rPr lang="en-IN" sz="3600" b="1" i="0" dirty="0">
                <a:solidFill>
                  <a:srgbClr val="C00000"/>
                </a:solidFill>
                <a:effectLst/>
                <a:latin typeface="Times New Roman" panose="02020603050405020304" pitchFamily="18" charset="0"/>
                <a:cs typeface="Times New Roman" panose="02020603050405020304" pitchFamily="18" charset="0"/>
              </a:rPr>
              <a:t>esktop </a:t>
            </a:r>
            <a:r>
              <a:rPr lang="en-IN" sz="3600" b="1" dirty="0">
                <a:solidFill>
                  <a:srgbClr val="C00000"/>
                </a:solidFill>
                <a:latin typeface="Times New Roman" panose="02020603050405020304" pitchFamily="18" charset="0"/>
                <a:cs typeface="Times New Roman" panose="02020603050405020304" pitchFamily="18" charset="0"/>
              </a:rPr>
              <a:t>OS v/s </a:t>
            </a:r>
            <a:r>
              <a:rPr lang="en-IN" sz="3600" b="1" i="0" dirty="0">
                <a:solidFill>
                  <a:srgbClr val="C00000"/>
                </a:solidFill>
                <a:effectLst/>
                <a:latin typeface="Times New Roman" panose="02020603050405020304" pitchFamily="18" charset="0"/>
                <a:cs typeface="Times New Roman" panose="02020603050405020304" pitchFamily="18" charset="0"/>
              </a:rPr>
              <a:t>Mobile OS</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766916" y="1717686"/>
            <a:ext cx="10658167" cy="4708981"/>
          </a:xfrm>
          <a:prstGeom prst="rect">
            <a:avLst/>
          </a:prstGeom>
          <a:noFill/>
        </p:spPr>
        <p:txBody>
          <a:bodyPr wrap="square">
            <a:spAutoFit/>
          </a:bodyPr>
          <a:lstStyle/>
          <a:p>
            <a:pPr algn="l"/>
            <a:r>
              <a:rPr lang="en-US" sz="2000" b="1" i="0" dirty="0">
                <a:solidFill>
                  <a:srgbClr val="C00000"/>
                </a:solidFill>
                <a:effectLst/>
                <a:latin typeface="Times New Roman" panose="02020603050405020304" pitchFamily="18" charset="0"/>
                <a:cs typeface="Times New Roman" panose="02020603050405020304" pitchFamily="18" charset="0"/>
              </a:rPr>
              <a:t>Hardware Variations:</a:t>
            </a:r>
            <a:endParaRPr lang="en-US" sz="2000" b="0" i="0" dirty="0">
              <a:solidFill>
                <a:srgbClr val="C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C00000"/>
                </a:solidFill>
                <a:effectLst/>
                <a:latin typeface="Times New Roman" panose="02020603050405020304" pitchFamily="18" charset="0"/>
                <a:cs typeface="Times New Roman" panose="02020603050405020304" pitchFamily="18" charset="0"/>
              </a:rPr>
              <a:t>Mobile OS:</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solidFill>
                  <a:srgbClr val="0F0F0F"/>
                </a:solidFill>
                <a:effectLst/>
                <a:latin typeface="Times New Roman" panose="02020603050405020304" pitchFamily="18" charset="0"/>
                <a:cs typeface="Times New Roman" panose="02020603050405020304" pitchFamily="18" charset="0"/>
              </a:rPr>
              <a:t>Mobile operating systems need to support a wide range of hardware configurations due to the diversity in mobile devices. This requires flexibility in handling different screen sizes, resolutions, processors, and other hardware components.</a:t>
            </a:r>
          </a:p>
          <a:p>
            <a:pPr algn="l">
              <a:buFont typeface="Arial" panose="020B0604020202020204" pitchFamily="34" charset="0"/>
              <a:buChar char="•"/>
            </a:pPr>
            <a:r>
              <a:rPr lang="en-US" sz="2000" b="1" i="0" dirty="0">
                <a:solidFill>
                  <a:srgbClr val="C00000"/>
                </a:solidFill>
                <a:effectLst/>
                <a:latin typeface="Times New Roman" panose="02020603050405020304" pitchFamily="18" charset="0"/>
                <a:cs typeface="Times New Roman" panose="02020603050405020304" pitchFamily="18" charset="0"/>
              </a:rPr>
              <a:t>Desktop OS:</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solidFill>
                  <a:srgbClr val="0F0F0F"/>
                </a:solidFill>
                <a:effectLst/>
                <a:latin typeface="Times New Roman" panose="02020603050405020304" pitchFamily="18" charset="0"/>
                <a:cs typeface="Times New Roman" panose="02020603050405020304" pitchFamily="18" charset="0"/>
              </a:rPr>
              <a:t>Desktop operating systems typically run on a narrower range of hardware configurations, enabling a more standardized user experience across devices.</a:t>
            </a:r>
          </a:p>
          <a:p>
            <a:endParaRPr lang="en-US" sz="2000" b="0" i="0" dirty="0">
              <a:solidFill>
                <a:srgbClr val="374151"/>
              </a:solidFill>
              <a:effectLst/>
              <a:latin typeface="Times New Roman" panose="02020603050405020304" pitchFamily="18" charset="0"/>
              <a:cs typeface="Times New Roman" panose="02020603050405020304" pitchFamily="18" charset="0"/>
            </a:endParaRPr>
          </a:p>
          <a:p>
            <a:endParaRPr lang="en-US" sz="2000" dirty="0">
              <a:solidFill>
                <a:srgbClr val="374151"/>
              </a:solidFill>
              <a:latin typeface="Times New Roman" panose="02020603050405020304" pitchFamily="18" charset="0"/>
              <a:cs typeface="Times New Roman" panose="02020603050405020304" pitchFamily="18" charset="0"/>
            </a:endParaRPr>
          </a:p>
          <a:p>
            <a:pPr algn="l"/>
            <a:r>
              <a:rPr lang="en-US" sz="2000" b="1" i="0" dirty="0">
                <a:solidFill>
                  <a:srgbClr val="C00000"/>
                </a:solidFill>
                <a:effectLst/>
                <a:latin typeface="Times New Roman" panose="02020603050405020304" pitchFamily="18" charset="0"/>
                <a:cs typeface="Times New Roman" panose="02020603050405020304" pitchFamily="18" charset="0"/>
              </a:rPr>
              <a:t>User Interface:</a:t>
            </a:r>
            <a:endParaRPr lang="en-US" sz="2000" b="0" i="0" dirty="0">
              <a:solidFill>
                <a:srgbClr val="C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b="1" i="0" dirty="0">
                <a:solidFill>
                  <a:srgbClr val="C00000"/>
                </a:solidFill>
                <a:effectLst/>
                <a:latin typeface="Times New Roman" panose="02020603050405020304" pitchFamily="18" charset="0"/>
                <a:cs typeface="Times New Roman" panose="02020603050405020304" pitchFamily="18" charset="0"/>
              </a:rPr>
              <a:t>Mobile OS:</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solidFill>
                  <a:srgbClr val="0F0F0F"/>
                </a:solidFill>
                <a:effectLst/>
                <a:latin typeface="Times New Roman" panose="02020603050405020304" pitchFamily="18" charset="0"/>
                <a:cs typeface="Times New Roman" panose="02020603050405020304" pitchFamily="18" charset="0"/>
              </a:rPr>
              <a:t>Mobile operating systems emphasize touch-based interfaces, gestures, and mobile-specific interactions due to the smaller screen size and touch-centric usage patterns. They often have a simplified user interface optimized for smaller screens.</a:t>
            </a:r>
          </a:p>
          <a:p>
            <a:pPr algn="l">
              <a:buFont typeface="Arial" panose="020B0604020202020204" pitchFamily="34" charset="0"/>
              <a:buChar char="•"/>
            </a:pPr>
            <a:r>
              <a:rPr lang="en-US" sz="2000" b="1" i="0" dirty="0">
                <a:solidFill>
                  <a:srgbClr val="C00000"/>
                </a:solidFill>
                <a:effectLst/>
                <a:latin typeface="Times New Roman" panose="02020603050405020304" pitchFamily="18" charset="0"/>
                <a:cs typeface="Times New Roman" panose="02020603050405020304" pitchFamily="18" charset="0"/>
              </a:rPr>
              <a:t>Desktop OS:</a:t>
            </a:r>
            <a:r>
              <a:rPr lang="en-US" sz="2000" b="0" i="0" dirty="0">
                <a:solidFill>
                  <a:srgbClr val="C00000"/>
                </a:solidFill>
                <a:effectLst/>
                <a:latin typeface="Times New Roman" panose="02020603050405020304" pitchFamily="18" charset="0"/>
                <a:cs typeface="Times New Roman" panose="02020603050405020304" pitchFamily="18" charset="0"/>
              </a:rPr>
              <a:t> </a:t>
            </a:r>
            <a:r>
              <a:rPr lang="en-US" sz="2000" b="0" i="0" dirty="0">
                <a:solidFill>
                  <a:srgbClr val="0F0F0F"/>
                </a:solidFill>
                <a:effectLst/>
                <a:latin typeface="Times New Roman" panose="02020603050405020304" pitchFamily="18" charset="0"/>
                <a:cs typeface="Times New Roman" panose="02020603050405020304" pitchFamily="18" charset="0"/>
              </a:rPr>
              <a:t>Desktop operating systems usually have a user interface that supports mouse and keyboard interactions, offering a larger display area for multitasking and complex applications.</a:t>
            </a:r>
          </a:p>
          <a:p>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6213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534972"/>
            <a:ext cx="7275871" cy="892552"/>
          </a:xfrm>
          <a:prstGeom prst="rect">
            <a:avLst/>
          </a:prstGeom>
          <a:noFill/>
        </p:spPr>
        <p:txBody>
          <a:bodyPr wrap="square">
            <a:spAutoFit/>
          </a:bodyPr>
          <a:lstStyle/>
          <a:p>
            <a:pPr algn="ctr"/>
            <a:r>
              <a:rPr lang="en-IN" sz="2400" b="1" i="0" dirty="0">
                <a:solidFill>
                  <a:srgbClr val="C00000"/>
                </a:solidFill>
                <a:effectLst/>
                <a:latin typeface="Times New Roman" panose="02020603050405020304" pitchFamily="18" charset="0"/>
                <a:cs typeface="Times New Roman" panose="02020603050405020304" pitchFamily="18" charset="0"/>
              </a:rPr>
              <a:t>Guaranteed Scheduling</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766916" y="1717686"/>
            <a:ext cx="10658167" cy="4185761"/>
          </a:xfrm>
          <a:prstGeom prst="rect">
            <a:avLst/>
          </a:prstGeom>
          <a:noFill/>
        </p:spPr>
        <p:txBody>
          <a:bodyPr wrap="square">
            <a:spAutoFit/>
          </a:bodyPr>
          <a:lstStyle/>
          <a:p>
            <a:pPr algn="just"/>
            <a:r>
              <a:rPr lang="en-US" sz="2400" b="1" i="0" dirty="0">
                <a:solidFill>
                  <a:srgbClr val="C00000"/>
                </a:solidFill>
                <a:effectLst/>
                <a:latin typeface="Times New Roman" panose="02020603050405020304" pitchFamily="18" charset="0"/>
                <a:cs typeface="Times New Roman" panose="02020603050405020304" pitchFamily="18" charset="0"/>
              </a:rPr>
              <a:t>Example:</a:t>
            </a:r>
          </a:p>
          <a:p>
            <a:pPr algn="just"/>
            <a:endParaRPr lang="en-US" sz="2000" dirty="0">
              <a:solidFill>
                <a:srgbClr val="374151"/>
              </a:solidFill>
              <a:latin typeface="Times New Roman" panose="02020603050405020304" pitchFamily="18" charset="0"/>
              <a:cs typeface="Times New Roman" panose="02020603050405020304" pitchFamily="18" charset="0"/>
            </a:endParaRPr>
          </a:p>
          <a:p>
            <a:pPr algn="just"/>
            <a:r>
              <a:rPr lang="en-US" sz="2000" b="0" i="0" dirty="0">
                <a:solidFill>
                  <a:srgbClr val="374151"/>
                </a:solidFill>
                <a:effectLst/>
                <a:latin typeface="Times New Roman" panose="02020603050405020304" pitchFamily="18" charset="0"/>
                <a:cs typeface="Times New Roman" panose="02020603050405020304" pitchFamily="18" charset="0"/>
              </a:rPr>
              <a:t>Suppose we have a time-sharing system with multiple processes: Process A, Process B, and Process C. </a:t>
            </a:r>
          </a:p>
          <a:p>
            <a:pPr marL="342900" indent="-342900" algn="just">
              <a:buFont typeface="Wingdings" panose="05000000000000000000" pitchFamily="2" charset="2"/>
              <a:buChar char="q"/>
            </a:pPr>
            <a:r>
              <a:rPr lang="en-US" sz="2000" b="0" i="0" dirty="0">
                <a:solidFill>
                  <a:srgbClr val="374151"/>
                </a:solidFill>
                <a:effectLst/>
                <a:latin typeface="Times New Roman" panose="02020603050405020304" pitchFamily="18" charset="0"/>
                <a:cs typeface="Times New Roman" panose="02020603050405020304" pitchFamily="18" charset="0"/>
              </a:rPr>
              <a:t>Process A is guaranteed 20% of CPU time, </a:t>
            </a:r>
          </a:p>
          <a:p>
            <a:pPr marL="342900" indent="-342900" algn="just">
              <a:buFont typeface="Wingdings" panose="05000000000000000000" pitchFamily="2" charset="2"/>
              <a:buChar char="q"/>
            </a:pPr>
            <a:r>
              <a:rPr lang="en-US" sz="2000" b="0" i="0" dirty="0">
                <a:solidFill>
                  <a:srgbClr val="374151"/>
                </a:solidFill>
                <a:effectLst/>
                <a:latin typeface="Times New Roman" panose="02020603050405020304" pitchFamily="18" charset="0"/>
                <a:cs typeface="Times New Roman" panose="02020603050405020304" pitchFamily="18" charset="0"/>
              </a:rPr>
              <a:t>Process B 30%, </a:t>
            </a:r>
          </a:p>
          <a:p>
            <a:pPr marL="342900" indent="-342900" algn="just">
              <a:buFont typeface="Wingdings" panose="05000000000000000000" pitchFamily="2" charset="2"/>
              <a:buChar char="q"/>
            </a:pPr>
            <a:r>
              <a:rPr lang="en-US" sz="2000" b="0" i="0" dirty="0">
                <a:solidFill>
                  <a:srgbClr val="374151"/>
                </a:solidFill>
                <a:effectLst/>
                <a:latin typeface="Times New Roman" panose="02020603050405020304" pitchFamily="18" charset="0"/>
                <a:cs typeface="Times New Roman" panose="02020603050405020304" pitchFamily="18" charset="0"/>
              </a:rPr>
              <a:t>and Process C 10%</a:t>
            </a:r>
          </a:p>
          <a:p>
            <a:pPr marL="342900" indent="-342900" algn="just">
              <a:buFont typeface="Wingdings" panose="05000000000000000000" pitchFamily="2" charset="2"/>
              <a:buChar char="q"/>
            </a:pPr>
            <a:endParaRPr lang="en-US" sz="2000" dirty="0">
              <a:solidFill>
                <a:srgbClr val="37415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dirty="0">
                <a:solidFill>
                  <a:srgbClr val="374151"/>
                </a:solidFill>
                <a:latin typeface="Times New Roman" panose="02020603050405020304" pitchFamily="18" charset="0"/>
                <a:cs typeface="Times New Roman" panose="02020603050405020304" pitchFamily="18" charset="0"/>
              </a:rPr>
              <a:t>T</a:t>
            </a:r>
            <a:r>
              <a:rPr lang="en-US" sz="2000" b="0" i="0" dirty="0">
                <a:solidFill>
                  <a:srgbClr val="374151"/>
                </a:solidFill>
                <a:effectLst/>
                <a:latin typeface="Times New Roman" panose="02020603050405020304" pitchFamily="18" charset="0"/>
                <a:cs typeface="Times New Roman" panose="02020603050405020304" pitchFamily="18" charset="0"/>
              </a:rPr>
              <a:t>he system ensures that each process gets at least its guaranteed share. If the system is idle or not heavily loaded, processes might get more than their guaranteed share, but they will never get less than their specified minimum allocation.</a:t>
            </a:r>
          </a:p>
          <a:p>
            <a:pPr marL="342900" indent="-342900" algn="just">
              <a:buFont typeface="Wingdings" panose="05000000000000000000" pitchFamily="2" charset="2"/>
              <a:buChar char="q"/>
            </a:pPr>
            <a:endParaRPr lang="en-US" sz="2000" dirty="0">
              <a:solidFill>
                <a:srgbClr val="37415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b="1" i="0" dirty="0">
                <a:solidFill>
                  <a:srgbClr val="C00000"/>
                </a:solidFill>
                <a:effectLst/>
                <a:latin typeface="Times New Roman" panose="02020603050405020304" pitchFamily="18" charset="0"/>
                <a:cs typeface="Times New Roman" panose="02020603050405020304" pitchFamily="18" charset="0"/>
              </a:rPr>
              <a:t>Operating systems often utilize this to guarantee timely execution of critical tasks.</a:t>
            </a:r>
          </a:p>
          <a:p>
            <a:pPr marL="342900" indent="-342900" algn="just">
              <a:buFont typeface="Wingdings" panose="05000000000000000000" pitchFamily="2" charset="2"/>
              <a:buChar char="q"/>
            </a:pP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670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332691"/>
            <a:ext cx="7275871" cy="1077218"/>
          </a:xfrm>
          <a:prstGeom prst="rect">
            <a:avLst/>
          </a:prstGeom>
          <a:noFill/>
        </p:spPr>
        <p:txBody>
          <a:bodyPr wrap="square">
            <a:spAutoFit/>
          </a:bodyPr>
          <a:lstStyle/>
          <a:p>
            <a:pPr algn="ctr"/>
            <a:r>
              <a:rPr lang="en-IN" sz="3600" b="1" i="0" dirty="0">
                <a:solidFill>
                  <a:srgbClr val="C00000"/>
                </a:solidFill>
                <a:effectLst/>
                <a:latin typeface="Times New Roman" panose="02020603050405020304" pitchFamily="18" charset="0"/>
                <a:cs typeface="Times New Roman" panose="02020603050405020304" pitchFamily="18" charset="0"/>
              </a:rPr>
              <a:t>Mobile OS</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550607" y="1317576"/>
            <a:ext cx="10658167" cy="6555641"/>
          </a:xfrm>
          <a:prstGeom prst="rect">
            <a:avLst/>
          </a:prstGeom>
          <a:noFill/>
        </p:spPr>
        <p:txBody>
          <a:bodyPr wrap="square">
            <a:spAutoFit/>
          </a:bodyPr>
          <a:lstStyle/>
          <a:p>
            <a:pPr algn="l"/>
            <a:r>
              <a:rPr lang="en-US" sz="2000" b="1" i="0" dirty="0">
                <a:solidFill>
                  <a:srgbClr val="C00000"/>
                </a:solidFill>
                <a:effectLst/>
                <a:latin typeface="Times New Roman" panose="02020603050405020304" pitchFamily="18" charset="0"/>
                <a:cs typeface="Times New Roman" panose="02020603050405020304" pitchFamily="18" charset="0"/>
              </a:rPr>
              <a:t>Android:</a:t>
            </a:r>
            <a:endParaRPr lang="en-US" sz="2000" b="0" i="0" dirty="0">
              <a:solidFill>
                <a:srgbClr val="C00000"/>
              </a:solidFill>
              <a:effectLst/>
              <a:latin typeface="Times New Roman" panose="02020603050405020304" pitchFamily="18" charset="0"/>
              <a:cs typeface="Times New Roman" panose="02020603050405020304" pitchFamily="18" charset="0"/>
            </a:endParaRPr>
          </a:p>
          <a:p>
            <a:pPr algn="l"/>
            <a:r>
              <a:rPr lang="en-US" sz="2000" b="0" i="0" dirty="0">
                <a:solidFill>
                  <a:srgbClr val="0F0F0F"/>
                </a:solidFill>
                <a:effectLst/>
                <a:latin typeface="Times New Roman" panose="02020603050405020304" pitchFamily="18" charset="0"/>
                <a:cs typeface="Times New Roman" panose="02020603050405020304" pitchFamily="18" charset="0"/>
              </a:rPr>
              <a:t>Developed by Google, Android is one of the most widely used mobile operating systems worldwide. It powers a vast array of smartphones and tablets from various manufacturers. Android is known for its open-source nature, customization options, and the Google Play Store, where users can download apps, games, and other content.</a:t>
            </a:r>
          </a:p>
          <a:p>
            <a:pPr algn="l"/>
            <a:endParaRPr lang="en-US" sz="2000" dirty="0">
              <a:solidFill>
                <a:srgbClr val="0F0F0F"/>
              </a:solidFill>
              <a:latin typeface="Times New Roman" panose="02020603050405020304" pitchFamily="18" charset="0"/>
              <a:cs typeface="Times New Roman" panose="02020603050405020304" pitchFamily="18" charset="0"/>
            </a:endParaRPr>
          </a:p>
          <a:p>
            <a:pPr algn="l"/>
            <a:r>
              <a:rPr lang="en-US" sz="2000" b="1" i="0" dirty="0">
                <a:solidFill>
                  <a:srgbClr val="C00000"/>
                </a:solidFill>
                <a:effectLst/>
                <a:latin typeface="Times New Roman" panose="02020603050405020304" pitchFamily="18" charset="0"/>
                <a:cs typeface="Times New Roman" panose="02020603050405020304" pitchFamily="18" charset="0"/>
              </a:rPr>
              <a:t>iOS:</a:t>
            </a:r>
            <a:endParaRPr lang="en-US" sz="2000" dirty="0">
              <a:solidFill>
                <a:srgbClr val="C00000"/>
              </a:solidFill>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Developed by Apple Inc., iOS is the proprietary operating system exclusively designed for Apple's mobile devices such as iPhones, iPads, and iPod Touch. Known for its user-friendly interface, seamless integration with other Apple devices, and the App Store, offering a curated selection of apps and games.</a:t>
            </a:r>
          </a:p>
          <a:p>
            <a:pPr algn="l"/>
            <a:endParaRPr lang="en-US" sz="2000" dirty="0">
              <a:latin typeface="Times New Roman" panose="02020603050405020304" pitchFamily="18" charset="0"/>
              <a:cs typeface="Times New Roman" panose="02020603050405020304" pitchFamily="18" charset="0"/>
            </a:endParaRPr>
          </a:p>
          <a:p>
            <a:pPr algn="l"/>
            <a:r>
              <a:rPr lang="en-US" sz="2000" b="1" i="0" dirty="0">
                <a:solidFill>
                  <a:srgbClr val="C00000"/>
                </a:solidFill>
                <a:effectLst/>
                <a:latin typeface="Times New Roman" panose="02020603050405020304" pitchFamily="18" charset="0"/>
                <a:cs typeface="Times New Roman" panose="02020603050405020304" pitchFamily="18" charset="0"/>
              </a:rPr>
              <a:t>BlackBerry OS:</a:t>
            </a:r>
            <a:endParaRPr lang="en-US" sz="2000" dirty="0">
              <a:solidFill>
                <a:srgbClr val="C00000"/>
              </a:solidFill>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BlackBerry OS was the proprietary operating system developed by BlackBerry Limited for its line of smartphones. However, BlackBerry has transitioned to using Android in its newer devices, discontinuing the development of BlackBerry OS.</a:t>
            </a:r>
          </a:p>
          <a:p>
            <a:br>
              <a:rPr lang="en-US" sz="2000" dirty="0">
                <a:latin typeface="Times New Roman" panose="02020603050405020304" pitchFamily="18" charset="0"/>
                <a:cs typeface="Times New Roman" panose="02020603050405020304" pitchFamily="18" charset="0"/>
              </a:rPr>
            </a:br>
            <a:endParaRPr lang="en-US" sz="2000" b="0" i="0" dirty="0">
              <a:effectLst/>
              <a:latin typeface="Times New Roman" panose="02020603050405020304" pitchFamily="18" charset="0"/>
              <a:cs typeface="Times New Roman" panose="02020603050405020304" pitchFamily="18" charset="0"/>
            </a:endParaRPr>
          </a:p>
          <a:p>
            <a:br>
              <a:rPr lang="en-US" sz="2000" dirty="0">
                <a:latin typeface="Times New Roman" panose="02020603050405020304" pitchFamily="18" charset="0"/>
                <a:cs typeface="Times New Roman" panose="02020603050405020304" pitchFamily="18" charset="0"/>
              </a:rPr>
            </a:br>
            <a:endParaRPr lang="en-US" sz="2000" b="0" i="0" dirty="0">
              <a:solidFill>
                <a:srgbClr val="0F0F0F"/>
              </a:solidFill>
              <a:effectLst/>
              <a:latin typeface="Times New Roman" panose="02020603050405020304" pitchFamily="18" charset="0"/>
              <a:cs typeface="Times New Roman" panose="02020603050405020304" pitchFamily="18" charset="0"/>
            </a:endParaRPr>
          </a:p>
          <a:p>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296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552587"/>
            <a:ext cx="7275871" cy="892552"/>
          </a:xfrm>
          <a:prstGeom prst="rect">
            <a:avLst/>
          </a:prstGeom>
          <a:noFill/>
        </p:spPr>
        <p:txBody>
          <a:bodyPr wrap="square">
            <a:spAutoFit/>
          </a:bodyPr>
          <a:lstStyle/>
          <a:p>
            <a:pPr algn="ctr"/>
            <a:r>
              <a:rPr lang="en-IN" sz="2400" b="1" i="0" dirty="0">
                <a:solidFill>
                  <a:srgbClr val="C00000"/>
                </a:solidFill>
                <a:effectLst/>
                <a:latin typeface="Times New Roman" panose="02020603050405020304" pitchFamily="18" charset="0"/>
                <a:cs typeface="Times New Roman" panose="02020603050405020304" pitchFamily="18" charset="0"/>
              </a:rPr>
              <a:t>Lottery Scheduling</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766916" y="1504309"/>
            <a:ext cx="10658167" cy="4401205"/>
          </a:xfrm>
          <a:prstGeom prst="rect">
            <a:avLst/>
          </a:prstGeom>
          <a:noFill/>
        </p:spPr>
        <p:txBody>
          <a:bodyPr wrap="square">
            <a:spAutoFit/>
          </a:bodyPr>
          <a:lstStyle/>
          <a:p>
            <a:pPr algn="just"/>
            <a:r>
              <a:rPr lang="en-US" sz="2000" b="1" i="0" dirty="0">
                <a:solidFill>
                  <a:srgbClr val="C00000"/>
                </a:solidFill>
                <a:effectLst/>
                <a:latin typeface="Times New Roman" panose="02020603050405020304" pitchFamily="18" charset="0"/>
                <a:cs typeface="Times New Roman" panose="02020603050405020304" pitchFamily="18" charset="0"/>
              </a:rPr>
              <a:t>Title: </a:t>
            </a:r>
            <a:r>
              <a:rPr lang="en-IN" sz="2000" b="1" i="0" dirty="0">
                <a:solidFill>
                  <a:srgbClr val="C00000"/>
                </a:solidFill>
                <a:effectLst/>
                <a:latin typeface="Times New Roman" panose="02020603050405020304" pitchFamily="18" charset="0"/>
                <a:cs typeface="Times New Roman" panose="02020603050405020304" pitchFamily="18" charset="0"/>
              </a:rPr>
              <a:t>Lottery Scheduling</a:t>
            </a:r>
            <a:endParaRPr lang="en-US" sz="2000" b="0" i="0" dirty="0">
              <a:solidFill>
                <a:srgbClr val="C00000"/>
              </a:solidFill>
              <a:effectLst/>
              <a:latin typeface="Times New Roman" panose="02020603050405020304" pitchFamily="18" charset="0"/>
              <a:cs typeface="Times New Roman" panose="02020603050405020304" pitchFamily="18" charset="0"/>
            </a:endParaRPr>
          </a:p>
          <a:p>
            <a:pPr algn="just"/>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r>
              <a:rPr lang="en-US" sz="2000" b="1" i="0" dirty="0">
                <a:solidFill>
                  <a:srgbClr val="C00000"/>
                </a:solidFill>
                <a:effectLst/>
                <a:latin typeface="Times New Roman" panose="02020603050405020304" pitchFamily="18" charset="0"/>
                <a:cs typeface="Times New Roman" panose="02020603050405020304" pitchFamily="18" charset="0"/>
              </a:rPr>
              <a:t>Definition: </a:t>
            </a:r>
            <a:r>
              <a:rPr lang="en-US" sz="2000" b="0" i="0" dirty="0">
                <a:solidFill>
                  <a:srgbClr val="374151"/>
                </a:solidFill>
                <a:effectLst/>
                <a:latin typeface="Times New Roman" panose="02020603050405020304" pitchFamily="18" charset="0"/>
                <a:cs typeface="Times New Roman" panose="02020603050405020304" pitchFamily="18" charset="0"/>
              </a:rPr>
              <a:t>Lottery Scheduling assigns processes tickets and uses a random lottery to select the next process to execute based on the number of tickets.</a:t>
            </a:r>
          </a:p>
          <a:p>
            <a:pPr algn="just"/>
            <a:endParaRPr lang="en-IN" sz="2000" b="1" i="0" dirty="0">
              <a:solidFill>
                <a:srgbClr val="0F0F0F"/>
              </a:solidFill>
              <a:effectLst/>
              <a:latin typeface="Times New Roman" panose="02020603050405020304" pitchFamily="18" charset="0"/>
              <a:cs typeface="Times New Roman" panose="02020603050405020304" pitchFamily="18" charset="0"/>
            </a:endParaRPr>
          </a:p>
          <a:p>
            <a:pPr algn="just"/>
            <a:r>
              <a:rPr lang="en-US" sz="2000" b="0" i="0" dirty="0">
                <a:solidFill>
                  <a:srgbClr val="374151"/>
                </a:solidFill>
                <a:effectLst/>
                <a:latin typeface="Times New Roman" panose="02020603050405020304" pitchFamily="18" charset="0"/>
                <a:cs typeface="Times New Roman" panose="02020603050405020304" pitchFamily="18" charset="0"/>
              </a:rPr>
              <a:t>Each process is allocated a certain number of tickets based on its needs or priority. The more tickets a process has, the higher its chances of being selected for CPU time.</a:t>
            </a:r>
            <a:endParaRPr lang="en-IN" sz="2000" b="1" i="0" dirty="0">
              <a:solidFill>
                <a:srgbClr val="0F0F0F"/>
              </a:solidFill>
              <a:effectLst/>
              <a:latin typeface="Times New Roman" panose="02020603050405020304" pitchFamily="18" charset="0"/>
              <a:cs typeface="Times New Roman" panose="02020603050405020304" pitchFamily="18" charset="0"/>
            </a:endParaRPr>
          </a:p>
          <a:p>
            <a:pPr algn="just"/>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just"/>
            <a:r>
              <a:rPr lang="en-IN" sz="2000" b="1" i="0" dirty="0">
                <a:solidFill>
                  <a:srgbClr val="C00000"/>
                </a:solidFill>
                <a:effectLst/>
                <a:latin typeface="Times New Roman" panose="02020603050405020304" pitchFamily="18" charset="0"/>
                <a:cs typeface="Times New Roman" panose="02020603050405020304" pitchFamily="18" charset="0"/>
              </a:rPr>
              <a:t>Lottery</a:t>
            </a:r>
            <a:r>
              <a:rPr lang="en-US" sz="2000" b="1" i="0" dirty="0">
                <a:solidFill>
                  <a:srgbClr val="C00000"/>
                </a:solidFill>
                <a:effectLst/>
                <a:latin typeface="Times New Roman" panose="02020603050405020304" pitchFamily="18" charset="0"/>
                <a:cs typeface="Times New Roman" panose="02020603050405020304" pitchFamily="18" charset="0"/>
              </a:rPr>
              <a:t> Scheduling Analogy:</a:t>
            </a:r>
            <a:r>
              <a:rPr lang="en-US" sz="2000" b="0" i="0" dirty="0">
                <a:solidFill>
                  <a:srgbClr val="C00000"/>
                </a:solidFill>
                <a:effectLst/>
                <a:latin typeface="Times New Roman" panose="02020603050405020304" pitchFamily="18" charset="0"/>
                <a:cs typeface="Times New Roman" panose="02020603050405020304" pitchFamily="18" charset="0"/>
              </a:rPr>
              <a:t> </a:t>
            </a:r>
          </a:p>
          <a:p>
            <a:pPr algn="just"/>
            <a:r>
              <a:rPr lang="en-US" sz="2000" b="0" i="0" dirty="0">
                <a:solidFill>
                  <a:srgbClr val="374151"/>
                </a:solidFill>
                <a:effectLst/>
                <a:latin typeface="Times New Roman" panose="02020603050405020304" pitchFamily="18" charset="0"/>
                <a:cs typeface="Times New Roman" panose="02020603050405020304" pitchFamily="18" charset="0"/>
              </a:rPr>
              <a:t>Think of a lottery shop where people buy tickets to win a prize. Each process in the system is like a person holding a certain number of lottery tickets (representing its priority). When it's time to choose a winner (allocate resources), a ticket is randomly drawn, and the task with more tickets (higher priority) has a better chance of winning the prize (getting resources). So, the more tickets you have, the more likely you are to win.</a:t>
            </a:r>
          </a:p>
        </p:txBody>
      </p:sp>
    </p:spTree>
    <p:extLst>
      <p:ext uri="{BB962C8B-B14F-4D97-AF65-F5344CB8AC3E}">
        <p14:creationId xmlns:p14="http://schemas.microsoft.com/office/powerpoint/2010/main" val="3928827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534972"/>
            <a:ext cx="7275871" cy="892552"/>
          </a:xfrm>
          <a:prstGeom prst="rect">
            <a:avLst/>
          </a:prstGeom>
          <a:noFill/>
        </p:spPr>
        <p:txBody>
          <a:bodyPr wrap="square">
            <a:spAutoFit/>
          </a:bodyPr>
          <a:lstStyle/>
          <a:p>
            <a:pPr algn="ctr"/>
            <a:r>
              <a:rPr lang="en-IN" sz="2400" b="1" i="0" dirty="0">
                <a:solidFill>
                  <a:srgbClr val="C00000"/>
                </a:solidFill>
                <a:effectLst/>
                <a:latin typeface="Times New Roman" panose="02020603050405020304" pitchFamily="18" charset="0"/>
                <a:cs typeface="Times New Roman" panose="02020603050405020304" pitchFamily="18" charset="0"/>
              </a:rPr>
              <a:t>Lottery Scheduling </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766916" y="1255493"/>
            <a:ext cx="10658167" cy="6247864"/>
          </a:xfrm>
          <a:prstGeom prst="rect">
            <a:avLst/>
          </a:prstGeom>
          <a:noFill/>
        </p:spPr>
        <p:txBody>
          <a:bodyPr wrap="square">
            <a:spAutoFit/>
          </a:bodyPr>
          <a:lstStyle/>
          <a:p>
            <a:pPr algn="l"/>
            <a:r>
              <a:rPr lang="en-US" sz="2400" b="1" i="0" dirty="0">
                <a:solidFill>
                  <a:srgbClr val="C00000"/>
                </a:solidFill>
                <a:effectLst/>
                <a:latin typeface="Times New Roman" panose="02020603050405020304" pitchFamily="18" charset="0"/>
                <a:cs typeface="Times New Roman" panose="02020603050405020304" pitchFamily="18" charset="0"/>
              </a:rPr>
              <a:t>Example:</a:t>
            </a:r>
            <a:r>
              <a:rPr lang="en-US" sz="2400" b="1" i="0" dirty="0">
                <a:solidFill>
                  <a:srgbClr val="374151"/>
                </a:solidFill>
                <a:effectLst/>
                <a:latin typeface="Times New Roman" panose="02020603050405020304" pitchFamily="18" charset="0"/>
                <a:cs typeface="Times New Roman" panose="02020603050405020304" pitchFamily="18" charset="0"/>
              </a:rPr>
              <a:t> </a:t>
            </a:r>
          </a:p>
          <a:p>
            <a:pPr algn="l"/>
            <a:r>
              <a:rPr lang="en-US" sz="2400" b="1" i="0" dirty="0">
                <a:solidFill>
                  <a:srgbClr val="C00000"/>
                </a:solidFill>
                <a:effectLst/>
                <a:latin typeface="Times New Roman" panose="02020603050405020304" pitchFamily="18" charset="0"/>
                <a:cs typeface="Times New Roman" panose="02020603050405020304" pitchFamily="18" charset="0"/>
              </a:rPr>
              <a:t>Process A vs. Process B with Tickets</a:t>
            </a:r>
            <a:endParaRPr lang="en-US" sz="2400" b="0" i="0" dirty="0">
              <a:solidFill>
                <a:srgbClr val="C00000"/>
              </a:solidFill>
              <a:effectLst/>
              <a:latin typeface="Times New Roman" panose="02020603050405020304" pitchFamily="18" charset="0"/>
              <a:cs typeface="Times New Roman" panose="02020603050405020304" pitchFamily="18" charset="0"/>
            </a:endParaRPr>
          </a:p>
          <a:p>
            <a:pPr algn="l"/>
            <a:r>
              <a:rPr lang="en-US" sz="2400" b="0" i="0" dirty="0">
                <a:solidFill>
                  <a:srgbClr val="374151"/>
                </a:solidFill>
                <a:effectLst/>
                <a:latin typeface="Times New Roman" panose="02020603050405020304" pitchFamily="18" charset="0"/>
                <a:cs typeface="Times New Roman" panose="02020603050405020304" pitchFamily="18" charset="0"/>
              </a:rPr>
              <a:t>Suppose we have two processes, Process A and Process B:</a:t>
            </a:r>
          </a:p>
          <a:p>
            <a:pPr algn="l"/>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Process A has been allocated 4 tickets.</a:t>
            </a:r>
          </a:p>
          <a:p>
            <a:pPr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Process B has only 2 tickets.</a:t>
            </a:r>
          </a:p>
          <a:p>
            <a:pPr algn="l"/>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r>
              <a:rPr lang="en-US" sz="2400" b="0" i="0" dirty="0">
                <a:solidFill>
                  <a:srgbClr val="374151"/>
                </a:solidFill>
                <a:effectLst/>
                <a:latin typeface="Times New Roman" panose="02020603050405020304" pitchFamily="18" charset="0"/>
                <a:cs typeface="Times New Roman" panose="02020603050405020304" pitchFamily="18" charset="0"/>
              </a:rPr>
              <a:t>Let's illustrate how this impacts their chances of being selected for CPU time:</a:t>
            </a:r>
          </a:p>
          <a:p>
            <a:pPr algn="l"/>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Process A having 4 tickets means it has a higher chance of winning CPU time during the selection (like having four entries in the lottery draw)</a:t>
            </a:r>
          </a:p>
          <a:p>
            <a:pPr algn="l"/>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On the other hand, Process B with only 2 tickets has fewer chances of winning compared to Process A.</a:t>
            </a:r>
          </a:p>
          <a:p>
            <a:pPr algn="just"/>
            <a:endParaRPr lang="en-US" sz="2400" b="1" i="0" dirty="0">
              <a:solidFill>
                <a:srgbClr val="C00000"/>
              </a:solidFill>
              <a:effectLst/>
              <a:latin typeface="Times New Roman" panose="02020603050405020304" pitchFamily="18" charset="0"/>
              <a:cs typeface="Times New Roman" panose="02020603050405020304" pitchFamily="18" charset="0"/>
            </a:endParaRPr>
          </a:p>
          <a:p>
            <a:pPr algn="just"/>
            <a:endParaRPr lang="en-US" sz="2000" dirty="0">
              <a:solidFill>
                <a:srgbClr val="37415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066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534972"/>
            <a:ext cx="7275871" cy="892552"/>
          </a:xfrm>
          <a:prstGeom prst="rect">
            <a:avLst/>
          </a:prstGeom>
          <a:noFill/>
        </p:spPr>
        <p:txBody>
          <a:bodyPr wrap="square">
            <a:spAutoFit/>
          </a:bodyPr>
          <a:lstStyle/>
          <a:p>
            <a:pPr algn="ctr"/>
            <a:r>
              <a:rPr lang="en-IN" sz="2400" b="1" i="0" dirty="0">
                <a:solidFill>
                  <a:srgbClr val="C00000"/>
                </a:solidFill>
                <a:effectLst/>
                <a:latin typeface="Times New Roman" panose="02020603050405020304" pitchFamily="18" charset="0"/>
                <a:cs typeface="Times New Roman" panose="02020603050405020304" pitchFamily="18" charset="0"/>
              </a:rPr>
              <a:t>Lottery Scheduling </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766916" y="1700071"/>
            <a:ext cx="10658167" cy="5878532"/>
          </a:xfrm>
          <a:prstGeom prst="rect">
            <a:avLst/>
          </a:prstGeom>
          <a:noFill/>
        </p:spPr>
        <p:txBody>
          <a:bodyPr wrap="square">
            <a:spAutoFit/>
          </a:bodyPr>
          <a:lstStyle/>
          <a:p>
            <a:pPr algn="l"/>
            <a:r>
              <a:rPr lang="en-US" sz="2400" b="1" i="0" dirty="0">
                <a:solidFill>
                  <a:srgbClr val="C00000"/>
                </a:solidFill>
                <a:effectLst/>
                <a:latin typeface="Times New Roman" panose="02020603050405020304" pitchFamily="18" charset="0"/>
                <a:cs typeface="Times New Roman" panose="02020603050405020304" pitchFamily="18" charset="0"/>
              </a:rPr>
              <a:t>Understanding the Probability: Process A vs. Process B</a:t>
            </a:r>
          </a:p>
          <a:p>
            <a:pPr algn="l"/>
            <a:endParaRPr lang="en-US" sz="2400" b="0" i="0" dirty="0">
              <a:solidFill>
                <a:srgbClr val="C00000"/>
              </a:solidFill>
              <a:effectLst/>
              <a:latin typeface="Times New Roman" panose="02020603050405020304" pitchFamily="18" charset="0"/>
              <a:cs typeface="Times New Roman" panose="02020603050405020304" pitchFamily="18" charset="0"/>
            </a:endParaRPr>
          </a:p>
          <a:p>
            <a:pPr algn="l"/>
            <a:r>
              <a:rPr lang="en-US" sz="2400" b="0" i="0" dirty="0">
                <a:solidFill>
                  <a:srgbClr val="374151"/>
                </a:solidFill>
                <a:effectLst/>
                <a:latin typeface="Times New Roman" panose="02020603050405020304" pitchFamily="18" charset="0"/>
                <a:cs typeface="Times New Roman" panose="02020603050405020304" pitchFamily="18" charset="0"/>
              </a:rPr>
              <a:t>If the operating system conducts a lottery to choose which process gets CPU time:</a:t>
            </a:r>
          </a:p>
          <a:p>
            <a:pPr algn="l"/>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Process A, with its 4 tickets, is twice as likely to win compared to Process B, which only has 2 tickets.</a:t>
            </a:r>
          </a:p>
          <a:p>
            <a:pPr algn="l"/>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This doesn't guarantee that Process A will always be chosen, but it has a higher probability of being selected due to having more tickets in the "lottery.“</a:t>
            </a:r>
          </a:p>
          <a:p>
            <a:pPr algn="l">
              <a:buFont typeface="Arial" panose="020B0604020202020204" pitchFamily="34" charset="0"/>
              <a:buChar char="•"/>
            </a:pPr>
            <a:endParaRPr lang="en-US" sz="2400" dirty="0">
              <a:solidFill>
                <a:srgbClr val="374151"/>
              </a:solidFill>
              <a:latin typeface="Times New Roman" panose="02020603050405020304" pitchFamily="18" charset="0"/>
              <a:cs typeface="Times New Roman" panose="02020603050405020304" pitchFamily="18" charset="0"/>
            </a:endParaRPr>
          </a:p>
          <a:p>
            <a:pPr algn="l"/>
            <a:r>
              <a:rPr lang="en-US" sz="2000" b="1" i="0" dirty="0">
                <a:solidFill>
                  <a:srgbClr val="C00000"/>
                </a:solidFill>
                <a:effectLst/>
                <a:latin typeface="Times New Roman" panose="02020603050405020304" pitchFamily="18" charset="0"/>
                <a:cs typeface="Times New Roman" panose="02020603050405020304" pitchFamily="18" charset="0"/>
              </a:rPr>
              <a:t>While less common in mainstream operating systems, lottery scheduling may be used in specialized cases where a random or probabilistic allocation of resources is necessary. It provides a chance-based approach to resource allocation.</a:t>
            </a:r>
          </a:p>
          <a:p>
            <a:pPr algn="just"/>
            <a:endParaRPr lang="en-US" sz="2400" b="1" i="0" dirty="0">
              <a:solidFill>
                <a:srgbClr val="C00000"/>
              </a:solidFill>
              <a:effectLst/>
              <a:latin typeface="Times New Roman" panose="02020603050405020304" pitchFamily="18" charset="0"/>
              <a:cs typeface="Times New Roman" panose="02020603050405020304" pitchFamily="18" charset="0"/>
            </a:endParaRPr>
          </a:p>
          <a:p>
            <a:pPr algn="just"/>
            <a:endParaRPr lang="en-US" sz="2000" dirty="0">
              <a:solidFill>
                <a:srgbClr val="37415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978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607376"/>
            <a:ext cx="7275871" cy="954107"/>
          </a:xfrm>
          <a:prstGeom prst="rect">
            <a:avLst/>
          </a:prstGeom>
          <a:noFill/>
        </p:spPr>
        <p:txBody>
          <a:bodyPr wrap="square">
            <a:spAutoFit/>
          </a:bodyPr>
          <a:lstStyle/>
          <a:p>
            <a:pPr algn="ctr"/>
            <a:r>
              <a:rPr lang="en-IN" sz="2800" b="1" i="0" dirty="0">
                <a:solidFill>
                  <a:srgbClr val="C00000"/>
                </a:solidFill>
                <a:effectLst/>
                <a:latin typeface="Times New Roman" panose="02020603050405020304" pitchFamily="18" charset="0"/>
                <a:cs typeface="Times New Roman" panose="02020603050405020304" pitchFamily="18" charset="0"/>
              </a:rPr>
              <a:t>Fair Share Scheduling </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766916" y="1504309"/>
            <a:ext cx="10658167" cy="4832092"/>
          </a:xfrm>
          <a:prstGeom prst="rect">
            <a:avLst/>
          </a:prstGeom>
          <a:noFill/>
        </p:spPr>
        <p:txBody>
          <a:bodyPr wrap="square">
            <a:spAutoFit/>
          </a:bodyPr>
          <a:lstStyle/>
          <a:p>
            <a:pPr algn="just"/>
            <a:r>
              <a:rPr lang="en-US" sz="2200" b="1" i="0" dirty="0">
                <a:solidFill>
                  <a:srgbClr val="C00000"/>
                </a:solidFill>
                <a:effectLst/>
                <a:latin typeface="Times New Roman" panose="02020603050405020304" pitchFamily="18" charset="0"/>
                <a:cs typeface="Times New Roman" panose="02020603050405020304" pitchFamily="18" charset="0"/>
              </a:rPr>
              <a:t>Title: </a:t>
            </a:r>
            <a:r>
              <a:rPr lang="en-IN" sz="2200" b="1" i="0" dirty="0">
                <a:solidFill>
                  <a:srgbClr val="C00000"/>
                </a:solidFill>
                <a:effectLst/>
                <a:latin typeface="Times New Roman" panose="02020603050405020304" pitchFamily="18" charset="0"/>
                <a:cs typeface="Times New Roman" panose="02020603050405020304" pitchFamily="18" charset="0"/>
              </a:rPr>
              <a:t>Fair Share Scheduling</a:t>
            </a:r>
            <a:endParaRPr lang="en-US" sz="2200" b="0" i="0" dirty="0">
              <a:solidFill>
                <a:srgbClr val="C00000"/>
              </a:solidFill>
              <a:effectLst/>
              <a:latin typeface="Times New Roman" panose="02020603050405020304" pitchFamily="18" charset="0"/>
              <a:cs typeface="Times New Roman" panose="02020603050405020304" pitchFamily="18" charset="0"/>
            </a:endParaRPr>
          </a:p>
          <a:p>
            <a:pPr algn="just"/>
            <a:endParaRPr lang="en-US" sz="2200" b="0" i="0" dirty="0">
              <a:solidFill>
                <a:srgbClr val="374151"/>
              </a:solidFill>
              <a:effectLst/>
              <a:latin typeface="Times New Roman" panose="02020603050405020304" pitchFamily="18" charset="0"/>
              <a:cs typeface="Times New Roman" panose="02020603050405020304" pitchFamily="18" charset="0"/>
            </a:endParaRPr>
          </a:p>
          <a:p>
            <a:pPr algn="just"/>
            <a:r>
              <a:rPr lang="en-US" sz="2200" b="1" i="0" dirty="0">
                <a:solidFill>
                  <a:srgbClr val="C00000"/>
                </a:solidFill>
                <a:effectLst/>
                <a:latin typeface="Times New Roman" panose="02020603050405020304" pitchFamily="18" charset="0"/>
                <a:cs typeface="Times New Roman" panose="02020603050405020304" pitchFamily="18" charset="0"/>
              </a:rPr>
              <a:t>Definition:</a:t>
            </a:r>
            <a:r>
              <a:rPr lang="en-US" sz="2200" b="0" i="0" dirty="0">
                <a:solidFill>
                  <a:srgbClr val="374151"/>
                </a:solidFill>
                <a:effectLst/>
                <a:latin typeface="Times New Roman" panose="02020603050405020304" pitchFamily="18" charset="0"/>
                <a:cs typeface="Times New Roman" panose="02020603050405020304" pitchFamily="18" charset="0"/>
              </a:rPr>
              <a:t> Allocates resources based on predefined policies ensuring fairness among users/groups.</a:t>
            </a:r>
          </a:p>
          <a:p>
            <a:pPr algn="just"/>
            <a:endParaRPr lang="en-IN" sz="2200" b="1" i="0" dirty="0">
              <a:solidFill>
                <a:srgbClr val="0F0F0F"/>
              </a:solidFill>
              <a:effectLst/>
              <a:latin typeface="Times New Roman" panose="02020603050405020304" pitchFamily="18" charset="0"/>
              <a:cs typeface="Times New Roman" panose="02020603050405020304" pitchFamily="18" charset="0"/>
            </a:endParaRPr>
          </a:p>
          <a:p>
            <a:pPr algn="just"/>
            <a:r>
              <a:rPr lang="en-US" sz="2200" b="0" i="0" dirty="0">
                <a:solidFill>
                  <a:srgbClr val="374151"/>
                </a:solidFill>
                <a:effectLst/>
                <a:latin typeface="Times New Roman" panose="02020603050405020304" pitchFamily="18" charset="0"/>
                <a:cs typeface="Times New Roman" panose="02020603050405020304" pitchFamily="18" charset="0"/>
              </a:rPr>
              <a:t>It ensures that each user or group gets a proportional amount of resources regardless of the workload or priority of their tasks.</a:t>
            </a:r>
            <a:endParaRPr lang="en-IN" sz="2200" b="1" i="0" dirty="0">
              <a:solidFill>
                <a:srgbClr val="0F0F0F"/>
              </a:solidFill>
              <a:effectLst/>
              <a:latin typeface="Times New Roman" panose="02020603050405020304" pitchFamily="18" charset="0"/>
              <a:cs typeface="Times New Roman" panose="02020603050405020304" pitchFamily="18" charset="0"/>
            </a:endParaRPr>
          </a:p>
          <a:p>
            <a:pPr algn="just"/>
            <a:endParaRPr lang="en-US" sz="2200" b="0" i="0" dirty="0">
              <a:solidFill>
                <a:srgbClr val="374151"/>
              </a:solidFill>
              <a:effectLst/>
              <a:latin typeface="Times New Roman" panose="02020603050405020304" pitchFamily="18" charset="0"/>
              <a:cs typeface="Times New Roman" panose="02020603050405020304" pitchFamily="18" charset="0"/>
            </a:endParaRPr>
          </a:p>
          <a:p>
            <a:pPr algn="just"/>
            <a:r>
              <a:rPr lang="en-IN" sz="2200" b="1" i="0" dirty="0">
                <a:solidFill>
                  <a:srgbClr val="C00000"/>
                </a:solidFill>
                <a:effectLst/>
                <a:latin typeface="Times New Roman" panose="02020603050405020304" pitchFamily="18" charset="0"/>
                <a:cs typeface="Times New Roman" panose="02020603050405020304" pitchFamily="18" charset="0"/>
              </a:rPr>
              <a:t>Fair Share Scheduling</a:t>
            </a:r>
            <a:r>
              <a:rPr lang="en-US" sz="2200" b="1" i="0" dirty="0">
                <a:solidFill>
                  <a:srgbClr val="C00000"/>
                </a:solidFill>
                <a:effectLst/>
                <a:latin typeface="Times New Roman" panose="02020603050405020304" pitchFamily="18" charset="0"/>
                <a:cs typeface="Times New Roman" panose="02020603050405020304" pitchFamily="18" charset="0"/>
              </a:rPr>
              <a:t> Analogy:</a:t>
            </a:r>
            <a:r>
              <a:rPr lang="en-US" sz="2200" b="0" i="0" dirty="0">
                <a:solidFill>
                  <a:srgbClr val="C00000"/>
                </a:solidFill>
                <a:effectLst/>
                <a:latin typeface="Times New Roman" panose="02020603050405020304" pitchFamily="18" charset="0"/>
                <a:cs typeface="Times New Roman" panose="02020603050405020304" pitchFamily="18" charset="0"/>
              </a:rPr>
              <a:t> </a:t>
            </a:r>
          </a:p>
          <a:p>
            <a:pPr algn="just"/>
            <a:r>
              <a:rPr lang="en-US" sz="2200" b="0" i="0" dirty="0">
                <a:solidFill>
                  <a:srgbClr val="374151"/>
                </a:solidFill>
                <a:effectLst/>
                <a:latin typeface="Times New Roman" panose="02020603050405020304" pitchFamily="18" charset="0"/>
                <a:cs typeface="Times New Roman" panose="02020603050405020304" pitchFamily="18" charset="0"/>
              </a:rPr>
              <a:t>Picture a group project where everyone gets an equal share of the work to be fair. Each team member is given a proportional amount of tasks based on their abilities or assigned workload. Even if one team member is faster or slower than the others, the project manager ensures that everyone contributes equally and receives a fair portion of the project's workload to maintain fairness among the team.</a:t>
            </a:r>
          </a:p>
        </p:txBody>
      </p:sp>
    </p:spTree>
    <p:extLst>
      <p:ext uri="{BB962C8B-B14F-4D97-AF65-F5344CB8AC3E}">
        <p14:creationId xmlns:p14="http://schemas.microsoft.com/office/powerpoint/2010/main" val="2055690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534972"/>
            <a:ext cx="7275871" cy="892552"/>
          </a:xfrm>
          <a:prstGeom prst="rect">
            <a:avLst/>
          </a:prstGeom>
          <a:noFill/>
        </p:spPr>
        <p:txBody>
          <a:bodyPr wrap="square">
            <a:spAutoFit/>
          </a:bodyPr>
          <a:lstStyle/>
          <a:p>
            <a:pPr algn="ctr"/>
            <a:r>
              <a:rPr lang="en-IN" sz="2400" b="1" i="0" dirty="0">
                <a:solidFill>
                  <a:srgbClr val="C00000"/>
                </a:solidFill>
                <a:effectLst/>
                <a:latin typeface="Times New Roman" panose="02020603050405020304" pitchFamily="18" charset="0"/>
                <a:cs typeface="Times New Roman" panose="02020603050405020304" pitchFamily="18" charset="0"/>
              </a:rPr>
              <a:t>Fair Share Scheduling </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766916" y="1176835"/>
            <a:ext cx="10658167" cy="6370975"/>
          </a:xfrm>
          <a:prstGeom prst="rect">
            <a:avLst/>
          </a:prstGeom>
          <a:noFill/>
        </p:spPr>
        <p:txBody>
          <a:bodyPr wrap="square">
            <a:spAutoFit/>
          </a:bodyPr>
          <a:lstStyle/>
          <a:p>
            <a:pPr algn="l"/>
            <a:r>
              <a:rPr lang="en-US" sz="2400" b="1" i="0" dirty="0">
                <a:solidFill>
                  <a:srgbClr val="C00000"/>
                </a:solidFill>
                <a:effectLst/>
                <a:latin typeface="Times New Roman" panose="02020603050405020304" pitchFamily="18" charset="0"/>
                <a:cs typeface="Times New Roman" panose="02020603050405020304" pitchFamily="18" charset="0"/>
              </a:rPr>
              <a:t>Example:</a:t>
            </a:r>
            <a:r>
              <a:rPr lang="en-US" sz="2400" b="1" i="0" dirty="0">
                <a:solidFill>
                  <a:srgbClr val="374151"/>
                </a:solidFill>
                <a:effectLst/>
                <a:latin typeface="Times New Roman" panose="02020603050405020304" pitchFamily="18" charset="0"/>
                <a:cs typeface="Times New Roman" panose="02020603050405020304" pitchFamily="18" charset="0"/>
              </a:rPr>
              <a:t> </a:t>
            </a:r>
          </a:p>
          <a:p>
            <a:pPr algn="l"/>
            <a:r>
              <a:rPr lang="en-US" sz="2400" b="1" i="0" dirty="0">
                <a:solidFill>
                  <a:srgbClr val="C00000"/>
                </a:solidFill>
                <a:effectLst/>
                <a:latin typeface="Times New Roman" panose="02020603050405020304" pitchFamily="18" charset="0"/>
                <a:cs typeface="Times New Roman" panose="02020603050405020304" pitchFamily="18" charset="0"/>
              </a:rPr>
              <a:t>Fair Share Scheduling in a Linux Fedora Server Scenario:</a:t>
            </a:r>
            <a:endParaRPr lang="en-US" sz="2400" b="0" i="0" dirty="0">
              <a:solidFill>
                <a:srgbClr val="C00000"/>
              </a:solidFill>
              <a:effectLst/>
              <a:latin typeface="Times New Roman" panose="02020603050405020304" pitchFamily="18" charset="0"/>
              <a:cs typeface="Times New Roman" panose="02020603050405020304" pitchFamily="18" charset="0"/>
            </a:endParaRPr>
          </a:p>
          <a:p>
            <a:pPr algn="l"/>
            <a:r>
              <a:rPr lang="en-US" sz="2400" b="0" i="0" dirty="0">
                <a:solidFill>
                  <a:srgbClr val="374151"/>
                </a:solidFill>
                <a:effectLst/>
                <a:latin typeface="Times New Roman" panose="02020603050405020304" pitchFamily="18" charset="0"/>
                <a:cs typeface="Times New Roman" panose="02020603050405020304" pitchFamily="18" charset="0"/>
              </a:rPr>
              <a:t>Imagine the Linux Fedora server acts as the host for student logins. Each student logging in and using the terminal can be considered as a process in the operating system context.</a:t>
            </a:r>
          </a:p>
          <a:p>
            <a:pPr algn="l"/>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r>
              <a:rPr lang="en-US" sz="2400" b="1" i="0" dirty="0">
                <a:solidFill>
                  <a:srgbClr val="C00000"/>
                </a:solidFill>
                <a:effectLst/>
                <a:latin typeface="Times New Roman" panose="02020603050405020304" pitchFamily="18" charset="0"/>
                <a:cs typeface="Times New Roman" panose="02020603050405020304" pitchFamily="18" charset="0"/>
              </a:rPr>
              <a:t>Resource Allocation Similarities:</a:t>
            </a:r>
            <a:endParaRPr lang="en-US" sz="2400" b="0" i="0" dirty="0">
              <a:solidFill>
                <a:srgbClr val="C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1" i="0" dirty="0">
                <a:solidFill>
                  <a:srgbClr val="C00000"/>
                </a:solidFill>
                <a:effectLst/>
                <a:latin typeface="Times New Roman" panose="02020603050405020304" pitchFamily="18" charset="0"/>
                <a:cs typeface="Times New Roman" panose="02020603050405020304" pitchFamily="18" charset="0"/>
              </a:rPr>
              <a:t>Users as Processes:</a:t>
            </a:r>
            <a:r>
              <a:rPr lang="en-US" sz="2400" b="0" i="0" dirty="0">
                <a:solidFill>
                  <a:srgbClr val="C00000"/>
                </a:solidFill>
                <a:effectLst/>
                <a:latin typeface="Times New Roman" panose="02020603050405020304" pitchFamily="18" charset="0"/>
                <a:cs typeface="Times New Roman" panose="02020603050405020304" pitchFamily="18" charset="0"/>
              </a:rPr>
              <a:t> </a:t>
            </a:r>
            <a:r>
              <a:rPr lang="en-US" sz="2400" b="0" i="0" dirty="0">
                <a:solidFill>
                  <a:srgbClr val="374151"/>
                </a:solidFill>
                <a:effectLst/>
                <a:latin typeface="Times New Roman" panose="02020603050405020304" pitchFamily="18" charset="0"/>
                <a:cs typeface="Times New Roman" panose="02020603050405020304" pitchFamily="18" charset="0"/>
              </a:rPr>
              <a:t>In this scenario, the 64 students logging in can be likened to processes in the operating system. Each student (user) using the terminal to write and execute programs is akin to a process utilizing CPU time and resources.</a:t>
            </a:r>
          </a:p>
          <a:p>
            <a:pPr algn="l">
              <a:buFont typeface="+mj-lt"/>
              <a:buAutoNum type="arabicPeriod"/>
            </a:pPr>
            <a:r>
              <a:rPr lang="en-US" sz="2400" b="1" i="0" dirty="0">
                <a:solidFill>
                  <a:srgbClr val="C00000"/>
                </a:solidFill>
                <a:effectLst/>
                <a:latin typeface="Times New Roman" panose="02020603050405020304" pitchFamily="18" charset="0"/>
                <a:cs typeface="Times New Roman" panose="02020603050405020304" pitchFamily="18" charset="0"/>
              </a:rPr>
              <a:t>Terminal Access as Resource Requirement:</a:t>
            </a:r>
            <a:r>
              <a:rPr lang="en-US" sz="2400" b="0" i="0" dirty="0">
                <a:solidFill>
                  <a:srgbClr val="C00000"/>
                </a:solidFill>
                <a:effectLst/>
                <a:latin typeface="Times New Roman" panose="02020603050405020304" pitchFamily="18" charset="0"/>
                <a:cs typeface="Times New Roman" panose="02020603050405020304" pitchFamily="18" charset="0"/>
              </a:rPr>
              <a:t> </a:t>
            </a:r>
            <a:r>
              <a:rPr lang="en-US" sz="2400" b="0" i="0" dirty="0">
                <a:solidFill>
                  <a:srgbClr val="374151"/>
                </a:solidFill>
                <a:effectLst/>
                <a:latin typeface="Times New Roman" panose="02020603050405020304" pitchFamily="18" charset="0"/>
                <a:cs typeface="Times New Roman" panose="02020603050405020304" pitchFamily="18" charset="0"/>
              </a:rPr>
              <a:t>The terminal access and server resources (CPU time, memory, etc.) needed by each student to write and execute programs are the resources in demand.</a:t>
            </a:r>
          </a:p>
          <a:p>
            <a:pPr algn="l"/>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just"/>
            <a:endParaRPr lang="en-US" sz="2400" b="1" i="0" dirty="0">
              <a:solidFill>
                <a:srgbClr val="C00000"/>
              </a:solidFill>
              <a:effectLst/>
              <a:latin typeface="Times New Roman" panose="02020603050405020304" pitchFamily="18" charset="0"/>
              <a:cs typeface="Times New Roman" panose="02020603050405020304" pitchFamily="18" charset="0"/>
            </a:endParaRPr>
          </a:p>
          <a:p>
            <a:pPr algn="just"/>
            <a:endParaRPr lang="en-US" sz="2400" dirty="0">
              <a:solidFill>
                <a:srgbClr val="37415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sz="24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888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534972"/>
            <a:ext cx="7275871" cy="892552"/>
          </a:xfrm>
          <a:prstGeom prst="rect">
            <a:avLst/>
          </a:prstGeom>
          <a:noFill/>
        </p:spPr>
        <p:txBody>
          <a:bodyPr wrap="square">
            <a:spAutoFit/>
          </a:bodyPr>
          <a:lstStyle/>
          <a:p>
            <a:pPr algn="ctr"/>
            <a:r>
              <a:rPr lang="en-IN" sz="2400" b="1" i="0" dirty="0">
                <a:solidFill>
                  <a:srgbClr val="C00000"/>
                </a:solidFill>
                <a:effectLst/>
                <a:latin typeface="Times New Roman" panose="02020603050405020304" pitchFamily="18" charset="0"/>
                <a:cs typeface="Times New Roman" panose="02020603050405020304" pitchFamily="18" charset="0"/>
              </a:rPr>
              <a:t>Fair Share Scheduling </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766916" y="1176835"/>
            <a:ext cx="10658167" cy="5262979"/>
          </a:xfrm>
          <a:prstGeom prst="rect">
            <a:avLst/>
          </a:prstGeom>
          <a:noFill/>
        </p:spPr>
        <p:txBody>
          <a:bodyPr wrap="square">
            <a:spAutoFit/>
          </a:bodyPr>
          <a:lstStyle/>
          <a:p>
            <a:pPr algn="l"/>
            <a:r>
              <a:rPr lang="en-US" sz="2400" b="1" i="0" dirty="0">
                <a:solidFill>
                  <a:srgbClr val="C00000"/>
                </a:solidFill>
                <a:effectLst/>
                <a:latin typeface="Times New Roman" panose="02020603050405020304" pitchFamily="18" charset="0"/>
                <a:cs typeface="Times New Roman" panose="02020603050405020304" pitchFamily="18" charset="0"/>
              </a:rPr>
              <a:t>Fair Share Allocation:</a:t>
            </a:r>
          </a:p>
          <a:p>
            <a:pPr algn="l"/>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r>
              <a:rPr lang="en-US" sz="2400" b="0" i="0" dirty="0">
                <a:solidFill>
                  <a:srgbClr val="374151"/>
                </a:solidFill>
                <a:effectLst/>
                <a:latin typeface="Times New Roman" panose="02020603050405020304" pitchFamily="18" charset="0"/>
                <a:cs typeface="Times New Roman" panose="02020603050405020304" pitchFamily="18" charset="0"/>
              </a:rPr>
              <a:t>In the context of Fair Share Scheduling on the Linux Fedora server:</a:t>
            </a:r>
          </a:p>
          <a:p>
            <a:pPr algn="l"/>
            <a:r>
              <a:rPr lang="en-US" sz="2400" b="1" i="0" dirty="0">
                <a:solidFill>
                  <a:srgbClr val="C00000"/>
                </a:solidFill>
                <a:effectLst/>
                <a:latin typeface="Times New Roman" panose="02020603050405020304" pitchFamily="18" charset="0"/>
                <a:cs typeface="Times New Roman" panose="02020603050405020304" pitchFamily="18" charset="0"/>
              </a:rPr>
              <a:t>Equal Resource Allocation:</a:t>
            </a:r>
            <a:r>
              <a:rPr lang="en-US" sz="2400" b="0" i="0" dirty="0">
                <a:solidFill>
                  <a:srgbClr val="374151"/>
                </a:solidFill>
                <a:effectLst/>
                <a:latin typeface="Times New Roman" panose="02020603050405020304" pitchFamily="18" charset="0"/>
                <a:cs typeface="Times New Roman" panose="02020603050405020304" pitchFamily="18" charset="0"/>
              </a:rPr>
              <a:t> Fair Share Scheduling would ensure that each student/user gets a fair share of resources, such as terminal access and server resources, based on predefined policies or quotas.</a:t>
            </a:r>
          </a:p>
          <a:p>
            <a:pPr algn="l"/>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r>
              <a:rPr lang="en-US" sz="2400" b="1" i="0" dirty="0">
                <a:solidFill>
                  <a:srgbClr val="C00000"/>
                </a:solidFill>
                <a:effectLst/>
                <a:latin typeface="Times New Roman" panose="02020603050405020304" pitchFamily="18" charset="0"/>
                <a:cs typeface="Times New Roman" panose="02020603050405020304" pitchFamily="18" charset="0"/>
              </a:rPr>
              <a:t>Preventing Resource Starvation:</a:t>
            </a:r>
            <a:r>
              <a:rPr lang="en-US" sz="2400" b="0" i="0" dirty="0">
                <a:solidFill>
                  <a:srgbClr val="C00000"/>
                </a:solidFill>
                <a:effectLst/>
                <a:latin typeface="Times New Roman" panose="02020603050405020304" pitchFamily="18" charset="0"/>
                <a:cs typeface="Times New Roman" panose="02020603050405020304" pitchFamily="18" charset="0"/>
              </a:rPr>
              <a:t> </a:t>
            </a:r>
            <a:r>
              <a:rPr lang="en-US" sz="2400" b="0" i="0" dirty="0">
                <a:solidFill>
                  <a:srgbClr val="374151"/>
                </a:solidFill>
                <a:effectLst/>
                <a:latin typeface="Times New Roman" panose="02020603050405020304" pitchFamily="18" charset="0"/>
                <a:cs typeface="Times New Roman" panose="02020603050405020304" pitchFamily="18" charset="0"/>
              </a:rPr>
              <a:t>Fair Share Scheduling prevents resource starvation by ensuring that no single user or small group monopolizes the server's resources, hindering others' access or usage.</a:t>
            </a:r>
          </a:p>
          <a:p>
            <a:pPr algn="l"/>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just"/>
            <a:endParaRPr lang="en-US" sz="2400" b="1" i="0" dirty="0">
              <a:solidFill>
                <a:srgbClr val="C00000"/>
              </a:solidFill>
              <a:effectLst/>
              <a:latin typeface="Times New Roman" panose="02020603050405020304" pitchFamily="18" charset="0"/>
              <a:cs typeface="Times New Roman" panose="02020603050405020304" pitchFamily="18" charset="0"/>
            </a:endParaRPr>
          </a:p>
          <a:p>
            <a:pPr algn="just"/>
            <a:endParaRPr lang="en-US" sz="2400" dirty="0">
              <a:solidFill>
                <a:srgbClr val="37415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sz="24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237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1257</TotalTime>
  <Words>3512</Words>
  <Application>Microsoft Office PowerPoint</Application>
  <PresentationFormat>Widescreen</PresentationFormat>
  <Paragraphs>249</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Bahnschrift SemiBold SemiConden</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 V</dc:creator>
  <cp:lastModifiedBy>Balaji V</cp:lastModifiedBy>
  <cp:revision>133</cp:revision>
  <dcterms:created xsi:type="dcterms:W3CDTF">2023-10-15T14:43:55Z</dcterms:created>
  <dcterms:modified xsi:type="dcterms:W3CDTF">2024-10-13T06:32:01Z</dcterms:modified>
</cp:coreProperties>
</file>