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8" r:id="rId5"/>
    <p:sldId id="269" r:id="rId6"/>
    <p:sldId id="270" r:id="rId7"/>
    <p:sldId id="277" r:id="rId8"/>
    <p:sldId id="278" r:id="rId9"/>
    <p:sldId id="287" r:id="rId10"/>
    <p:sldId id="288" r:id="rId11"/>
    <p:sldId id="259" r:id="rId12"/>
    <p:sldId id="271" r:id="rId13"/>
    <p:sldId id="272" r:id="rId14"/>
    <p:sldId id="279" r:id="rId15"/>
    <p:sldId id="280" r:id="rId16"/>
    <p:sldId id="276" r:id="rId17"/>
    <p:sldId id="273" r:id="rId18"/>
    <p:sldId id="297" r:id="rId19"/>
    <p:sldId id="298" r:id="rId20"/>
    <p:sldId id="299" r:id="rId21"/>
    <p:sldId id="301" r:id="rId22"/>
    <p:sldId id="261" r:id="rId2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1" autoAdjust="0"/>
    <p:restoredTop sz="94660"/>
  </p:normalViewPr>
  <p:slideViewPr>
    <p:cSldViewPr snapToGrid="0">
      <p:cViewPr>
        <p:scale>
          <a:sx n="66" d="100"/>
          <a:sy n="66" d="100"/>
        </p:scale>
        <p:origin x="135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A12BF-2380-4890-A9DE-3097C2C6252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1DE1-B03A-46EB-9479-29D63226EDF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943FFAAB-55BD-4260-A4E4-7D8FCB28E61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90E773DE-2121-4534-891E-4D269B6198E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F561648-146D-47FD-B529-EC509853122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1F0C1-FE4D-47C4-BFD4-577E77A4BE4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24AB-9F36-4178-90AC-C49D492A1C5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Google Shape;36871;p1"/>
          <p:cNvSpPr txBox="1">
            <a:spLocks noGrp="1"/>
          </p:cNvSpPr>
          <p:nvPr>
            <p:ph type="subTitle" idx="4294967295"/>
          </p:nvPr>
        </p:nvSpPr>
        <p:spPr>
          <a:xfrm>
            <a:off x="3414566" y="3006951"/>
            <a:ext cx="5293200" cy="27054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Presented by,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                 : 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BALAJI 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 No.     :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8115U23A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M2310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Roll. No.            :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M2310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Year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</a:t>
            </a:r>
            <a:r>
              <a:rPr lang="en-US" sz="2400" b="1" i="0" u="none" strike="noStrike" cap="none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  II</a:t>
            </a:r>
            <a:endParaRPr sz="1800" b="1" i="0" u="none" strike="noStrike" cap="none" dirty="0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872" name="Google Shape;36872;p1"/>
          <p:cNvSpPr/>
          <p:nvPr/>
        </p:nvSpPr>
        <p:spPr>
          <a:xfrm>
            <a:off x="1679575" y="-1684338"/>
            <a:ext cx="35433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6873" name="Google Shape;36873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7251" y="356884"/>
            <a:ext cx="1312323" cy="1300606"/>
          </a:xfrm>
          <a:prstGeom prst="rect">
            <a:avLst/>
          </a:prstGeom>
          <a:noFill/>
          <a:ln>
            <a:noFill/>
          </a:ln>
        </p:spPr>
      </p:pic>
      <p:sp>
        <p:nvSpPr>
          <p:cNvPr id="36874" name="Google Shape;36874;p1"/>
          <p:cNvSpPr/>
          <p:nvPr/>
        </p:nvSpPr>
        <p:spPr>
          <a:xfrm>
            <a:off x="1515893" y="752984"/>
            <a:ext cx="88635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K.RAMAKRISHNAN COLLEGE OF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 dirty="0">
                <a:solidFill>
                  <a:srgbClr val="FF00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(AUTONOMOUS)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br>
              <a:rPr lang="en-US" sz="1800" b="1" i="0" u="none" strike="noStrike" cap="none" dirty="0">
                <a:solidFill>
                  <a:srgbClr val="FF00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1" i="0" u="none" strike="noStrike" cap="none" dirty="0">
              <a:solidFill>
                <a:srgbClr val="FF00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SECURITY SYSTEM</a:t>
            </a:r>
            <a:endParaRPr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2800" b="1" i="0" u="none" strike="noStrike" cap="none" dirty="0">
              <a:solidFill>
                <a:srgbClr val="FF00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/>
          </a:p>
        </p:txBody>
      </p:sp>
      <p:pic>
        <p:nvPicPr>
          <p:cNvPr id="36875" name="Google Shape;36875;p1" descr="A blue and white logo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78718" y="230748"/>
            <a:ext cx="1811291" cy="13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</a:t>
            </a:r>
            <a:endParaRPr lang="en-US" sz="2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5047615"/>
        </p:xfrm>
        <a:graphic>
          <a:graphicData uri="http://schemas.openxmlformats.org/drawingml/2006/table">
            <a:tbl>
              <a:tblPr/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3565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</a:t>
                      </a:r>
                      <a:r>
                        <a:rPr lang="en-I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0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Home security with Federated Learning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O’connor,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Fatima zain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Federated Learning combinated with CNN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 model updates due to decentralized data training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5" name="Google Shape;36885;p4"/>
          <p:cNvSpPr/>
          <p:nvPr/>
        </p:nvSpPr>
        <p:spPr>
          <a:xfrm>
            <a:off x="2514600" y="100330"/>
            <a:ext cx="6934200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ARCHITECTURAL  DIAGRAM</a:t>
            </a:r>
            <a:endParaRPr sz="24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6886" name="Google Shape;36886;p4"/>
          <p:cNvSpPr/>
          <p:nvPr/>
        </p:nvSpPr>
        <p:spPr>
          <a:xfrm>
            <a:off x="1809750" y="2000250"/>
            <a:ext cx="7786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02530" y="2790190"/>
            <a:ext cx="1559560" cy="1288415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HOUSE</a:t>
            </a:r>
          </a:p>
        </p:txBody>
      </p:sp>
      <p:sp>
        <p:nvSpPr>
          <p:cNvPr id="4" name="Up Arrow 3"/>
          <p:cNvSpPr/>
          <p:nvPr/>
        </p:nvSpPr>
        <p:spPr>
          <a:xfrm>
            <a:off x="5193030" y="2000250"/>
            <a:ext cx="1218565" cy="65532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327525" y="1126490"/>
            <a:ext cx="2953385" cy="73914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FACE RECOGNITION</a:t>
            </a:r>
          </a:p>
          <a:p>
            <a:pPr algn="ctr"/>
            <a:r>
              <a:rPr lang="en-IN" altLang="en-US"/>
              <a:t>(FINGER PRINT)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354320" y="4213225"/>
            <a:ext cx="1057275" cy="883920"/>
          </a:xfrm>
          <a:prstGeom prst="downArrow">
            <a:avLst>
              <a:gd name="adj1" fmla="val 50000"/>
              <a:gd name="adj2" fmla="val 49965"/>
            </a:avLst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488815" y="5231765"/>
            <a:ext cx="2792095" cy="755015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LABEL IMAGES</a:t>
            </a:r>
          </a:p>
          <a:p>
            <a:pPr algn="ctr"/>
            <a:r>
              <a:rPr lang="en-IN" altLang="en-US"/>
              <a:t>(SMART PHONES)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719570" y="2969895"/>
            <a:ext cx="1155700" cy="79756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32115" y="2790190"/>
            <a:ext cx="2887980" cy="1288415"/>
          </a:xfrm>
          <a:prstGeom prst="roundRect">
            <a:avLst/>
          </a:prstGeom>
          <a:solidFill>
            <a:srgbClr val="C0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CAMERA NODE</a:t>
            </a:r>
          </a:p>
          <a:p>
            <a:pPr algn="ctr"/>
            <a:r>
              <a:rPr lang="en-IN" altLang="en-US"/>
              <a:t>(RASPBERRY Pi)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594100" y="2969895"/>
            <a:ext cx="1250950" cy="812165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21055" y="2790190"/>
            <a:ext cx="2470150" cy="1287780"/>
          </a:xfrm>
          <a:prstGeom prst="roundRect">
            <a:avLst/>
          </a:prstGeom>
          <a:solidFill>
            <a:srgbClr val="C0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SMART DEVICES</a:t>
            </a:r>
          </a:p>
          <a:p>
            <a:pPr algn="ctr"/>
            <a:r>
              <a:rPr lang="en-IN" altLang="en-US"/>
              <a:t>(CCTV)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1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Image and Video Data: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Footage from security cameras covering various angles and conditions (day/night, indoor/outdoor).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 from motion detectors, door/window sensors, and other smart devices.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Events: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Labeled data of normal vs. suspicious activities, including unauthorized access attempts.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Data: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capturing sounds like breaking glass, alarms, or voices.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6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658"/>
            <a:ext cx="10515600" cy="474293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charset="0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Univariate Analysis </a:t>
            </a:r>
          </a:p>
          <a:p>
            <a:pPr marL="0" indent="0" algn="just">
              <a:buFont typeface="Wingdings" panose="05000000000000000000" charset="0"/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 the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 by identifying the variables related to house security, such as sensors data, time of events, type of intrusion, etc.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Distribution: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Analyze the distribution of each variable individually. For example, plot histograms or density plots for continuous variables like sensor readings.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Central Tendency: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Calculate mean, median, and mode to understand the central values of the data.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Dispersion Metrics: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Assess the spread of the data using standard deviation, variance, range, and interquartile range (IQR).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39"/>
          </a:xfrm>
        </p:spPr>
        <p:txBody>
          <a:bodyPr anchor="b"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30"/>
            <a:ext cx="10515600" cy="458102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Bivariate Analysis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Variable Pair Selection: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 and select pairs of variables that could have a relationship (e.g., sensor data vs. time of day, type of intrusion vs. alarm activation).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Scatter Plots: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scatter plots to visualize relationships between two continuous variables, such as sensor sensitivity vs. response time.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Correlation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Calculate the correlation coefficient (e.g., Pearson, Spearman) to quantify the strength and direction of relationships between numerical variables.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Heatmaps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correlation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heatmaps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visualize the correlation between multiple pairs of variables simultaneously.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380" y="1"/>
            <a:ext cx="9972420" cy="1674770"/>
          </a:xfrm>
        </p:spPr>
        <p:txBody>
          <a:bodyPr anchor="ctr">
            <a:no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771"/>
            <a:ext cx="10515600" cy="450219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Multivariate Analysis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Variable Interaction: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 key variables that may interact and impact the house security system, such as sensor data, time, location, and type of intrusion.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Pair Plot/Scatter Matrix: 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pair plots or scatter matrix to visualize relationships between multiple pairs of continuous variables simultaneously, allowing for comparison across several dimensions.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Correlation Matrix: Generate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correlation matrix to assess the relationships between all pairs of numerical variables, identifying highly correlated variables that could indicate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multicollinearity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Principal Component Analysis (PCA):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Apply PCA to reduce dimensionality, identifying the most significant variables that explain the variance in the dataset while preserving essential information.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EXPLORATORY DATA ANALYSIS</a:t>
            </a:r>
            <a:endParaRPr lang="en-US" sz="2800"/>
          </a:p>
        </p:txBody>
      </p:sp>
      <p:pic>
        <p:nvPicPr>
          <p:cNvPr id="4" name="Content Placeholder 3" descr="SG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25" y="1691005"/>
            <a:ext cx="9039225" cy="4692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Module: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Ensures secure login and access control.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Module: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Uses AI-powered cameras for real-time monitoring.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Module: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Integrates sensors (door/window) to monitor unauthorized entry.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Door Lock Module: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Provides access logs and real-time alerts on door status.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933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 IMPLEMENTATION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820"/>
            <a:ext cx="10515600" cy="48234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en-US"/>
              <a:t># House Security System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password = "1234"  # Set the password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# Ask the user to enter the password</a:t>
            </a:r>
          </a:p>
          <a:p>
            <a:pPr marL="0" indent="0">
              <a:buNone/>
            </a:pPr>
            <a:r>
              <a:rPr lang="en-US" altLang="en-US"/>
              <a:t>user_input = input("Enter the security password: ")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if user_input == password:</a:t>
            </a:r>
          </a:p>
          <a:p>
            <a:pPr marL="0" indent="0">
              <a:buNone/>
            </a:pPr>
            <a:r>
              <a:rPr lang="en-US" altLang="en-US"/>
              <a:t>    print("Access granted. Welcome home!")</a:t>
            </a:r>
          </a:p>
          <a:p>
            <a:pPr marL="0" indent="0">
              <a:buNone/>
            </a:pPr>
            <a:r>
              <a:rPr lang="en-US" altLang="en-US"/>
              <a:t>else:</a:t>
            </a:r>
          </a:p>
          <a:p>
            <a:pPr marL="0" indent="0">
              <a:buNone/>
            </a:pPr>
            <a:r>
              <a:rPr lang="en-US" altLang="en-US"/>
              <a:t>    print("Access denied. Security alert!")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en-US" sz="3600"/>
              <a:t>Enter the security password: 1234  </a:t>
            </a:r>
          </a:p>
          <a:p>
            <a:pPr marL="0" indent="0" algn="l">
              <a:buNone/>
            </a:pPr>
            <a:r>
              <a:rPr lang="en-US" altLang="en-US" sz="3600"/>
              <a:t>Access granted. Welcome home!</a:t>
            </a:r>
          </a:p>
          <a:p>
            <a:pPr marL="0" indent="0" algn="l">
              <a:buNone/>
            </a:pPr>
            <a:endParaRPr lang="en-US" altLang="en-US" sz="3600"/>
          </a:p>
          <a:p>
            <a:pPr marL="0" indent="0" algn="l">
              <a:buNone/>
            </a:pPr>
            <a:r>
              <a:rPr lang="en-US" altLang="en-US" sz="3600"/>
              <a:t>Enter the security password: 0000</a:t>
            </a:r>
          </a:p>
          <a:p>
            <a:pPr marL="0" indent="0" algn="l">
              <a:buNone/>
            </a:pPr>
            <a:r>
              <a:rPr lang="en-US" altLang="en-US" sz="3600"/>
              <a:t>Access denied. Security alert!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Google Shape;36878;p2"/>
          <p:cNvSpPr txBox="1">
            <a:spLocks noGrp="1"/>
          </p:cNvSpPr>
          <p:nvPr>
            <p:ph type="title" idx="4294967295"/>
          </p:nvPr>
        </p:nvSpPr>
        <p:spPr>
          <a:xfrm>
            <a:off x="1981200" y="159026"/>
            <a:ext cx="8229600" cy="91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PRESENTATION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9" name="Google Shape;36879;p2"/>
          <p:cNvSpPr txBox="1"/>
          <p:nvPr/>
        </p:nvSpPr>
        <p:spPr>
          <a:xfrm>
            <a:off x="1115401" y="1412669"/>
            <a:ext cx="8992500" cy="487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65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Introduction</a:t>
            </a:r>
          </a:p>
          <a:p>
            <a:pPr marL="28765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Problem  identification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655" marR="0" lvl="0" indent="-285750" algn="l" rtl="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7655" marR="0" lvl="0" indent="-285750" algn="l" rtl="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7655" marR="0" lvl="0" indent="-285750" algn="l" rtl="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287655" marR="0" lvl="0" indent="-285750" algn="l" rtl="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/ Working Principle</a:t>
            </a:r>
          </a:p>
          <a:p>
            <a:pPr marL="287655" marR="0" lvl="0" indent="-285750" algn="l" rtl="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</a:t>
            </a:r>
          </a:p>
          <a:p>
            <a:pPr marL="287655" marR="0" lvl="0" indent="-285750" algn="l" rtl="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identification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house security system is a transformative solution to modern security challenges. By leveraging technologies like facial recognition, motion detection, and real-time alerts, it addresses key issues such as false alarms and lack of real-time responses in traditional systems. The integration with smart home devices enhances usability, while advanced algorithms improve threat detection and privacy protection.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of AI-based house security systems is vast, with advancements in machine learning enabling smarter threat detection and response. Enhanced facial recognition, voice authentication, and predictive analytics will provide proactive security measures.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7" y="1546266"/>
            <a:ext cx="5975047" cy="41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98F01-C09C-A2EB-950F-42669C11E8D2}"/>
              </a:ext>
            </a:extLst>
          </p:cNvPr>
          <p:cNvSpPr txBox="1"/>
          <p:nvPr/>
        </p:nvSpPr>
        <p:spPr>
          <a:xfrm>
            <a:off x="7620001" y="2151727"/>
            <a:ext cx="4357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0" dirty="0"/>
              <a:t>ANY QUERIES?</a:t>
            </a:r>
            <a:endParaRPr lang="en-US" sz="8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INTRODUCTION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is transforming house security by making systems smarter and more responsive.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facial recognition and motion detection, AI-based security systems can identify potential threats more accurately.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learn from patterns, improving over time to reduce false alarms. These systems integrate easily with other smart home devices, offering a more comprehensive security solution.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PROBLEM  IDENTIFICATION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in Security Threats: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incidents of burglaries and unauthorized access.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Systems: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Conventional systems often lack real-time threat detection and response capabilities.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rate of false alarms in existing security systems, leading to inefficiency.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Privacy Concerns: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security with the need to protect user privacy.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Threat Detection: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accuracy in identifying potential security threats.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False Alarms: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 false alarms through advanced AI algorithms.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instant notifications and alerts to homeowners.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Smart Devices: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 connect with existing smart home systems.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User Privacy: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strong privacy safeguards for data and monitoring.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278" y="1432086"/>
            <a:ext cx="10515600" cy="1426622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3840" y="1690370"/>
          <a:ext cx="11704320" cy="5047615"/>
        </p:xfrm>
        <a:graphic>
          <a:graphicData uri="http://schemas.openxmlformats.org/drawingml/2006/table">
            <a:tbl>
              <a:tblPr/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3565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</a:t>
                      </a:r>
                      <a:r>
                        <a:rPr lang="en-I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0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en-IN" alt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“Smart Home Security System and IoT”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A.Sharma,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R.Patel,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S.Kumar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(CNNs)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requirements for real -time processing.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</a:t>
            </a:r>
            <a:endParaRPr lang="en-US" sz="2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691005"/>
          <a:ext cx="10794365" cy="5047615"/>
        </p:xfrm>
        <a:graphic>
          <a:graphicData uri="http://schemas.openxmlformats.org/drawingml/2006/table">
            <a:tbl>
              <a:tblPr/>
              <a:tblGrid>
                <a:gridCol w="103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2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3565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</a:t>
                      </a:r>
                      <a:r>
                        <a:rPr lang="en-I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0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“Enhanced Home Security with Deep learning and Edge Computing”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J.Lee,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M.Zhang,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L.Patel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 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real time object detection.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deployment and integration of edge devices.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517015"/>
          <a:ext cx="10515600" cy="5180330"/>
        </p:xfrm>
        <a:graphic>
          <a:graphicData uri="http://schemas.openxmlformats.org/drawingml/2006/table">
            <a:tbl>
              <a:tblPr/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2290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</a:t>
                      </a:r>
                      <a:r>
                        <a:rPr lang="en-I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040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“Integrated smart home Security System using Blockchain and AI”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R.Gupta,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S.Chen,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A.Hernandez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Reinforcement learning for adaptive security.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issues with blockchain integration, increased system complexity.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33095" y="1825625"/>
          <a:ext cx="10720705" cy="5047615"/>
        </p:xfrm>
        <a:graphic>
          <a:graphicData uri="http://schemas.openxmlformats.org/drawingml/2006/table">
            <a:tbl>
              <a:tblPr/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3565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</a:t>
                      </a:r>
                      <a:r>
                        <a:rPr lang="en-I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0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Home Security using Deep Learning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Smith,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Emma Jones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(Convolutional Neural Network) for facial recognize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false alarm rate in low-light conditions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1*397"/>
  <p:tag name="TABLE_ENDDRAG_RECT" val="17*133*921*3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1*397"/>
  <p:tag name="TABLE_ENDDRAG_RECT" val="17*133*921*3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8*401"/>
  <p:tag name="TABLE_ENDDRAG_RECT" val="66*119*828*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1*397"/>
  <p:tag name="TABLE_ENDDRAG_RECT" val="17*133*921*3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1*397"/>
  <p:tag name="TABLE_ENDDRAG_RECT" val="17*133*921*39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6729</Words>
  <Application>Microsoft Office PowerPoint</Application>
  <PresentationFormat>Widescreen</PresentationFormat>
  <Paragraphs>291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PRESENTATION OVERVIEW</vt:lpstr>
      <vt:lpstr>INTRODUCTION</vt:lpstr>
      <vt:lpstr>PROBLEM  IDENTIFICATION</vt:lpstr>
      <vt:lpstr>OBJECTIVES</vt:lpstr>
      <vt:lpstr>LITERATURE REVIEW</vt:lpstr>
      <vt:lpstr>LITERATURE REVIEW</vt:lpstr>
      <vt:lpstr>LITERATURE REVIEW</vt:lpstr>
      <vt:lpstr>LITERATURE REVIEW</vt:lpstr>
      <vt:lpstr>LITERATURE REVIEW</vt:lpstr>
      <vt:lpstr>PowerPoint Presentation</vt:lpstr>
      <vt:lpstr>DATASET DESCRIPTION</vt:lpstr>
      <vt:lpstr>EXPLORATORY DATA ANALYSIS</vt:lpstr>
      <vt:lpstr>EXPLORATORY DATA ANALYSIS</vt:lpstr>
      <vt:lpstr>EXPLORATORY DATA ANALYSIS</vt:lpstr>
      <vt:lpstr>     EXPLORATORY DATA ANALYSIS</vt:lpstr>
      <vt:lpstr>MODULE DESCRIPTION</vt:lpstr>
      <vt:lpstr>PROGRAM IMPLEMENTATION</vt:lpstr>
      <vt:lpstr>OUTPUT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M</dc:creator>
  <cp:lastModifiedBy>balajis4562006@gmail.com</cp:lastModifiedBy>
  <cp:revision>21</cp:revision>
  <dcterms:created xsi:type="dcterms:W3CDTF">2024-09-01T13:20:00Z</dcterms:created>
  <dcterms:modified xsi:type="dcterms:W3CDTF">2024-12-02T16:45:27Z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356CDE1D7E824604BE3F74A5FF4E42DD_13</vt:lpwstr>
  </property>
  <property fmtid="{D5CDD505-2E9C-101B-9397-08002B2CF9AE}" pid="3" name="KSOProductBuildVer">
    <vt:lpwstr>1033-12.2.0.18911</vt:lpwstr>
  </property>
</Properties>
</file>