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gVDp13hr7qj4iiU9o6vOKXJQQj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customschemas.google.com/relationships/presentationmetadata" Target="metadata" /><Relationship Id="rId3" Type="http://schemas.openxmlformats.org/officeDocument/2006/relationships/slide" Target="slides/slide2.xml" /><Relationship Id="rId7" Type="http://schemas.openxmlformats.org/officeDocument/2006/relationships/slide" Target="slides/slide6.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e563e8462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e563e84627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openxmlformats.org/officeDocument/2006/relationships/image" Target="../media/image3.png"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8" Type="http://schemas.openxmlformats.org/officeDocument/2006/relationships/image" Target="../media/image8.png" /><Relationship Id="rId3" Type="http://schemas.openxmlformats.org/officeDocument/2006/relationships/image" Target="../media/image1.png" /><Relationship Id="rId7"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6.jpg" /><Relationship Id="rId5" Type="http://schemas.openxmlformats.org/officeDocument/2006/relationships/image" Target="../media/image5.png"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 Id="rId6" Type="http://schemas.openxmlformats.org/officeDocument/2006/relationships/image" Target="../media/image10.jpg" /><Relationship Id="rId5" Type="http://schemas.openxmlformats.org/officeDocument/2006/relationships/image" Target="../media/image9.png" /><Relationship Id="rId4" Type="http://schemas.openxmlformats.org/officeDocument/2006/relationships/hyperlink" Target="https://agri-aid.herokuapp.com/" TargetMode="Externa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Arial"/>
              <a:buNone/>
            </a:pP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pic>
        <p:nvPicPr>
          <p:cNvPr id="86" name="Google Shape;86;p1"/>
          <p:cNvPicPr preferRelativeResize="0"/>
          <p:nvPr/>
        </p:nvPicPr>
        <p:blipFill rotWithShape="1">
          <a:blip r:embed="rId3">
            <a:alphaModFix/>
          </a:blip>
          <a:srcRect/>
          <a:stretch/>
        </p:blipFill>
        <p:spPr>
          <a:xfrm>
            <a:off x="73" y="69101"/>
            <a:ext cx="12192003" cy="6857998"/>
          </a:xfrm>
          <a:prstGeom prst="rect">
            <a:avLst/>
          </a:prstGeom>
          <a:noFill/>
          <a:ln>
            <a:noFill/>
          </a:ln>
        </p:spPr>
      </p:pic>
      <p:sp>
        <p:nvSpPr>
          <p:cNvPr id="87" name="Google Shape;87;p1"/>
          <p:cNvSpPr txBox="1"/>
          <p:nvPr/>
        </p:nvSpPr>
        <p:spPr>
          <a:xfrm>
            <a:off x="630315" y="145684"/>
            <a:ext cx="575272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b="1" i="0" u="none" strike="noStrike" cap="none">
                <a:solidFill>
                  <a:schemeClr val="lt1"/>
                </a:solidFill>
                <a:latin typeface="Times New Roman"/>
                <a:ea typeface="Times New Roman"/>
                <a:cs typeface="Times New Roman"/>
                <a:sym typeface="Times New Roman"/>
              </a:rPr>
              <a:t>SLIDE 1 </a:t>
            </a:r>
            <a:endParaRPr/>
          </a:p>
        </p:txBody>
      </p:sp>
      <p:sp>
        <p:nvSpPr>
          <p:cNvPr id="88" name="Google Shape;88;p1"/>
          <p:cNvSpPr txBox="1"/>
          <p:nvPr/>
        </p:nvSpPr>
        <p:spPr>
          <a:xfrm>
            <a:off x="2283768" y="1382170"/>
            <a:ext cx="6933600" cy="11697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IN" sz="3500" b="1">
                <a:solidFill>
                  <a:srgbClr val="274E13"/>
                </a:solidFill>
                <a:latin typeface="Comic Sans MS"/>
                <a:ea typeface="Comic Sans MS"/>
                <a:cs typeface="Comic Sans MS"/>
                <a:sym typeface="Comic Sans MS"/>
              </a:rPr>
              <a:t>Agri-AID</a:t>
            </a:r>
            <a:endParaRPr sz="3500" b="1">
              <a:solidFill>
                <a:srgbClr val="274E13"/>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endParaRPr sz="3500" b="1">
              <a:solidFill>
                <a:srgbClr val="274E13"/>
              </a:solidFill>
              <a:latin typeface="Comic Sans MS"/>
              <a:ea typeface="Comic Sans MS"/>
              <a:cs typeface="Comic Sans MS"/>
              <a:sym typeface="Comic Sans MS"/>
            </a:endParaRPr>
          </a:p>
        </p:txBody>
      </p:sp>
      <p:sp>
        <p:nvSpPr>
          <p:cNvPr id="89" name="Google Shape;89;p1"/>
          <p:cNvSpPr txBox="1"/>
          <p:nvPr/>
        </p:nvSpPr>
        <p:spPr>
          <a:xfrm>
            <a:off x="552775" y="2332075"/>
            <a:ext cx="8291700" cy="4248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Team Name: REVENGERS</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Presented By: Balaji K(Leader)</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Mobile No:9150662434</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                   </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Domain:Open Innovation                   </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Institute : Sri Sairam Engineering</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             College.</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	</a:t>
            </a:r>
            <a:endParaRPr sz="2200" b="1">
              <a:solidFill>
                <a:schemeClr val="dk1"/>
              </a:solidFill>
              <a:latin typeface="Comic Sans MS"/>
              <a:ea typeface="Comic Sans MS"/>
              <a:cs typeface="Comic Sans MS"/>
              <a:sym typeface="Comic Sans MS"/>
            </a:endParaRPr>
          </a:p>
          <a:p>
            <a:pPr marL="0" lvl="0" indent="0" algn="l" rtl="0">
              <a:spcBef>
                <a:spcPts val="0"/>
              </a:spcBef>
              <a:spcAft>
                <a:spcPts val="0"/>
              </a:spcAft>
              <a:buClr>
                <a:schemeClr val="dk1"/>
              </a:buClr>
              <a:buSzPts val="1100"/>
              <a:buFont typeface="Arial"/>
              <a:buNone/>
            </a:pPr>
            <a:r>
              <a:rPr lang="en-IN" sz="2200" b="1">
                <a:solidFill>
                  <a:schemeClr val="dk1"/>
                </a:solidFill>
                <a:latin typeface="Comic Sans MS"/>
                <a:ea typeface="Comic Sans MS"/>
                <a:cs typeface="Comic Sans MS"/>
                <a:sym typeface="Comic Sans MS"/>
              </a:rPr>
              <a:t>Year : Third</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96" name="Google Shape;96;p2"/>
          <p:cNvPicPr preferRelativeResize="0"/>
          <p:nvPr/>
        </p:nvPicPr>
        <p:blipFill rotWithShape="1">
          <a:blip r:embed="rId3">
            <a:alphaModFix/>
          </a:blip>
          <a:srcRect/>
          <a:stretch/>
        </p:blipFill>
        <p:spPr>
          <a:xfrm>
            <a:off x="-2" y="1"/>
            <a:ext cx="12192002" cy="6857999"/>
          </a:xfrm>
          <a:prstGeom prst="rect">
            <a:avLst/>
          </a:prstGeom>
          <a:noFill/>
          <a:ln>
            <a:noFill/>
          </a:ln>
        </p:spPr>
      </p:pic>
      <p:sp>
        <p:nvSpPr>
          <p:cNvPr id="97" name="Google Shape;97;p2"/>
          <p:cNvSpPr txBox="1"/>
          <p:nvPr/>
        </p:nvSpPr>
        <p:spPr>
          <a:xfrm>
            <a:off x="523783" y="122730"/>
            <a:ext cx="261003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lt1"/>
                </a:solidFill>
                <a:latin typeface="Times New Roman"/>
                <a:ea typeface="Times New Roman"/>
                <a:cs typeface="Times New Roman"/>
                <a:sym typeface="Times New Roman"/>
              </a:rPr>
              <a:t>SLIDE  2</a:t>
            </a:r>
            <a:endParaRPr/>
          </a:p>
        </p:txBody>
      </p:sp>
      <p:sp>
        <p:nvSpPr>
          <p:cNvPr id="98" name="Google Shape;98;p2"/>
          <p:cNvSpPr txBox="1"/>
          <p:nvPr/>
        </p:nvSpPr>
        <p:spPr>
          <a:xfrm>
            <a:off x="4394447" y="3013501"/>
            <a:ext cx="42345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000"/>
          </a:p>
        </p:txBody>
      </p:sp>
      <p:sp>
        <p:nvSpPr>
          <p:cNvPr id="99" name="Google Shape;99;p2"/>
          <p:cNvSpPr txBox="1"/>
          <p:nvPr/>
        </p:nvSpPr>
        <p:spPr>
          <a:xfrm>
            <a:off x="898275" y="1295600"/>
            <a:ext cx="6633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600" b="1">
                <a:solidFill>
                  <a:srgbClr val="274E13"/>
                </a:solidFill>
                <a:latin typeface="Comic Sans MS"/>
                <a:ea typeface="Comic Sans MS"/>
                <a:cs typeface="Comic Sans MS"/>
                <a:sym typeface="Comic Sans MS"/>
              </a:rPr>
              <a:t>About Project</a:t>
            </a:r>
            <a:endParaRPr sz="2600" b="1">
              <a:solidFill>
                <a:srgbClr val="274E13"/>
              </a:solidFill>
              <a:latin typeface="Comic Sans MS"/>
              <a:ea typeface="Comic Sans MS"/>
              <a:cs typeface="Comic Sans MS"/>
              <a:sym typeface="Comic Sans MS"/>
            </a:endParaRPr>
          </a:p>
          <a:p>
            <a:pPr marL="0" lvl="0" indent="0" algn="l" rtl="0">
              <a:spcBef>
                <a:spcPts val="0"/>
              </a:spcBef>
              <a:spcAft>
                <a:spcPts val="0"/>
              </a:spcAft>
              <a:buNone/>
            </a:pPr>
            <a:endParaRPr sz="1600"/>
          </a:p>
        </p:txBody>
      </p:sp>
      <p:sp>
        <p:nvSpPr>
          <p:cNvPr id="100" name="Google Shape;100;p2"/>
          <p:cNvSpPr txBox="1"/>
          <p:nvPr/>
        </p:nvSpPr>
        <p:spPr>
          <a:xfrm>
            <a:off x="500950" y="2245700"/>
            <a:ext cx="9397500" cy="38697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chemeClr val="dk1"/>
              </a:buClr>
              <a:buSzPts val="2100"/>
              <a:buChar char="●"/>
            </a:pPr>
            <a:r>
              <a:rPr lang="en-IN" sz="2100" b="1">
                <a:solidFill>
                  <a:schemeClr val="dk1"/>
                </a:solidFill>
              </a:rPr>
              <a:t>Project Title : Agri-Aid</a:t>
            </a:r>
            <a:endParaRPr sz="2100">
              <a:solidFill>
                <a:schemeClr val="dk1"/>
              </a:solidFill>
            </a:endParaRPr>
          </a:p>
          <a:p>
            <a:pPr marL="457200" marR="0" lvl="0" indent="-361950" algn="l" rtl="0">
              <a:lnSpc>
                <a:spcPct val="115000"/>
              </a:lnSpc>
              <a:spcBef>
                <a:spcPts val="0"/>
              </a:spcBef>
              <a:spcAft>
                <a:spcPts val="0"/>
              </a:spcAft>
              <a:buClr>
                <a:schemeClr val="dk1"/>
              </a:buClr>
              <a:buSzPts val="2100"/>
              <a:buChar char="●"/>
            </a:pPr>
            <a:r>
              <a:rPr lang="en-IN" sz="2100">
                <a:solidFill>
                  <a:srgbClr val="24292E"/>
                </a:solidFill>
              </a:rPr>
              <a:t>Farming is one of the major sectors that influences a country’s economic growth.</a:t>
            </a:r>
            <a:endParaRPr sz="2100">
              <a:solidFill>
                <a:srgbClr val="24292E"/>
              </a:solidFill>
            </a:endParaRPr>
          </a:p>
          <a:p>
            <a:pPr marL="457200" marR="0" lvl="0" indent="-361950" algn="l" rtl="0">
              <a:lnSpc>
                <a:spcPct val="115000"/>
              </a:lnSpc>
              <a:spcBef>
                <a:spcPts val="0"/>
              </a:spcBef>
              <a:spcAft>
                <a:spcPts val="0"/>
              </a:spcAft>
              <a:buClr>
                <a:schemeClr val="dk1"/>
              </a:buClr>
              <a:buSzPts val="2100"/>
              <a:buChar char="●"/>
            </a:pPr>
            <a:r>
              <a:rPr lang="en-IN" sz="2100">
                <a:solidFill>
                  <a:srgbClr val="24292E"/>
                </a:solidFill>
              </a:rPr>
              <a:t>In a country like India, the majority of the population is dependent on agriculture for their livelihood.</a:t>
            </a:r>
            <a:endParaRPr sz="2100">
              <a:solidFill>
                <a:srgbClr val="24292E"/>
              </a:solidFill>
            </a:endParaRPr>
          </a:p>
          <a:p>
            <a:pPr marL="457200" marR="0" lvl="0" indent="-361950" algn="l" rtl="0">
              <a:lnSpc>
                <a:spcPct val="115000"/>
              </a:lnSpc>
              <a:spcBef>
                <a:spcPts val="0"/>
              </a:spcBef>
              <a:spcAft>
                <a:spcPts val="0"/>
              </a:spcAft>
              <a:buClr>
                <a:schemeClr val="dk1"/>
              </a:buClr>
              <a:buSzPts val="2100"/>
              <a:buChar char="●"/>
            </a:pPr>
            <a:r>
              <a:rPr lang="en-IN" sz="2100">
                <a:solidFill>
                  <a:schemeClr val="dk1"/>
                </a:solidFill>
              </a:rPr>
              <a:t>In this project Agri-Aid, I have designed and developed an end to end web application for Agricultural use cases.</a:t>
            </a:r>
            <a:endParaRPr sz="2100" b="1">
              <a:solidFill>
                <a:srgbClr val="24292E"/>
              </a:solidFill>
            </a:endParaRPr>
          </a:p>
          <a:p>
            <a:pPr marL="457200" lvl="0" indent="-361950" algn="l" rtl="0">
              <a:lnSpc>
                <a:spcPct val="125000"/>
              </a:lnSpc>
              <a:spcBef>
                <a:spcPts val="0"/>
              </a:spcBef>
              <a:spcAft>
                <a:spcPts val="0"/>
              </a:spcAft>
              <a:buClr>
                <a:schemeClr val="dk1"/>
              </a:buClr>
              <a:buSzPts val="2100"/>
              <a:buChar char="●"/>
            </a:pPr>
            <a:r>
              <a:rPr lang="en-IN" sz="2100">
                <a:solidFill>
                  <a:srgbClr val="24292E"/>
                </a:solidFill>
              </a:rPr>
              <a:t>I have  created a simple machine learning based website which recommends best crop to grow, fertilizers to use and the diseases caught by your crops.</a:t>
            </a:r>
            <a:endParaRPr sz="2100"/>
          </a:p>
        </p:txBody>
      </p:sp>
      <p:pic>
        <p:nvPicPr>
          <p:cNvPr id="101" name="Google Shape;101;p2"/>
          <p:cNvPicPr preferRelativeResize="0"/>
          <p:nvPr/>
        </p:nvPicPr>
        <p:blipFill>
          <a:blip r:embed="rId4">
            <a:alphaModFix/>
          </a:blip>
          <a:stretch>
            <a:fillRect/>
          </a:stretch>
        </p:blipFill>
        <p:spPr>
          <a:xfrm>
            <a:off x="10266957" y="1897287"/>
            <a:ext cx="1682343" cy="1373775"/>
          </a:xfrm>
          <a:prstGeom prst="rect">
            <a:avLst/>
          </a:prstGeom>
          <a:noFill/>
          <a:ln>
            <a:noFill/>
          </a:ln>
        </p:spPr>
      </p:pic>
      <p:pic>
        <p:nvPicPr>
          <p:cNvPr id="102" name="Google Shape;102;p2"/>
          <p:cNvPicPr preferRelativeResize="0"/>
          <p:nvPr/>
        </p:nvPicPr>
        <p:blipFill>
          <a:blip r:embed="rId5">
            <a:alphaModFix/>
          </a:blip>
          <a:stretch>
            <a:fillRect/>
          </a:stretch>
        </p:blipFill>
        <p:spPr>
          <a:xfrm>
            <a:off x="10076075" y="4144775"/>
            <a:ext cx="1787699" cy="120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08" name="Google Shape;10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09" name="Google Shape;109;p3"/>
          <p:cNvPicPr preferRelativeResize="0"/>
          <p:nvPr/>
        </p:nvPicPr>
        <p:blipFill rotWithShape="1">
          <a:blip r:embed="rId3">
            <a:alphaModFix/>
          </a:blip>
          <a:srcRect/>
          <a:stretch/>
        </p:blipFill>
        <p:spPr>
          <a:xfrm>
            <a:off x="-2" y="1"/>
            <a:ext cx="12192002" cy="6857999"/>
          </a:xfrm>
          <a:prstGeom prst="rect">
            <a:avLst/>
          </a:prstGeom>
          <a:noFill/>
          <a:ln>
            <a:noFill/>
          </a:ln>
        </p:spPr>
      </p:pic>
      <p:sp>
        <p:nvSpPr>
          <p:cNvPr id="110" name="Google Shape;110;p3"/>
          <p:cNvSpPr txBox="1"/>
          <p:nvPr/>
        </p:nvSpPr>
        <p:spPr>
          <a:xfrm>
            <a:off x="437226" y="125274"/>
            <a:ext cx="328251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chemeClr val="lt1"/>
                </a:solidFill>
                <a:latin typeface="Times New Roman"/>
                <a:ea typeface="Times New Roman"/>
                <a:cs typeface="Times New Roman"/>
                <a:sym typeface="Times New Roman"/>
              </a:rPr>
              <a:t>SLIDE  3</a:t>
            </a:r>
            <a:endParaRPr/>
          </a:p>
        </p:txBody>
      </p:sp>
      <p:sp>
        <p:nvSpPr>
          <p:cNvPr id="111" name="Google Shape;111;p3"/>
          <p:cNvSpPr txBox="1"/>
          <p:nvPr/>
        </p:nvSpPr>
        <p:spPr>
          <a:xfrm>
            <a:off x="4722920" y="3044279"/>
            <a:ext cx="350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12" name="Google Shape;112;p3"/>
          <p:cNvSpPr txBox="1"/>
          <p:nvPr/>
        </p:nvSpPr>
        <p:spPr>
          <a:xfrm>
            <a:off x="310950" y="1295600"/>
            <a:ext cx="93456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500" b="1">
                <a:solidFill>
                  <a:srgbClr val="274E13"/>
                </a:solidFill>
                <a:latin typeface="Comic Sans MS"/>
                <a:ea typeface="Comic Sans MS"/>
                <a:cs typeface="Comic Sans MS"/>
                <a:sym typeface="Comic Sans MS"/>
              </a:rPr>
              <a:t>Tools and Technologies used in this project:</a:t>
            </a:r>
            <a:endParaRPr sz="2500" b="1">
              <a:solidFill>
                <a:srgbClr val="274E13"/>
              </a:solidFill>
              <a:latin typeface="Comic Sans MS"/>
              <a:ea typeface="Comic Sans MS"/>
              <a:cs typeface="Comic Sans MS"/>
              <a:sym typeface="Comic Sans MS"/>
            </a:endParaRPr>
          </a:p>
          <a:p>
            <a:pPr marL="0" lvl="0" indent="0" algn="l" rtl="0">
              <a:spcBef>
                <a:spcPts val="0"/>
              </a:spcBef>
              <a:spcAft>
                <a:spcPts val="0"/>
              </a:spcAft>
              <a:buNone/>
            </a:pPr>
            <a:endParaRPr/>
          </a:p>
        </p:txBody>
      </p:sp>
      <p:sp>
        <p:nvSpPr>
          <p:cNvPr id="113" name="Google Shape;113;p3"/>
          <p:cNvSpPr txBox="1"/>
          <p:nvPr/>
        </p:nvSpPr>
        <p:spPr>
          <a:xfrm>
            <a:off x="466425" y="2090225"/>
            <a:ext cx="71688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100" b="1">
                <a:solidFill>
                  <a:schemeClr val="dk1"/>
                </a:solidFill>
              </a:rPr>
              <a:t>Technologies:</a:t>
            </a:r>
            <a:endParaRPr sz="2100" b="1">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Data Science</a:t>
            </a:r>
            <a:endParaRPr sz="2100" b="1">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Machine Learning</a:t>
            </a:r>
            <a:endParaRPr sz="2100">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Deep Learning</a:t>
            </a:r>
            <a:endParaRPr sz="2100">
              <a:solidFill>
                <a:schemeClr val="dk1"/>
              </a:solidFill>
            </a:endParaRPr>
          </a:p>
          <a:p>
            <a:pPr marL="0" lvl="0" indent="0" algn="l" rtl="0">
              <a:spcBef>
                <a:spcPts val="0"/>
              </a:spcBef>
              <a:spcAft>
                <a:spcPts val="0"/>
              </a:spcAft>
              <a:buNone/>
            </a:pPr>
            <a:endParaRPr/>
          </a:p>
        </p:txBody>
      </p:sp>
      <p:sp>
        <p:nvSpPr>
          <p:cNvPr id="114" name="Google Shape;114;p3"/>
          <p:cNvSpPr txBox="1"/>
          <p:nvPr/>
        </p:nvSpPr>
        <p:spPr>
          <a:xfrm>
            <a:off x="570050" y="3852225"/>
            <a:ext cx="74109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100" b="1">
                <a:solidFill>
                  <a:schemeClr val="dk1"/>
                </a:solidFill>
              </a:rPr>
              <a:t>Tools:</a:t>
            </a:r>
            <a:endParaRPr sz="2100" b="1">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Programming Language : Python </a:t>
            </a:r>
            <a:endParaRPr sz="2100">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Jupyter notebook :  Data Preprocessing and Model Creation</a:t>
            </a:r>
            <a:endParaRPr sz="2100">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Pycharm : Website Creation</a:t>
            </a:r>
            <a:endParaRPr sz="2100">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Flask framework : Web App Development</a:t>
            </a:r>
            <a:endParaRPr sz="2100">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HTML, CSS, Javascript : Front End Development</a:t>
            </a:r>
            <a:endParaRPr sz="2100">
              <a:solidFill>
                <a:schemeClr val="dk1"/>
              </a:solidFill>
            </a:endParaRPr>
          </a:p>
          <a:p>
            <a:pPr marL="457200" lvl="0" indent="-361950" algn="l" rtl="0">
              <a:spcBef>
                <a:spcPts val="0"/>
              </a:spcBef>
              <a:spcAft>
                <a:spcPts val="0"/>
              </a:spcAft>
              <a:buClr>
                <a:schemeClr val="dk1"/>
              </a:buClr>
              <a:buSzPts val="2100"/>
              <a:buChar char="●"/>
            </a:pPr>
            <a:r>
              <a:rPr lang="en-IN" sz="2100">
                <a:solidFill>
                  <a:schemeClr val="dk1"/>
                </a:solidFill>
              </a:rPr>
              <a:t>Heroku Cloud : Deployment</a:t>
            </a:r>
            <a:endParaRPr sz="2400"/>
          </a:p>
        </p:txBody>
      </p:sp>
      <p:pic>
        <p:nvPicPr>
          <p:cNvPr id="115" name="Google Shape;115;p3"/>
          <p:cNvPicPr preferRelativeResize="0"/>
          <p:nvPr/>
        </p:nvPicPr>
        <p:blipFill>
          <a:blip r:embed="rId4">
            <a:alphaModFix/>
          </a:blip>
          <a:stretch>
            <a:fillRect/>
          </a:stretch>
        </p:blipFill>
        <p:spPr>
          <a:xfrm>
            <a:off x="8351525" y="1690712"/>
            <a:ext cx="1084426" cy="1084426"/>
          </a:xfrm>
          <a:prstGeom prst="rect">
            <a:avLst/>
          </a:prstGeom>
          <a:noFill/>
          <a:ln>
            <a:noFill/>
          </a:ln>
        </p:spPr>
      </p:pic>
      <p:pic>
        <p:nvPicPr>
          <p:cNvPr id="116" name="Google Shape;116;p3"/>
          <p:cNvPicPr preferRelativeResize="0"/>
          <p:nvPr/>
        </p:nvPicPr>
        <p:blipFill>
          <a:blip r:embed="rId5">
            <a:alphaModFix/>
          </a:blip>
          <a:stretch>
            <a:fillRect/>
          </a:stretch>
        </p:blipFill>
        <p:spPr>
          <a:xfrm>
            <a:off x="9924925" y="1690700"/>
            <a:ext cx="1269000" cy="1269000"/>
          </a:xfrm>
          <a:prstGeom prst="rect">
            <a:avLst/>
          </a:prstGeom>
          <a:noFill/>
          <a:ln>
            <a:noFill/>
          </a:ln>
        </p:spPr>
      </p:pic>
      <p:pic>
        <p:nvPicPr>
          <p:cNvPr id="117" name="Google Shape;117;p3"/>
          <p:cNvPicPr preferRelativeResize="0"/>
          <p:nvPr/>
        </p:nvPicPr>
        <p:blipFill>
          <a:blip r:embed="rId6">
            <a:alphaModFix/>
          </a:blip>
          <a:stretch>
            <a:fillRect/>
          </a:stretch>
        </p:blipFill>
        <p:spPr>
          <a:xfrm>
            <a:off x="8599999" y="3317513"/>
            <a:ext cx="1719875" cy="1367550"/>
          </a:xfrm>
          <a:prstGeom prst="rect">
            <a:avLst/>
          </a:prstGeom>
          <a:noFill/>
          <a:ln>
            <a:noFill/>
          </a:ln>
        </p:spPr>
      </p:pic>
      <p:pic>
        <p:nvPicPr>
          <p:cNvPr id="118" name="Google Shape;118;p3"/>
          <p:cNvPicPr preferRelativeResize="0"/>
          <p:nvPr/>
        </p:nvPicPr>
        <p:blipFill>
          <a:blip r:embed="rId7">
            <a:alphaModFix/>
          </a:blip>
          <a:stretch>
            <a:fillRect/>
          </a:stretch>
        </p:blipFill>
        <p:spPr>
          <a:xfrm>
            <a:off x="8600000" y="4802325"/>
            <a:ext cx="1453800" cy="1493374"/>
          </a:xfrm>
          <a:prstGeom prst="rect">
            <a:avLst/>
          </a:prstGeom>
          <a:noFill/>
          <a:ln>
            <a:noFill/>
          </a:ln>
        </p:spPr>
      </p:pic>
      <p:pic>
        <p:nvPicPr>
          <p:cNvPr id="119" name="Google Shape;119;p3"/>
          <p:cNvPicPr preferRelativeResize="0"/>
          <p:nvPr/>
        </p:nvPicPr>
        <p:blipFill>
          <a:blip r:embed="rId8">
            <a:alphaModFix/>
          </a:blip>
          <a:stretch>
            <a:fillRect/>
          </a:stretch>
        </p:blipFill>
        <p:spPr>
          <a:xfrm>
            <a:off x="10418350" y="5026700"/>
            <a:ext cx="1535650" cy="126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25" name="Google Shape;12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26" name="Google Shape;126;p4"/>
          <p:cNvPicPr preferRelativeResize="0"/>
          <p:nvPr/>
        </p:nvPicPr>
        <p:blipFill rotWithShape="1">
          <a:blip r:embed="rId3">
            <a:alphaModFix/>
          </a:blip>
          <a:srcRect/>
          <a:stretch/>
        </p:blipFill>
        <p:spPr>
          <a:xfrm>
            <a:off x="-2" y="1"/>
            <a:ext cx="12192003" cy="6857998"/>
          </a:xfrm>
          <a:prstGeom prst="rect">
            <a:avLst/>
          </a:prstGeom>
          <a:noFill/>
          <a:ln>
            <a:noFill/>
          </a:ln>
        </p:spPr>
      </p:pic>
      <p:sp>
        <p:nvSpPr>
          <p:cNvPr id="127" name="Google Shape;127;p4"/>
          <p:cNvSpPr txBox="1"/>
          <p:nvPr/>
        </p:nvSpPr>
        <p:spPr>
          <a:xfrm>
            <a:off x="517124" y="230188"/>
            <a:ext cx="60945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chemeClr val="lt1"/>
                </a:solidFill>
                <a:latin typeface="Times New Roman"/>
                <a:ea typeface="Times New Roman"/>
                <a:cs typeface="Times New Roman"/>
                <a:sym typeface="Times New Roman"/>
              </a:rPr>
              <a:t>SLIDE  4</a:t>
            </a:r>
            <a:endParaRPr/>
          </a:p>
        </p:txBody>
      </p:sp>
      <p:sp>
        <p:nvSpPr>
          <p:cNvPr id="128" name="Google Shape;128;p4"/>
          <p:cNvSpPr txBox="1"/>
          <p:nvPr/>
        </p:nvSpPr>
        <p:spPr>
          <a:xfrm>
            <a:off x="3524435" y="2705725"/>
            <a:ext cx="47052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29" name="Google Shape;129;p4"/>
          <p:cNvSpPr txBox="1"/>
          <p:nvPr/>
        </p:nvSpPr>
        <p:spPr>
          <a:xfrm>
            <a:off x="881000" y="1295600"/>
            <a:ext cx="8326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500" b="1">
                <a:solidFill>
                  <a:srgbClr val="274E13"/>
                </a:solidFill>
                <a:latin typeface="Comic Sans MS"/>
                <a:ea typeface="Comic Sans MS"/>
                <a:cs typeface="Comic Sans MS"/>
                <a:sym typeface="Comic Sans MS"/>
              </a:rPr>
              <a:t>Stages Of My Project</a:t>
            </a:r>
            <a:endParaRPr sz="2500" b="1">
              <a:solidFill>
                <a:srgbClr val="274E13"/>
              </a:solidFill>
              <a:latin typeface="Comic Sans MS"/>
              <a:ea typeface="Comic Sans MS"/>
              <a:cs typeface="Comic Sans MS"/>
              <a:sym typeface="Comic Sans MS"/>
            </a:endParaRPr>
          </a:p>
          <a:p>
            <a:pPr marL="0" lvl="0" indent="0" algn="l" rtl="0">
              <a:spcBef>
                <a:spcPts val="0"/>
              </a:spcBef>
              <a:spcAft>
                <a:spcPts val="0"/>
              </a:spcAft>
              <a:buNone/>
            </a:pPr>
            <a:endParaRPr/>
          </a:p>
        </p:txBody>
      </p:sp>
      <p:sp>
        <p:nvSpPr>
          <p:cNvPr id="130" name="Google Shape;130;p4"/>
          <p:cNvSpPr/>
          <p:nvPr/>
        </p:nvSpPr>
        <p:spPr>
          <a:xfrm>
            <a:off x="1380850" y="2080700"/>
            <a:ext cx="1146600" cy="2163600"/>
          </a:xfrm>
          <a:prstGeom prst="can">
            <a:avLst>
              <a:gd name="adj" fmla="val 25000"/>
            </a:avLst>
          </a:prstGeom>
          <a:solidFill>
            <a:srgbClr val="674EA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solidFill>
                  <a:srgbClr val="FFFF00"/>
                </a:solidFill>
              </a:rPr>
              <a:t>    </a:t>
            </a:r>
            <a:r>
              <a:rPr lang="en-IN" sz="1500" b="1">
                <a:solidFill>
                  <a:srgbClr val="FFFF00"/>
                </a:solidFill>
              </a:rPr>
              <a:t> Data    Collection</a:t>
            </a:r>
            <a:endParaRPr sz="1500" b="1">
              <a:solidFill>
                <a:srgbClr val="FFFF00"/>
              </a:solidFill>
            </a:endParaRPr>
          </a:p>
        </p:txBody>
      </p:sp>
      <p:sp>
        <p:nvSpPr>
          <p:cNvPr id="131" name="Google Shape;131;p4"/>
          <p:cNvSpPr/>
          <p:nvPr/>
        </p:nvSpPr>
        <p:spPr>
          <a:xfrm>
            <a:off x="4436650" y="2219950"/>
            <a:ext cx="2175000" cy="1645800"/>
          </a:xfrm>
          <a:prstGeom prst="roundRect">
            <a:avLst>
              <a:gd name="adj" fmla="val 16667"/>
            </a:avLst>
          </a:prstGeom>
          <a:solidFill>
            <a:srgbClr val="E06666"/>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a:t>             </a:t>
            </a:r>
            <a:r>
              <a:rPr lang="en-IN" sz="1500" b="1"/>
              <a:t>Data</a:t>
            </a:r>
            <a:endParaRPr sz="1500" b="1"/>
          </a:p>
          <a:p>
            <a:pPr marL="0" lvl="0" indent="0" algn="l" rtl="0">
              <a:spcBef>
                <a:spcPts val="0"/>
              </a:spcBef>
              <a:spcAft>
                <a:spcPts val="0"/>
              </a:spcAft>
              <a:buNone/>
            </a:pPr>
            <a:r>
              <a:rPr lang="en-IN" sz="1500" b="1"/>
              <a:t>     Preprocessing</a:t>
            </a:r>
            <a:r>
              <a:rPr lang="en-IN" sz="1500" b="1">
                <a:solidFill>
                  <a:srgbClr val="434343"/>
                </a:solidFill>
              </a:rPr>
              <a:t> </a:t>
            </a:r>
            <a:r>
              <a:rPr lang="en-IN" sz="1500" b="1"/>
              <a:t>       </a:t>
            </a:r>
            <a:endParaRPr sz="1500" b="1"/>
          </a:p>
        </p:txBody>
      </p:sp>
      <p:sp>
        <p:nvSpPr>
          <p:cNvPr id="132" name="Google Shape;132;p4"/>
          <p:cNvSpPr/>
          <p:nvPr/>
        </p:nvSpPr>
        <p:spPr>
          <a:xfrm>
            <a:off x="7980850" y="2280250"/>
            <a:ext cx="2552700" cy="1525200"/>
          </a:xfrm>
          <a:prstGeom prst="roundRect">
            <a:avLst>
              <a:gd name="adj" fmla="val 16667"/>
            </a:avLst>
          </a:prstGeom>
          <a:solidFill>
            <a:srgbClr val="A64D7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r>
              <a:rPr lang="en-IN" b="1">
                <a:solidFill>
                  <a:srgbClr val="0000FF"/>
                </a:solidFill>
              </a:rPr>
              <a:t>   </a:t>
            </a:r>
            <a:r>
              <a:rPr lang="en-IN" sz="1500" b="1">
                <a:solidFill>
                  <a:srgbClr val="FFFF00"/>
                </a:solidFill>
              </a:rPr>
              <a:t>Model Creation</a:t>
            </a:r>
            <a:endParaRPr sz="1500" b="1">
              <a:solidFill>
                <a:srgbClr val="FFFF00"/>
              </a:solidFill>
            </a:endParaRPr>
          </a:p>
        </p:txBody>
      </p:sp>
      <p:sp>
        <p:nvSpPr>
          <p:cNvPr id="133" name="Google Shape;133;p4"/>
          <p:cNvSpPr/>
          <p:nvPr/>
        </p:nvSpPr>
        <p:spPr>
          <a:xfrm>
            <a:off x="7790825" y="4924525"/>
            <a:ext cx="2742600" cy="1645800"/>
          </a:xfrm>
          <a:prstGeom prst="roundRect">
            <a:avLst>
              <a:gd name="adj" fmla="val 16667"/>
            </a:avLst>
          </a:prstGeom>
          <a:solidFill>
            <a:srgbClr val="DD7E6B"/>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500" b="1"/>
              <a:t>Web App Development</a:t>
            </a:r>
            <a:endParaRPr sz="1500" b="1"/>
          </a:p>
        </p:txBody>
      </p:sp>
      <p:sp>
        <p:nvSpPr>
          <p:cNvPr id="134" name="Google Shape;134;p4"/>
          <p:cNvSpPr/>
          <p:nvPr/>
        </p:nvSpPr>
        <p:spPr>
          <a:xfrm>
            <a:off x="3715200" y="4560475"/>
            <a:ext cx="1446600" cy="2163600"/>
          </a:xfrm>
          <a:prstGeom prst="flowChartMagneticDisk">
            <a:avLst/>
          </a:prstGeom>
          <a:solidFill>
            <a:srgbClr val="BF9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500"/>
              <a:t>  </a:t>
            </a:r>
            <a:r>
              <a:rPr lang="en-IN" sz="1500" b="1"/>
              <a:t>Deployment</a:t>
            </a:r>
            <a:endParaRPr sz="1500" b="1"/>
          </a:p>
        </p:txBody>
      </p:sp>
      <p:sp>
        <p:nvSpPr>
          <p:cNvPr id="135" name="Google Shape;135;p4"/>
          <p:cNvSpPr/>
          <p:nvPr/>
        </p:nvSpPr>
        <p:spPr>
          <a:xfrm>
            <a:off x="2677963" y="2980400"/>
            <a:ext cx="1677000" cy="364200"/>
          </a:xfrm>
          <a:prstGeom prst="righ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6737075" y="2860750"/>
            <a:ext cx="1146600" cy="364200"/>
          </a:xfrm>
          <a:prstGeom prst="righ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8945975" y="3865750"/>
            <a:ext cx="432300" cy="967500"/>
          </a:xfrm>
          <a:prstGeom prst="down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5372400" y="5565325"/>
            <a:ext cx="2269800" cy="364200"/>
          </a:xfrm>
          <a:prstGeom prst="leftArrow">
            <a:avLst>
              <a:gd name="adj1" fmla="val 50000"/>
              <a:gd name="adj2" fmla="val 50000"/>
            </a:avLst>
          </a:prstGeom>
          <a:solidFill>
            <a:srgbClr val="00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44" name="Google Shape;144;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45" name="Google Shape;145;p5"/>
          <p:cNvPicPr preferRelativeResize="0"/>
          <p:nvPr/>
        </p:nvPicPr>
        <p:blipFill rotWithShape="1">
          <a:blip r:embed="rId3">
            <a:alphaModFix/>
          </a:blip>
          <a:srcRect/>
          <a:stretch/>
        </p:blipFill>
        <p:spPr>
          <a:xfrm>
            <a:off x="-2" y="1"/>
            <a:ext cx="12192002" cy="6857999"/>
          </a:xfrm>
          <a:prstGeom prst="rect">
            <a:avLst/>
          </a:prstGeom>
          <a:noFill/>
          <a:ln>
            <a:noFill/>
          </a:ln>
        </p:spPr>
      </p:pic>
      <p:sp>
        <p:nvSpPr>
          <p:cNvPr id="146" name="Google Shape;146;p5"/>
          <p:cNvSpPr txBox="1"/>
          <p:nvPr/>
        </p:nvSpPr>
        <p:spPr>
          <a:xfrm>
            <a:off x="2136559" y="2623983"/>
            <a:ext cx="79188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47" name="Google Shape;147;p5"/>
          <p:cNvSpPr txBox="1"/>
          <p:nvPr/>
        </p:nvSpPr>
        <p:spPr>
          <a:xfrm>
            <a:off x="614778" y="311705"/>
            <a:ext cx="609452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lt1"/>
                </a:solidFill>
                <a:latin typeface="Times New Roman"/>
                <a:ea typeface="Times New Roman"/>
                <a:cs typeface="Times New Roman"/>
                <a:sym typeface="Times New Roman"/>
              </a:rPr>
              <a:t>SLIDE  5</a:t>
            </a:r>
            <a:endParaRPr/>
          </a:p>
        </p:txBody>
      </p:sp>
      <p:sp>
        <p:nvSpPr>
          <p:cNvPr id="148" name="Google Shape;148;p5"/>
          <p:cNvSpPr txBox="1"/>
          <p:nvPr/>
        </p:nvSpPr>
        <p:spPr>
          <a:xfrm>
            <a:off x="1140125" y="1330150"/>
            <a:ext cx="7652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500" b="1">
                <a:solidFill>
                  <a:srgbClr val="274E13"/>
                </a:solidFill>
                <a:latin typeface="Comic Sans MS"/>
                <a:ea typeface="Comic Sans MS"/>
                <a:cs typeface="Comic Sans MS"/>
                <a:sym typeface="Comic Sans MS"/>
              </a:rPr>
              <a:t>Deployment of Web Application</a:t>
            </a:r>
            <a:endParaRPr sz="2600"/>
          </a:p>
        </p:txBody>
      </p:sp>
      <p:sp>
        <p:nvSpPr>
          <p:cNvPr id="149" name="Google Shape;149;p5"/>
          <p:cNvSpPr txBox="1"/>
          <p:nvPr/>
        </p:nvSpPr>
        <p:spPr>
          <a:xfrm>
            <a:off x="431875" y="2383900"/>
            <a:ext cx="9120900" cy="15393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Char char="●"/>
            </a:pPr>
            <a:r>
              <a:rPr lang="en-IN" sz="2200">
                <a:solidFill>
                  <a:schemeClr val="dk1"/>
                </a:solidFill>
              </a:rPr>
              <a:t>After the web application was developed, I deployed a web application on heroku cloud server.</a:t>
            </a:r>
            <a:endParaRPr sz="2200">
              <a:solidFill>
                <a:schemeClr val="dk1"/>
              </a:solidFill>
            </a:endParaRPr>
          </a:p>
          <a:p>
            <a:pPr marL="457200" lvl="0" indent="0" algn="l" rtl="0">
              <a:spcBef>
                <a:spcPts val="0"/>
              </a:spcBef>
              <a:spcAft>
                <a:spcPts val="0"/>
              </a:spcAft>
              <a:buNone/>
            </a:pPr>
            <a:endParaRPr sz="2200">
              <a:solidFill>
                <a:schemeClr val="dk1"/>
              </a:solidFill>
            </a:endParaRPr>
          </a:p>
          <a:p>
            <a:pPr marL="457200" lvl="0" indent="-368300" algn="l" rtl="0">
              <a:spcBef>
                <a:spcPts val="0"/>
              </a:spcBef>
              <a:spcAft>
                <a:spcPts val="0"/>
              </a:spcAft>
              <a:buClr>
                <a:schemeClr val="dk1"/>
              </a:buClr>
              <a:buSzPts val="2200"/>
              <a:buChar char="●"/>
            </a:pPr>
            <a:r>
              <a:rPr lang="en-IN" sz="2200">
                <a:solidFill>
                  <a:schemeClr val="dk1"/>
                </a:solidFill>
              </a:rPr>
              <a:t>Link to my project :</a:t>
            </a:r>
            <a:r>
              <a:rPr lang="en-IN" sz="2200" u="sng">
                <a:solidFill>
                  <a:srgbClr val="0097A7"/>
                </a:solidFill>
                <a:hlinkClick r:id="rId4">
                  <a:extLst>
                    <a:ext uri="{A12FA001-AC4F-418D-AE19-62706E023703}">
                      <ahyp:hlinkClr xmlns:ahyp="http://schemas.microsoft.com/office/drawing/2018/hyperlinkcolor" val="tx"/>
                    </a:ext>
                  </a:extLst>
                </a:hlinkClick>
              </a:rPr>
              <a:t>https://agri-aid.herokuapp.com/</a:t>
            </a:r>
            <a:endParaRPr sz="3100" b="1">
              <a:solidFill>
                <a:srgbClr val="274E13"/>
              </a:solidFill>
              <a:latin typeface="Comic Sans MS"/>
              <a:ea typeface="Comic Sans MS"/>
              <a:cs typeface="Comic Sans MS"/>
              <a:sym typeface="Comic Sans MS"/>
            </a:endParaRPr>
          </a:p>
        </p:txBody>
      </p:sp>
      <p:pic>
        <p:nvPicPr>
          <p:cNvPr id="150" name="Google Shape;150;p5"/>
          <p:cNvPicPr preferRelativeResize="0"/>
          <p:nvPr/>
        </p:nvPicPr>
        <p:blipFill>
          <a:blip r:embed="rId5">
            <a:alphaModFix/>
          </a:blip>
          <a:stretch>
            <a:fillRect/>
          </a:stretch>
        </p:blipFill>
        <p:spPr>
          <a:xfrm>
            <a:off x="7894475" y="3126700"/>
            <a:ext cx="3544275" cy="3050275"/>
          </a:xfrm>
          <a:prstGeom prst="rect">
            <a:avLst/>
          </a:prstGeom>
          <a:noFill/>
          <a:ln>
            <a:noFill/>
          </a:ln>
        </p:spPr>
      </p:pic>
      <p:pic>
        <p:nvPicPr>
          <p:cNvPr id="151" name="Google Shape;151;p5"/>
          <p:cNvPicPr preferRelativeResize="0"/>
          <p:nvPr/>
        </p:nvPicPr>
        <p:blipFill>
          <a:blip r:embed="rId6">
            <a:alphaModFix/>
          </a:blip>
          <a:stretch>
            <a:fillRect/>
          </a:stretch>
        </p:blipFill>
        <p:spPr>
          <a:xfrm>
            <a:off x="2911774" y="4407550"/>
            <a:ext cx="3033801" cy="206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57" name="Google Shape;15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58" name="Google Shape;158;p6"/>
          <p:cNvPicPr preferRelativeResize="0"/>
          <p:nvPr/>
        </p:nvPicPr>
        <p:blipFill rotWithShape="1">
          <a:blip r:embed="rId3">
            <a:alphaModFix/>
          </a:blip>
          <a:srcRect/>
          <a:stretch/>
        </p:blipFill>
        <p:spPr>
          <a:xfrm>
            <a:off x="-2" y="1"/>
            <a:ext cx="12192002" cy="6857999"/>
          </a:xfrm>
          <a:prstGeom prst="rect">
            <a:avLst/>
          </a:prstGeom>
          <a:noFill/>
          <a:ln>
            <a:noFill/>
          </a:ln>
        </p:spPr>
      </p:pic>
      <p:sp>
        <p:nvSpPr>
          <p:cNvPr id="159" name="Google Shape;159;p6"/>
          <p:cNvSpPr txBox="1"/>
          <p:nvPr/>
        </p:nvSpPr>
        <p:spPr>
          <a:xfrm>
            <a:off x="3968318" y="2705725"/>
            <a:ext cx="40038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a:p>
        </p:txBody>
      </p:sp>
      <p:sp>
        <p:nvSpPr>
          <p:cNvPr id="160" name="Google Shape;160;p6"/>
          <p:cNvSpPr txBox="1"/>
          <p:nvPr/>
        </p:nvSpPr>
        <p:spPr>
          <a:xfrm>
            <a:off x="534880" y="230188"/>
            <a:ext cx="6094500" cy="58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a:solidFill>
                  <a:schemeClr val="lt1"/>
                </a:solidFill>
                <a:latin typeface="Times New Roman"/>
                <a:ea typeface="Times New Roman"/>
                <a:cs typeface="Times New Roman"/>
                <a:sym typeface="Times New Roman"/>
              </a:rPr>
              <a:t>SLIDE  6</a:t>
            </a:r>
            <a:endParaRPr/>
          </a:p>
        </p:txBody>
      </p:sp>
      <p:sp>
        <p:nvSpPr>
          <p:cNvPr id="161" name="Google Shape;161;p6"/>
          <p:cNvSpPr txBox="1"/>
          <p:nvPr/>
        </p:nvSpPr>
        <p:spPr>
          <a:xfrm>
            <a:off x="1554700" y="1174675"/>
            <a:ext cx="7963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500" b="1">
                <a:solidFill>
                  <a:srgbClr val="274E13"/>
                </a:solidFill>
                <a:latin typeface="Comic Sans MS"/>
                <a:ea typeface="Comic Sans MS"/>
                <a:cs typeface="Comic Sans MS"/>
                <a:sym typeface="Comic Sans MS"/>
              </a:rPr>
              <a:t>Applications of Agri-Aid</a:t>
            </a:r>
            <a:endParaRPr sz="1600"/>
          </a:p>
        </p:txBody>
      </p:sp>
      <p:sp>
        <p:nvSpPr>
          <p:cNvPr id="162" name="Google Shape;162;p6"/>
          <p:cNvSpPr txBox="1"/>
          <p:nvPr/>
        </p:nvSpPr>
        <p:spPr>
          <a:xfrm>
            <a:off x="552775" y="2159325"/>
            <a:ext cx="10515600" cy="3677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IN" sz="2200" b="1">
                <a:solidFill>
                  <a:srgbClr val="24292E"/>
                </a:solidFill>
              </a:rPr>
              <a:t>This project Agri-Aid has the following applications :</a:t>
            </a:r>
            <a:endParaRPr sz="2200" b="1">
              <a:solidFill>
                <a:srgbClr val="24292E"/>
              </a:solidFill>
            </a:endParaRPr>
          </a:p>
          <a:p>
            <a:pPr marL="0" lvl="0" indent="0" algn="l" rtl="0">
              <a:lnSpc>
                <a:spcPct val="115000"/>
              </a:lnSpc>
              <a:spcBef>
                <a:spcPts val="0"/>
              </a:spcBef>
              <a:spcAft>
                <a:spcPts val="0"/>
              </a:spcAft>
              <a:buClr>
                <a:schemeClr val="dk1"/>
              </a:buClr>
              <a:buSzPts val="1100"/>
              <a:buFont typeface="Arial"/>
              <a:buNone/>
            </a:pPr>
            <a:endParaRPr sz="2200">
              <a:solidFill>
                <a:srgbClr val="24292E"/>
              </a:solidFill>
              <a:highlight>
                <a:schemeClr val="lt1"/>
              </a:highlight>
            </a:endParaRPr>
          </a:p>
          <a:p>
            <a:pPr marL="457200" lvl="0" indent="-368300" algn="l" rtl="0">
              <a:lnSpc>
                <a:spcPct val="115000"/>
              </a:lnSpc>
              <a:spcBef>
                <a:spcPts val="0"/>
              </a:spcBef>
              <a:spcAft>
                <a:spcPts val="0"/>
              </a:spcAft>
              <a:buClr>
                <a:srgbClr val="24292E"/>
              </a:buClr>
              <a:buSzPts val="2200"/>
              <a:buChar char="●"/>
            </a:pPr>
            <a:r>
              <a:rPr lang="en-IN" sz="2200">
                <a:solidFill>
                  <a:srgbClr val="24292E"/>
                </a:solidFill>
              </a:rPr>
              <a:t>In the crop recommendation application, the user can provide the soil data from their side and the application will predict which crop</a:t>
            </a:r>
            <a:endParaRPr sz="2200">
              <a:solidFill>
                <a:srgbClr val="24292E"/>
              </a:solidFill>
            </a:endParaRPr>
          </a:p>
          <a:p>
            <a:pPr marL="457200" lvl="0" indent="0" algn="l" rtl="0">
              <a:lnSpc>
                <a:spcPct val="115000"/>
              </a:lnSpc>
              <a:spcBef>
                <a:spcPts val="0"/>
              </a:spcBef>
              <a:spcAft>
                <a:spcPts val="0"/>
              </a:spcAft>
              <a:buClr>
                <a:schemeClr val="dk1"/>
              </a:buClr>
              <a:buSzPts val="1100"/>
              <a:buFont typeface="Arial"/>
              <a:buNone/>
            </a:pPr>
            <a:r>
              <a:rPr lang="en-IN" sz="2200">
                <a:solidFill>
                  <a:srgbClr val="24292E"/>
                </a:solidFill>
              </a:rPr>
              <a:t>the user should grow.</a:t>
            </a:r>
            <a:endParaRPr sz="2200">
              <a:solidFill>
                <a:srgbClr val="24292E"/>
              </a:solidFill>
            </a:endParaRPr>
          </a:p>
          <a:p>
            <a:pPr marL="457200" lvl="0" indent="0" algn="l" rtl="0">
              <a:lnSpc>
                <a:spcPct val="115000"/>
              </a:lnSpc>
              <a:spcBef>
                <a:spcPts val="0"/>
              </a:spcBef>
              <a:spcAft>
                <a:spcPts val="0"/>
              </a:spcAft>
              <a:buClr>
                <a:schemeClr val="dk1"/>
              </a:buClr>
              <a:buSzPts val="1100"/>
              <a:buFont typeface="Arial"/>
              <a:buNone/>
            </a:pPr>
            <a:endParaRPr sz="2200">
              <a:solidFill>
                <a:srgbClr val="24292E"/>
              </a:solidFill>
            </a:endParaRPr>
          </a:p>
          <a:p>
            <a:pPr marL="457200" lvl="0" indent="-368300" algn="l" rtl="0">
              <a:lnSpc>
                <a:spcPct val="115000"/>
              </a:lnSpc>
              <a:spcBef>
                <a:spcPts val="300"/>
              </a:spcBef>
              <a:spcAft>
                <a:spcPts val="0"/>
              </a:spcAft>
              <a:buClr>
                <a:srgbClr val="24292E"/>
              </a:buClr>
              <a:buSzPts val="2200"/>
              <a:buChar char="●"/>
            </a:pPr>
            <a:r>
              <a:rPr lang="en-IN" sz="2200">
                <a:solidFill>
                  <a:srgbClr val="24292E"/>
                </a:solidFill>
              </a:rPr>
              <a:t>For the fertilizer recommendation application, the user can input the soil data and the type of crop they are growing, and the application will predict what the soil lacks or has excess of and will recommend improvements.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68" name="Google Shape;16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9" name="Google Shape;169;p7"/>
          <p:cNvPicPr preferRelativeResize="0"/>
          <p:nvPr/>
        </p:nvPicPr>
        <p:blipFill rotWithShape="1">
          <a:blip r:embed="rId3">
            <a:alphaModFix/>
          </a:blip>
          <a:srcRect/>
          <a:stretch/>
        </p:blipFill>
        <p:spPr>
          <a:xfrm>
            <a:off x="-2" y="1"/>
            <a:ext cx="12192002" cy="6857999"/>
          </a:xfrm>
          <a:prstGeom prst="rect">
            <a:avLst/>
          </a:prstGeom>
          <a:noFill/>
          <a:ln>
            <a:noFill/>
          </a:ln>
        </p:spPr>
      </p:pic>
      <p:sp>
        <p:nvSpPr>
          <p:cNvPr id="170" name="Google Shape;170;p7"/>
          <p:cNvSpPr txBox="1"/>
          <p:nvPr/>
        </p:nvSpPr>
        <p:spPr>
          <a:xfrm>
            <a:off x="-120203" y="2548364"/>
            <a:ext cx="4589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a:p>
        </p:txBody>
      </p:sp>
      <p:sp>
        <p:nvSpPr>
          <p:cNvPr id="171" name="Google Shape;171;p7"/>
          <p:cNvSpPr txBox="1"/>
          <p:nvPr/>
        </p:nvSpPr>
        <p:spPr>
          <a:xfrm>
            <a:off x="345500" y="259125"/>
            <a:ext cx="37140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IN" sz="3200" b="1">
                <a:solidFill>
                  <a:schemeClr val="lt1"/>
                </a:solidFill>
                <a:latin typeface="Times New Roman"/>
                <a:ea typeface="Times New Roman"/>
                <a:cs typeface="Times New Roman"/>
                <a:sym typeface="Times New Roman"/>
              </a:rPr>
              <a:t>SLIDE  7</a:t>
            </a:r>
            <a:endParaRPr/>
          </a:p>
        </p:txBody>
      </p:sp>
      <p:sp>
        <p:nvSpPr>
          <p:cNvPr id="172" name="Google Shape;172;p7"/>
          <p:cNvSpPr txBox="1"/>
          <p:nvPr/>
        </p:nvSpPr>
        <p:spPr>
          <a:xfrm>
            <a:off x="397325" y="1416525"/>
            <a:ext cx="9621900" cy="1200600"/>
          </a:xfrm>
          <a:prstGeom prst="rect">
            <a:avLst/>
          </a:prstGeom>
          <a:noFill/>
          <a:ln>
            <a:noFill/>
          </a:ln>
        </p:spPr>
        <p:txBody>
          <a:bodyPr spcFirstLastPara="1" wrap="square" lIns="91425" tIns="91425" rIns="91425" bIns="91425" anchor="t" anchorCtr="0">
            <a:spAutoFit/>
          </a:bodyPr>
          <a:lstStyle/>
          <a:p>
            <a:pPr marL="457200" lvl="0" indent="-355600" algn="l" rtl="0">
              <a:lnSpc>
                <a:spcPct val="115000"/>
              </a:lnSpc>
              <a:spcBef>
                <a:spcPts val="300"/>
              </a:spcBef>
              <a:spcAft>
                <a:spcPts val="0"/>
              </a:spcAft>
              <a:buClr>
                <a:srgbClr val="24292E"/>
              </a:buClr>
              <a:buSzPts val="2000"/>
              <a:buChar char="●"/>
            </a:pPr>
            <a:r>
              <a:rPr lang="en-IN" sz="2000">
                <a:solidFill>
                  <a:srgbClr val="24292E"/>
                </a:solidFill>
              </a:rPr>
              <a:t>For the plant disease prediction application, the user can input an image of a diseased plant leaf, and the application will predict what disease it is and will also give a little information about the disease and suggestions to cure it.</a:t>
            </a:r>
            <a:endParaRPr sz="2000"/>
          </a:p>
        </p:txBody>
      </p:sp>
      <p:sp>
        <p:nvSpPr>
          <p:cNvPr id="173" name="Google Shape;173;p7"/>
          <p:cNvSpPr txBox="1"/>
          <p:nvPr/>
        </p:nvSpPr>
        <p:spPr>
          <a:xfrm>
            <a:off x="345500" y="2856175"/>
            <a:ext cx="9362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2200" b="1">
                <a:solidFill>
                  <a:srgbClr val="274E13"/>
                </a:solidFill>
                <a:latin typeface="Comic Sans MS"/>
                <a:ea typeface="Comic Sans MS"/>
                <a:cs typeface="Comic Sans MS"/>
                <a:sym typeface="Comic Sans MS"/>
              </a:rPr>
              <a:t>Further Improvements</a:t>
            </a:r>
            <a:endParaRPr sz="2200" b="1">
              <a:solidFill>
                <a:srgbClr val="274E13"/>
              </a:solidFill>
              <a:latin typeface="Comic Sans MS"/>
              <a:ea typeface="Comic Sans MS"/>
              <a:cs typeface="Comic Sans MS"/>
              <a:sym typeface="Comic Sans MS"/>
            </a:endParaRPr>
          </a:p>
          <a:p>
            <a:pPr marL="0" lvl="0" indent="0" algn="l" rtl="0">
              <a:spcBef>
                <a:spcPts val="0"/>
              </a:spcBef>
              <a:spcAft>
                <a:spcPts val="0"/>
              </a:spcAft>
              <a:buNone/>
            </a:pPr>
            <a:endParaRPr/>
          </a:p>
        </p:txBody>
      </p:sp>
      <p:sp>
        <p:nvSpPr>
          <p:cNvPr id="174" name="Google Shape;174;p7"/>
          <p:cNvSpPr txBox="1"/>
          <p:nvPr/>
        </p:nvSpPr>
        <p:spPr>
          <a:xfrm>
            <a:off x="483700" y="3593100"/>
            <a:ext cx="11176500" cy="2952300"/>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Clr>
                <a:srgbClr val="24292E"/>
              </a:buClr>
              <a:buSzPts val="2100"/>
              <a:buChar char="●"/>
            </a:pPr>
            <a:r>
              <a:rPr lang="en-IN" sz="2100">
                <a:solidFill>
                  <a:srgbClr val="24292E"/>
                </a:solidFill>
              </a:rPr>
              <a:t>More data can be collected in large scale to make the system more accurate.</a:t>
            </a:r>
            <a:endParaRPr sz="2100">
              <a:solidFill>
                <a:srgbClr val="24292E"/>
              </a:solidFill>
            </a:endParaRPr>
          </a:p>
          <a:p>
            <a:pPr marL="457200" lvl="0" indent="0" algn="l" rtl="0">
              <a:spcBef>
                <a:spcPts val="0"/>
              </a:spcBef>
              <a:spcAft>
                <a:spcPts val="0"/>
              </a:spcAft>
              <a:buNone/>
            </a:pPr>
            <a:endParaRPr sz="2100">
              <a:solidFill>
                <a:srgbClr val="24292E"/>
              </a:solidFill>
            </a:endParaRPr>
          </a:p>
          <a:p>
            <a:pPr marL="457200" lvl="0" indent="-361950" algn="l" rtl="0">
              <a:spcBef>
                <a:spcPts val="0"/>
              </a:spcBef>
              <a:spcAft>
                <a:spcPts val="0"/>
              </a:spcAft>
              <a:buClr>
                <a:srgbClr val="24292E"/>
              </a:buClr>
              <a:buSzPts val="2100"/>
              <a:buChar char="●"/>
            </a:pPr>
            <a:r>
              <a:rPr lang="en-IN" sz="2100">
                <a:solidFill>
                  <a:srgbClr val="24292E"/>
                </a:solidFill>
              </a:rPr>
              <a:t>Advanced Regression and Feature Engineering Techniques can be employed in production estimation application to increase the accuracy of the system.</a:t>
            </a:r>
            <a:endParaRPr sz="2100">
              <a:solidFill>
                <a:srgbClr val="24292E"/>
              </a:solidFill>
            </a:endParaRPr>
          </a:p>
          <a:p>
            <a:pPr marL="457200" lvl="0" indent="0" algn="l" rtl="0">
              <a:spcBef>
                <a:spcPts val="0"/>
              </a:spcBef>
              <a:spcAft>
                <a:spcPts val="0"/>
              </a:spcAft>
              <a:buNone/>
            </a:pPr>
            <a:endParaRPr sz="2100">
              <a:solidFill>
                <a:srgbClr val="24292E"/>
              </a:solidFill>
            </a:endParaRPr>
          </a:p>
          <a:p>
            <a:pPr marL="457200" lvl="0" indent="-323850" algn="l" rtl="0">
              <a:lnSpc>
                <a:spcPct val="115000"/>
              </a:lnSpc>
              <a:spcBef>
                <a:spcPts val="300"/>
              </a:spcBef>
              <a:spcAft>
                <a:spcPts val="0"/>
              </a:spcAft>
              <a:buClr>
                <a:srgbClr val="24292E"/>
              </a:buClr>
              <a:buSzPts val="1500"/>
              <a:buChar char="●"/>
            </a:pPr>
            <a:r>
              <a:rPr lang="en-IN" sz="2100">
                <a:solidFill>
                  <a:srgbClr val="24292E"/>
                </a:solidFill>
              </a:rPr>
              <a:t>Additional plant images can be collected to make the disease detection part more robust and generalized</a:t>
            </a:r>
            <a:r>
              <a:rPr lang="en-IN" sz="1500">
                <a:solidFill>
                  <a:srgbClr val="24292E"/>
                </a:solidFill>
              </a:rPr>
              <a:t>.</a:t>
            </a:r>
            <a:endParaRPr sz="2400" b="1">
              <a:solidFill>
                <a:srgbClr val="274E13"/>
              </a:solidFill>
              <a:latin typeface="Comic Sans MS"/>
              <a:ea typeface="Comic Sans MS"/>
              <a:cs typeface="Comic Sans MS"/>
              <a:sym typeface="Comic Sans MS"/>
            </a:endParaRPr>
          </a:p>
          <a:p>
            <a:pPr marL="0" lvl="0" indent="0" algn="l" rtl="0">
              <a:spcBef>
                <a:spcPts val="12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e563e84627_0_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endParaRPr/>
          </a:p>
        </p:txBody>
      </p:sp>
      <p:sp>
        <p:nvSpPr>
          <p:cNvPr id="180" name="Google Shape;180;ge563e84627_0_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81" name="Google Shape;181;ge563e84627_0_8"/>
          <p:cNvPicPr preferRelativeResize="0"/>
          <p:nvPr/>
        </p:nvPicPr>
        <p:blipFill rotWithShape="1">
          <a:blip r:embed="rId3">
            <a:alphaModFix/>
          </a:blip>
          <a:srcRect/>
          <a:stretch/>
        </p:blipFill>
        <p:spPr>
          <a:xfrm>
            <a:off x="-2" y="1"/>
            <a:ext cx="12192003" cy="6857998"/>
          </a:xfrm>
          <a:prstGeom prst="rect">
            <a:avLst/>
          </a:prstGeom>
          <a:noFill/>
          <a:ln>
            <a:noFill/>
          </a:ln>
        </p:spPr>
      </p:pic>
      <p:sp>
        <p:nvSpPr>
          <p:cNvPr id="182" name="Google Shape;182;ge563e84627_0_8"/>
          <p:cNvSpPr txBox="1"/>
          <p:nvPr/>
        </p:nvSpPr>
        <p:spPr>
          <a:xfrm>
            <a:off x="437226" y="125274"/>
            <a:ext cx="3282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600" b="1">
                <a:solidFill>
                  <a:schemeClr val="lt1"/>
                </a:solidFill>
                <a:latin typeface="Times New Roman"/>
                <a:ea typeface="Times New Roman"/>
                <a:cs typeface="Times New Roman"/>
                <a:sym typeface="Times New Roman"/>
              </a:rPr>
              <a:t>SLIDE  8</a:t>
            </a:r>
            <a:endParaRPr/>
          </a:p>
        </p:txBody>
      </p:sp>
      <p:sp>
        <p:nvSpPr>
          <p:cNvPr id="183" name="Google Shape;183;ge563e84627_0_8"/>
          <p:cNvSpPr txBox="1"/>
          <p:nvPr/>
        </p:nvSpPr>
        <p:spPr>
          <a:xfrm>
            <a:off x="3910770" y="3044254"/>
            <a:ext cx="3506700" cy="630900"/>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SzPts val="1100"/>
              <a:buFont typeface="Arial"/>
              <a:buNone/>
            </a:pPr>
            <a:r>
              <a:rPr lang="en-IN" sz="3500" b="1">
                <a:solidFill>
                  <a:srgbClr val="274E13"/>
                </a:solidFill>
                <a:latin typeface="Comic Sans MS"/>
                <a:ea typeface="Comic Sans MS"/>
                <a:cs typeface="Comic Sans MS"/>
                <a:sym typeface="Comic Sans MS"/>
              </a:rPr>
              <a:t>THANK 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8</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AGARWAL</dc:creator>
  <cp:lastModifiedBy>balu r</cp:lastModifiedBy>
  <cp:revision>1</cp:revision>
  <dcterms:created xsi:type="dcterms:W3CDTF">2021-07-29T07:28:42Z</dcterms:created>
  <dcterms:modified xsi:type="dcterms:W3CDTF">2021-07-31T04:20:25Z</dcterms:modified>
</cp:coreProperties>
</file>