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6775432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836286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40187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81328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0121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58030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15814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72150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83378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647764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3569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7300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9/2/2024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94428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image" Target="../media/pimg6.png"/><Relationship Id="rId7" Type="http://schemas.openxmlformats.org/officeDocument/2006/relationships/image" Target="../media/pimg7.png"/><Relationship Id="rId8" Type="http://schemas.openxmlformats.org/officeDocument/2006/relationships/image" Target="../media/pimg8.jpeg"/><Relationship Id="rId9" Type="http://schemas.openxmlformats.org/officeDocument/2006/relationships/image" Target="../media/pimg9.png"/><Relationship Id="rId10" Type="http://schemas.openxmlformats.org/officeDocument/2006/relationships/image" Target="../media/pimg10.png"/><Relationship Id="rId11" Type="http://schemas.openxmlformats.org/officeDocument/2006/relationships/image" Target="../media/pimg11.png"/><Relationship Id="rId12" Type="http://schemas.openxmlformats.org/officeDocument/2006/relationships/image" Target="../media/pimg12.png"/><Relationship Id="rId13"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62.png"/><Relationship Id="rId2" Type="http://schemas.openxmlformats.org/officeDocument/2006/relationships/image" Target="../media/pimg63.png"/><Relationship Id="rId3" Type="http://schemas.openxmlformats.org/officeDocument/2006/relationships/image" Target="../media/pimg64.png"/><Relationship Id="rId4" Type="http://schemas.openxmlformats.org/officeDocument/2006/relationships/image" Target="../media/pimg65.png"/><Relationship Id="rId5"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66.png"/><Relationship Id="rId2" Type="http://schemas.openxmlformats.org/officeDocument/2006/relationships/image" Target="../media/pimg67.png"/><Relationship Id="rId3" Type="http://schemas.openxmlformats.org/officeDocument/2006/relationships/image" Target="../media/pimg68.png"/><Relationship Id="rId4" Type="http://schemas.openxmlformats.org/officeDocument/2006/relationships/image" Target="../media/pimg69.jpeg"/><Relationship Id="rId5" Type="http://schemas.openxmlformats.org/officeDocument/2006/relationships/image" Target="../media/pimg70.jpeg"/><Relationship Id="rId6"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pimg71.png"/><Relationship Id="rId2" Type="http://schemas.openxmlformats.org/officeDocument/2006/relationships/image" Target="../media/pimg72.png"/><Relationship Id="rId3" Type="http://schemas.openxmlformats.org/officeDocument/2006/relationships/image" Target="../media/pimg73.png"/><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image" Target="../media/pimg14.png"/><Relationship Id="rId3" Type="http://schemas.openxmlformats.org/officeDocument/2006/relationships/image" Target="../media/pimg15.jpeg"/><Relationship Id="rId4" Type="http://schemas.openxmlformats.org/officeDocument/2006/relationships/image" Target="../media/pimg16.png"/><Relationship Id="rId5" Type="http://schemas.openxmlformats.org/officeDocument/2006/relationships/image" Target="../media/pimg17.png"/><Relationship Id="rId6"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18.png"/><Relationship Id="rId2" Type="http://schemas.openxmlformats.org/officeDocument/2006/relationships/image" Target="../media/pimg19.png"/><Relationship Id="rId3" Type="http://schemas.openxmlformats.org/officeDocument/2006/relationships/image" Target="../media/pimg20.png"/><Relationship Id="rId4" Type="http://schemas.openxmlformats.org/officeDocument/2006/relationships/image" Target="../media/pimg21.jpeg"/><Relationship Id="rId5"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22.png"/><Relationship Id="rId2" Type="http://schemas.openxmlformats.org/officeDocument/2006/relationships/image" Target="../media/pimg23.png"/><Relationship Id="rId3" Type="http://schemas.openxmlformats.org/officeDocument/2006/relationships/image" Target="../media/pimg24.png"/><Relationship Id="rId4" Type="http://schemas.openxmlformats.org/officeDocument/2006/relationships/image" Target="../media/pimg25.png"/><Relationship Id="rId5" Type="http://schemas.openxmlformats.org/officeDocument/2006/relationships/image" Target="../media/pimg26.jpeg"/><Relationship Id="rId6" Type="http://schemas.openxmlformats.org/officeDocument/2006/relationships/image" Target="../media/pimg27.png"/><Relationship Id="rId7" Type="http://schemas.openxmlformats.org/officeDocument/2006/relationships/image" Target="../media/pimg28.png"/><Relationship Id="rId8" Type="http://schemas.openxmlformats.org/officeDocument/2006/relationships/image" Target="../media/pimg29.png"/><Relationship Id="rId9" Type="http://schemas.openxmlformats.org/officeDocument/2006/relationships/image" Target="../media/pimg30.png"/><Relationship Id="rId10" Type="http://schemas.openxmlformats.org/officeDocument/2006/relationships/image" Target="../media/pimg31.png"/><Relationship Id="rId11" Type="http://schemas.openxmlformats.org/officeDocument/2006/relationships/image" Target="../media/pimg32.png"/><Relationship Id="rId1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33.png"/><Relationship Id="rId2" Type="http://schemas.openxmlformats.org/officeDocument/2006/relationships/image" Target="../media/pimg34.png"/><Relationship Id="rId3" Type="http://schemas.openxmlformats.org/officeDocument/2006/relationships/image" Target="../media/pimg35.png"/><Relationship Id="rId4" Type="http://schemas.openxmlformats.org/officeDocument/2006/relationships/image" Target="../media/pimg36.png"/><Relationship Id="rId5" Type="http://schemas.openxmlformats.org/officeDocument/2006/relationships/image" Target="../media/pimg37.jpeg"/><Relationship Id="rId6"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38.png"/><Relationship Id="rId2" Type="http://schemas.openxmlformats.org/officeDocument/2006/relationships/image" Target="../media/pimg39.png"/><Relationship Id="rId3" Type="http://schemas.openxmlformats.org/officeDocument/2006/relationships/image" Target="../media/pimg40.png"/><Relationship Id="rId4" Type="http://schemas.openxmlformats.org/officeDocument/2006/relationships/image" Target="../media/pimg41.jpeg"/><Relationship Id="rId5"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42.png"/><Relationship Id="rId2" Type="http://schemas.openxmlformats.org/officeDocument/2006/relationships/image" Target="../media/pimg43.png"/><Relationship Id="rId3" Type="http://schemas.openxmlformats.org/officeDocument/2006/relationships/image" Target="../media/pimg44.jpeg"/><Relationship Id="rId4" Type="http://schemas.openxmlformats.org/officeDocument/2006/relationships/image" Target="../media/pimg45.png"/><Relationship Id="rId5" Type="http://schemas.openxmlformats.org/officeDocument/2006/relationships/image" Target="../media/pimg46.png"/><Relationship Id="rId6" Type="http://schemas.openxmlformats.org/officeDocument/2006/relationships/image" Target="../media/pimg47.jpeg"/><Relationship Id="rId7"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48.png"/><Relationship Id="rId2" Type="http://schemas.openxmlformats.org/officeDocument/2006/relationships/image" Target="../media/pimg49.png"/><Relationship Id="rId3" Type="http://schemas.openxmlformats.org/officeDocument/2006/relationships/image" Target="../media/pimg50.png"/><Relationship Id="rId4" Type="http://schemas.openxmlformats.org/officeDocument/2006/relationships/image" Target="../media/pimg51.png"/><Relationship Id="rId5" Type="http://schemas.openxmlformats.org/officeDocument/2006/relationships/image" Target="../media/pimg52.png"/><Relationship Id="rId6" Type="http://schemas.openxmlformats.org/officeDocument/2006/relationships/image" Target="../media/pimg53.png"/><Relationship Id="rId7" Type="http://schemas.openxmlformats.org/officeDocument/2006/relationships/image" Target="../media/pimg54.png"/><Relationship Id="rId8" Type="http://schemas.openxmlformats.org/officeDocument/2006/relationships/image" Target="../media/pimg55.png"/><Relationship Id="rId9" Type="http://schemas.openxmlformats.org/officeDocument/2006/relationships/image" Target="../media/pimg56.png"/><Relationship Id="rId10" Type="http://schemas.openxmlformats.org/officeDocument/2006/relationships/image" Target="../media/pimg57.png"/><Relationship Id="rId11" Type="http://schemas.openxmlformats.org/officeDocument/2006/relationships/image" Target="../media/pimg58.png"/><Relationship Id="rId12" Type="http://schemas.openxmlformats.org/officeDocument/2006/relationships/image" Target="../media/pimg59.png"/><Relationship Id="rId13" Type="http://schemas.openxmlformats.org/officeDocument/2006/relationships/image" Target="../media/pimg60.png"/><Relationship Id="rId1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6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1" name="曲线"/>
          <p:cNvSpPr>
            <a:spLocks/>
          </p:cNvSpPr>
          <p:nvPr/>
        </p:nvSpPr>
        <p:spPr>
          <a:xfrm rot="0">
            <a:off x="63499" y="407064"/>
            <a:ext cx="2619372" cy="2000246"/>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2"/>
            <a:stretch/>
          </a:blipFill>
          <a:ln cmpd="sng" cap="flat">
            <a:noFill/>
            <a:prstDash val="solid"/>
            <a:miter/>
          </a:ln>
        </p:spPr>
      </p:sp>
      <p:sp>
        <p:nvSpPr>
          <p:cNvPr id="12" name="曲线"/>
          <p:cNvSpPr>
            <a:spLocks/>
          </p:cNvSpPr>
          <p:nvPr/>
        </p:nvSpPr>
        <p:spPr>
          <a:xfrm rot="0">
            <a:off x="6607707" y="1078663"/>
            <a:ext cx="3037221" cy="305799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13" name="曲线"/>
          <p:cNvSpPr>
            <a:spLocks/>
          </p:cNvSpPr>
          <p:nvPr/>
        </p:nvSpPr>
        <p:spPr>
          <a:xfrm rot="0">
            <a:off x="7173278" y="6630100"/>
            <a:ext cx="2500376" cy="2157476"/>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4" name="曲线"/>
          <p:cNvSpPr>
            <a:spLocks/>
          </p:cNvSpPr>
          <p:nvPr/>
        </p:nvSpPr>
        <p:spPr>
          <a:xfrm rot="0">
            <a:off x="6337092" y="8772525"/>
            <a:ext cx="1084703" cy="9286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15" name="曲线"/>
          <p:cNvSpPr>
            <a:spLocks/>
          </p:cNvSpPr>
          <p:nvPr/>
        </p:nvSpPr>
        <p:spPr>
          <a:xfrm rot="0">
            <a:off x="11105417" y="6615112"/>
            <a:ext cx="2500375" cy="2157476"/>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mpd="sng" cap="flat">
            <a:noFill/>
            <a:prstDash val="solid"/>
            <a:miter/>
          </a:ln>
        </p:spPr>
      </p:sp>
      <p:sp>
        <p:nvSpPr>
          <p:cNvPr id="16" name="曲线"/>
          <p:cNvSpPr>
            <a:spLocks/>
          </p:cNvSpPr>
          <p:nvPr/>
        </p:nvSpPr>
        <p:spPr>
          <a:xfrm rot="0">
            <a:off x="11105417" y="-64118"/>
            <a:ext cx="7250078"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7"/>
            <a:stretch>
              <a:fillRect t="-15" b="-15"/>
            </a:stretch>
          </a:blipFill>
          <a:ln cmpd="sng" cap="flat">
            <a:noFill/>
            <a:prstDash val="solid"/>
            <a:miter/>
          </a:ln>
        </p:spPr>
      </p:sp>
      <p:grpSp>
        <p:nvGrpSpPr>
          <p:cNvPr id="18" name="组合"/>
          <p:cNvGrpSpPr>
            <a:grpSpLocks/>
          </p:cNvGrpSpPr>
          <p:nvPr/>
        </p:nvGrpSpPr>
        <p:grpSpPr>
          <a:xfrm>
            <a:off x="1014412" y="9701212"/>
            <a:ext cx="3219450" cy="304799"/>
            <a:chOff x="1014412" y="9701212"/>
            <a:chExt cx="3219450" cy="304799"/>
          </a:xfrm>
        </p:grpSpPr>
        <p:sp>
          <p:nvSpPr>
            <p:cNvPr id="17" name="曲线"/>
            <p:cNvSpPr>
              <a:spLocks/>
            </p:cNvSpPr>
            <p:nvPr/>
          </p:nvSpPr>
          <p:spPr>
            <a:xfrm rot="0">
              <a:off x="1014412" y="9701212"/>
              <a:ext cx="3219450" cy="3047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8"/>
              <a:stretch>
                <a:fillRect l="-68343" r="-68343"/>
              </a:stretch>
            </a:blipFill>
            <a:ln cmpd="sng" cap="flat">
              <a:noFill/>
              <a:prstDash val="solid"/>
              <a:miter/>
            </a:ln>
          </p:spPr>
        </p:sp>
      </p:grpSp>
      <p:sp>
        <p:nvSpPr>
          <p:cNvPr id="19" name="矩形"/>
          <p:cNvSpPr>
            <a:spLocks/>
          </p:cNvSpPr>
          <p:nvPr/>
        </p:nvSpPr>
        <p:spPr>
          <a:xfrm rot="0">
            <a:off x="3988524" y="231210"/>
            <a:ext cx="11370131" cy="9655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03"/>
              </a:lnSpc>
              <a:spcBef>
                <a:spcPts val="0"/>
              </a:spcBef>
              <a:spcAft>
                <a:spcPts val="0"/>
              </a:spcAft>
              <a:buNone/>
            </a:pPr>
            <a:r>
              <a:rPr lang="en-US" altLang="zh-CN" sz="543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loyee Data Analysis using Excel </a:t>
            </a:r>
            <a:endParaRPr lang="zh-CN" altLang="en-US" sz="5430"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sp>
        <p:nvSpPr>
          <p:cNvPr id="20"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1" name="矩形"/>
          <p:cNvSpPr>
            <a:spLocks/>
          </p:cNvSpPr>
          <p:nvPr/>
        </p:nvSpPr>
        <p:spPr>
          <a:xfrm rot="0">
            <a:off x="1028700" y="4226019"/>
            <a:ext cx="14058942" cy="356679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617"/>
              </a:lnSpc>
              <a:spcBef>
                <a:spcPts val="0"/>
              </a:spcBef>
              <a:spcAft>
                <a:spcPts val="0"/>
              </a:spcAft>
              <a:buNone/>
            </a:pPr>
            <a:r>
              <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rPr>
              <a:t>STUDENT NAME: BALAJI.S</a:t>
            </a:r>
            <a:endPar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a:p>
            <a:pPr marL="0" indent="0" algn="l">
              <a:lnSpc>
                <a:spcPts val="5617"/>
              </a:lnSpc>
              <a:spcBef>
                <a:spcPts val="0"/>
              </a:spcBef>
              <a:spcAft>
                <a:spcPts val="0"/>
              </a:spcAft>
              <a:buNone/>
            </a:pPr>
            <a:r>
              <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rPr>
              <a:t>REGISTER NO.312203230,asunm161312203230</a:t>
            </a:r>
            <a:endPar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a:p>
            <a:pPr marL="0" indent="0" algn="l">
              <a:lnSpc>
                <a:spcPts val="5617"/>
              </a:lnSpc>
              <a:spcBef>
                <a:spcPts val="0"/>
              </a:spcBef>
              <a:spcAft>
                <a:spcPts val="0"/>
              </a:spcAft>
              <a:buNone/>
            </a:pPr>
            <a:r>
              <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rPr>
              <a:t>DEPATMENT:B.COM, COMMERCE</a:t>
            </a:r>
            <a:endPar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a:p>
            <a:pPr marL="0" indent="0" algn="l">
              <a:lnSpc>
                <a:spcPts val="5617"/>
              </a:lnSpc>
              <a:spcBef>
                <a:spcPts val="0"/>
              </a:spcBef>
              <a:spcAft>
                <a:spcPts val="0"/>
              </a:spcAft>
              <a:buNone/>
            </a:pPr>
            <a:r>
              <a:rPr lang="en-US" altLang="zh-CN"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rPr>
              <a:t>COLLEGE: PRINCE SHRI VENKATESHWAR ART'S AND SCIENCE COLLEGE </a:t>
            </a:r>
            <a:endParaRPr lang="zh-CN" altLang="en-US" sz="4728" b="0" i="0" u="none" strike="noStrike" kern="1200" cap="none" spc="4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22" name="曲线"/>
          <p:cNvSpPr>
            <a:spLocks/>
          </p:cNvSpPr>
          <p:nvPr/>
        </p:nvSpPr>
        <p:spPr>
          <a:xfrm rot="0">
            <a:off x="671512" y="9208294"/>
            <a:ext cx="2500376" cy="2157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9"/>
            <a:stretch/>
          </a:blipFill>
          <a:ln cmpd="sng" cap="flat">
            <a:noFill/>
            <a:prstDash val="solid"/>
            <a:miter/>
          </a:ln>
        </p:spPr>
      </p:sp>
      <p:sp>
        <p:nvSpPr>
          <p:cNvPr id="23" name="曲线"/>
          <p:cNvSpPr>
            <a:spLocks/>
          </p:cNvSpPr>
          <p:nvPr/>
        </p:nvSpPr>
        <p:spPr>
          <a:xfrm rot="0">
            <a:off x="9144000" y="7696200"/>
            <a:ext cx="2500376" cy="2157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0"/>
            <a:stretch/>
          </a:blipFill>
          <a:ln cmpd="sng" cap="flat">
            <a:noFill/>
            <a:prstDash val="solid"/>
            <a:miter/>
          </a:ln>
        </p:spPr>
      </p:sp>
      <p:sp>
        <p:nvSpPr>
          <p:cNvPr id="24" name="曲线"/>
          <p:cNvSpPr>
            <a:spLocks/>
          </p:cNvSpPr>
          <p:nvPr/>
        </p:nvSpPr>
        <p:spPr>
          <a:xfrm rot="0">
            <a:off x="9143998" y="1757320"/>
            <a:ext cx="2553976" cy="221983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1"/>
            <a:stretch/>
          </a:blipFill>
          <a:ln cmpd="sng" cap="flat">
            <a:noFill/>
            <a:prstDash val="solid"/>
            <a:miter/>
          </a:ln>
        </p:spPr>
      </p:sp>
      <p:sp>
        <p:nvSpPr>
          <p:cNvPr id="25" name="曲线"/>
          <p:cNvSpPr>
            <a:spLocks/>
          </p:cNvSpPr>
          <p:nvPr/>
        </p:nvSpPr>
        <p:spPr>
          <a:xfrm rot="0">
            <a:off x="11697912" y="-1749731"/>
            <a:ext cx="2426066" cy="209335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2"/>
            <a:stretch/>
          </a:blipFill>
          <a:ln cmpd="sng" cap="flat">
            <a:noFill/>
            <a:prstDash val="solid"/>
            <a:miter/>
          </a:ln>
        </p:spPr>
      </p:sp>
    </p:spTree>
    <p:extLst>
      <p:ext uri="{BB962C8B-B14F-4D97-AF65-F5344CB8AC3E}">
        <p14:creationId xmlns:p14="http://schemas.microsoft.com/office/powerpoint/2010/main" val="1254762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23" name="曲线"/>
          <p:cNvSpPr>
            <a:spLocks/>
          </p:cNvSpPr>
          <p:nvPr/>
        </p:nvSpPr>
        <p:spPr>
          <a:xfrm rot="0">
            <a:off x="11105417" y="-63502"/>
            <a:ext cx="7250078"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t="-15" b="-15"/>
            </a:stretch>
          </a:blipFill>
          <a:ln cmpd="sng" cap="flat">
            <a:noFill/>
            <a:prstDash val="solid"/>
            <a:miter/>
          </a:ln>
        </p:spPr>
      </p:sp>
      <p:grpSp>
        <p:nvGrpSpPr>
          <p:cNvPr id="125" name="组合"/>
          <p:cNvGrpSpPr>
            <a:grpSpLocks/>
          </p:cNvGrpSpPr>
          <p:nvPr/>
        </p:nvGrpSpPr>
        <p:grpSpPr>
          <a:xfrm>
            <a:off x="2500312" y="9701212"/>
            <a:ext cx="114300" cy="266700"/>
            <a:chOff x="2500312" y="9701212"/>
            <a:chExt cx="114300" cy="266700"/>
          </a:xfrm>
        </p:grpSpPr>
        <p:sp>
          <p:nvSpPr>
            <p:cNvPr id="124" name="曲线"/>
            <p:cNvSpPr>
              <a:spLocks/>
            </p:cNvSpPr>
            <p:nvPr/>
          </p:nvSpPr>
          <p:spPr>
            <a:xfrm rot="0">
              <a:off x="2500312" y="9701212"/>
              <a:ext cx="114300" cy="2667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7142" b="-7142"/>
              </a:stretch>
            </a:blipFill>
            <a:ln cmpd="sng" cap="flat">
              <a:noFill/>
              <a:prstDash val="solid"/>
              <a:miter/>
            </a:ln>
          </p:spPr>
        </p:sp>
      </p:grpSp>
      <p:sp>
        <p:nvSpPr>
          <p:cNvPr id="126" name="曲线"/>
          <p:cNvSpPr>
            <a:spLocks/>
          </p:cNvSpPr>
          <p:nvPr/>
        </p:nvSpPr>
        <p:spPr>
          <a:xfrm rot="0">
            <a:off x="15087600" y="787708"/>
            <a:ext cx="685800" cy="6857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27" name="矩形"/>
          <p:cNvSpPr>
            <a:spLocks/>
          </p:cNvSpPr>
          <p:nvPr/>
        </p:nvSpPr>
        <p:spPr>
          <a:xfrm rot="0">
            <a:off x="16915828" y="9630346"/>
            <a:ext cx="226123"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14" baseline="0">
                <a:solidFill>
                  <a:srgbClr val="2D936B"/>
                </a:solidFill>
                <a:latin typeface="Trebuchet MS" pitchFamily="0" charset="0"/>
                <a:ea typeface="Trebuchet MS" pitchFamily="0" charset="0"/>
                <a:cs typeface="Trebuchet MS" pitchFamily="0" charset="0"/>
                <a:sym typeface="Trebuchet MS" pitchFamily="0" charset="0"/>
              </a:rPr>
              <a:t>10</a:t>
            </a:r>
            <a:endParaRPr lang="zh-CN" altLang="en-US" sz="1650" b="0" i="0" u="none" strike="noStrike" kern="1200" cap="none" spc="14"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8" name="矩形"/>
          <p:cNvSpPr>
            <a:spLocks/>
          </p:cNvSpPr>
          <p:nvPr/>
        </p:nvSpPr>
        <p:spPr>
          <a:xfrm rot="0">
            <a:off x="671449" y="876299"/>
            <a:ext cx="6528581" cy="12801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008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MODELLING</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29" name="矩形"/>
          <p:cNvSpPr>
            <a:spLocks/>
          </p:cNvSpPr>
          <p:nvPr/>
        </p:nvSpPr>
        <p:spPr>
          <a:xfrm rot="0">
            <a:off x="654234" y="4108575"/>
            <a:ext cx="14433367" cy="247522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898"/>
              </a:lnSpc>
              <a:spcBef>
                <a:spcPts val="0"/>
              </a:spcBef>
              <a:spcAft>
                <a:spcPts val="0"/>
              </a:spcAft>
              <a:buNone/>
            </a:pPr>
            <a:r>
              <a:rPr lang="en-US" altLang="zh-CN" sz="2801"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1.Dowloaded employee data sheet from kaggle 2.selected 20 datasets in the downloaded data sheet and created a new data sheet 3.Highlighted the features used in the data sheet 4.select the employee performance and done the Eligibility status 5.create the pivot column and created pie chart and bar graph 6.Made analysis using the bargraph </a:t>
            </a:r>
            <a:endParaRPr lang="zh-CN" altLang="en-US" sz="2801"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Tree>
    <p:extLst>
      <p:ext uri="{BB962C8B-B14F-4D97-AF65-F5344CB8AC3E}">
        <p14:creationId xmlns:p14="http://schemas.microsoft.com/office/powerpoint/2010/main" val="24181242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A6A6A6"/>
        </a:solidFill>
      </p:bgPr>
    </p:bg>
    <p:spTree>
      <p:nvGrpSpPr>
        <p:cNvPr id="1" name=""/>
        <p:cNvGrpSpPr/>
        <p:nvPr/>
      </p:nvGrpSpPr>
      <p:grpSpPr>
        <a:xfrm>
          <a:off x="0" y="0"/>
          <a:ext cx="0" cy="0"/>
          <a:chOff x="0" y="0"/>
          <a:chExt cx="0" cy="0"/>
        </a:xfrm>
      </p:grpSpPr>
      <p:sp>
        <p:nvSpPr>
          <p:cNvPr id="130"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31" name="曲线"/>
          <p:cNvSpPr>
            <a:spLocks/>
          </p:cNvSpPr>
          <p:nvPr/>
        </p:nvSpPr>
        <p:spPr>
          <a:xfrm rot="0">
            <a:off x="10044112" y="2543175"/>
            <a:ext cx="471424" cy="4857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nvGrpSpPr>
          <p:cNvPr id="133" name="组合"/>
          <p:cNvGrpSpPr>
            <a:grpSpLocks/>
          </p:cNvGrpSpPr>
          <p:nvPr/>
        </p:nvGrpSpPr>
        <p:grpSpPr>
          <a:xfrm>
            <a:off x="2500312" y="9701212"/>
            <a:ext cx="114300" cy="266700"/>
            <a:chOff x="2500312" y="9701212"/>
            <a:chExt cx="114300" cy="266700"/>
          </a:xfrm>
        </p:grpSpPr>
        <p:sp>
          <p:nvSpPr>
            <p:cNvPr id="132" name="曲线"/>
            <p:cNvSpPr>
              <a:spLocks/>
            </p:cNvSpPr>
            <p:nvPr/>
          </p:nvSpPr>
          <p:spPr>
            <a:xfrm rot="0">
              <a:off x="2500312" y="9701212"/>
              <a:ext cx="114300" cy="2667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7142" b="-7142"/>
              </a:stretch>
            </a:blipFill>
            <a:ln cmpd="sng" cap="flat">
              <a:noFill/>
              <a:prstDash val="solid"/>
              <a:miter/>
            </a:ln>
          </p:spPr>
        </p:sp>
      </p:grpSp>
      <p:sp>
        <p:nvSpPr>
          <p:cNvPr id="134" name="曲线"/>
          <p:cNvSpPr>
            <a:spLocks/>
          </p:cNvSpPr>
          <p:nvPr/>
        </p:nvSpPr>
        <p:spPr>
          <a:xfrm rot="0">
            <a:off x="10515537" y="3656360"/>
            <a:ext cx="7221778" cy="560194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35" name="曲线"/>
          <p:cNvSpPr>
            <a:spLocks/>
          </p:cNvSpPr>
          <p:nvPr/>
        </p:nvSpPr>
        <p:spPr>
          <a:xfrm rot="0">
            <a:off x="671449" y="3470363"/>
            <a:ext cx="6969689" cy="4680624"/>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5"/>
            <a:stretch/>
          </a:blipFill>
          <a:ln cmpd="sng" cap="flat">
            <a:noFill/>
            <a:prstDash val="solid"/>
            <a:miter/>
          </a:ln>
        </p:spPr>
      </p:sp>
      <p:sp>
        <p:nvSpPr>
          <p:cNvPr id="136" name="矩形"/>
          <p:cNvSpPr>
            <a:spLocks/>
          </p:cNvSpPr>
          <p:nvPr/>
        </p:nvSpPr>
        <p:spPr>
          <a:xfrm rot="0">
            <a:off x="1028700" y="768872"/>
            <a:ext cx="8355134" cy="162801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819"/>
              </a:lnSpc>
              <a:spcBef>
                <a:spcPts val="0"/>
              </a:spcBef>
              <a:spcAft>
                <a:spcPts val="0"/>
              </a:spcAft>
              <a:buNone/>
            </a:pPr>
            <a:r>
              <a:rPr lang="en-US" altLang="zh-CN" sz="107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RESULT S</a:t>
            </a:r>
            <a:endParaRPr lang="zh-CN" altLang="en-US" sz="107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37" name="矩形"/>
          <p:cNvSpPr>
            <a:spLocks/>
          </p:cNvSpPr>
          <p:nvPr/>
        </p:nvSpPr>
        <p:spPr>
          <a:xfrm rot="0">
            <a:off x="16915828" y="9630346"/>
            <a:ext cx="226123"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14" baseline="0">
                <a:solidFill>
                  <a:srgbClr val="2D936B"/>
                </a:solidFill>
                <a:latin typeface="Trebuchet MS" pitchFamily="0" charset="0"/>
                <a:ea typeface="Trebuchet MS" pitchFamily="0" charset="0"/>
                <a:cs typeface="Trebuchet MS" pitchFamily="0" charset="0"/>
                <a:sym typeface="Trebuchet MS" pitchFamily="0" charset="0"/>
              </a:rPr>
              <a:t>11</a:t>
            </a:r>
            <a:endParaRPr lang="zh-CN" altLang="en-US" sz="1650" b="0" i="0" u="none" strike="noStrike" kern="1200" cap="none" spc="14"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0704459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39" name="曲线"/>
          <p:cNvSpPr>
            <a:spLocks/>
          </p:cNvSpPr>
          <p:nvPr/>
        </p:nvSpPr>
        <p:spPr>
          <a:xfrm rot="0">
            <a:off x="14224049" y="0"/>
            <a:ext cx="7250078"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t="-15" b="-15"/>
            </a:stretch>
          </a:blipFill>
          <a:ln cmpd="sng" cap="flat">
            <a:noFill/>
            <a:prstDash val="solid"/>
            <a:miter/>
          </a:ln>
        </p:spPr>
      </p:sp>
      <p:sp>
        <p:nvSpPr>
          <p:cNvPr id="140" name="矩形"/>
          <p:cNvSpPr>
            <a:spLocks/>
          </p:cNvSpPr>
          <p:nvPr/>
        </p:nvSpPr>
        <p:spPr>
          <a:xfrm rot="0">
            <a:off x="180079" y="2907544"/>
            <a:ext cx="18286114" cy="420052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4725"/>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In conclusion, effective employee performance management is essential for both individual and organizational success. It ensures that employees are meeting expectations, contributing to the company’s goals, and continuously developing their skills. Regular performance evaluations not only drive motivation and productivity but also enable informed decisions regarding promotions, compensation, and career development. Ultimately, a strong focus on employee performance leads to a more engaged, efficient, and successful workforce.</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
        <p:nvSpPr>
          <p:cNvPr id="141" name="曲线"/>
          <p:cNvSpPr>
            <a:spLocks/>
          </p:cNvSpPr>
          <p:nvPr/>
        </p:nvSpPr>
        <p:spPr>
          <a:xfrm rot="0">
            <a:off x="1028700" y="7176934"/>
            <a:ext cx="3326695" cy="30968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27" b="-27"/>
            </a:stretch>
          </a:blipFill>
          <a:ln cmpd="sng" cap="flat">
            <a:noFill/>
            <a:prstDash val="solid"/>
            <a:miter/>
          </a:ln>
        </p:spPr>
      </p:sp>
      <p:sp>
        <p:nvSpPr>
          <p:cNvPr id="142" name="矩形"/>
          <p:cNvSpPr>
            <a:spLocks/>
          </p:cNvSpPr>
          <p:nvPr/>
        </p:nvSpPr>
        <p:spPr>
          <a:xfrm rot="0">
            <a:off x="932977" y="679276"/>
            <a:ext cx="5707036" cy="11023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80"/>
              </a:lnSpc>
              <a:spcBef>
                <a:spcPts val="0"/>
              </a:spcBef>
              <a:spcAft>
                <a:spcPts val="0"/>
              </a:spcAft>
              <a:buNone/>
            </a:pPr>
            <a:r>
              <a:rPr lang="en-US" altLang="zh-CN" sz="62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rPr>
              <a:t>conclusion</a:t>
            </a:r>
            <a:endParaRPr lang="zh-CN" altLang="en-US" sz="6200" b="0" i="0" u="none" strike="noStrike" kern="1200" cap="none" spc="0" baseline="0">
              <a:solidFill>
                <a:srgbClr val="000000"/>
              </a:solidFill>
              <a:latin typeface="Times New Roman Bold" pitchFamily="0" charset="0"/>
              <a:ea typeface="Times New Roman Bold" pitchFamily="0" charset="0"/>
              <a:cs typeface="Times New Roman Bold" pitchFamily="0" charset="0"/>
              <a:sym typeface="Times New Roman Bold" pitchFamily="0" charset="0"/>
            </a:endParaRPr>
          </a:p>
        </p:txBody>
      </p:sp>
    </p:spTree>
    <p:extLst>
      <p:ext uri="{BB962C8B-B14F-4D97-AF65-F5344CB8AC3E}">
        <p14:creationId xmlns:p14="http://schemas.microsoft.com/office/powerpoint/2010/main" val="7263054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id="26"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27" name="曲线"/>
          <p:cNvSpPr>
            <a:spLocks/>
          </p:cNvSpPr>
          <p:nvPr/>
        </p:nvSpPr>
        <p:spPr>
          <a:xfrm rot="0">
            <a:off x="10858500" y="0"/>
            <a:ext cx="7249230" cy="1041399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30" r="-30"/>
            </a:stretch>
          </a:blipFill>
          <a:ln cmpd="sng" cap="flat">
            <a:noFill/>
            <a:prstDash val="solid"/>
            <a:miter/>
          </a:ln>
        </p:spPr>
      </p:sp>
      <p:grpSp>
        <p:nvGrpSpPr>
          <p:cNvPr id="29" name="组合"/>
          <p:cNvGrpSpPr>
            <a:grpSpLocks/>
          </p:cNvGrpSpPr>
          <p:nvPr/>
        </p:nvGrpSpPr>
        <p:grpSpPr>
          <a:xfrm>
            <a:off x="1014412" y="9701212"/>
            <a:ext cx="3219450" cy="304799"/>
            <a:chOff x="1014412" y="9701212"/>
            <a:chExt cx="3219450" cy="304799"/>
          </a:xfrm>
        </p:grpSpPr>
        <p:sp>
          <p:nvSpPr>
            <p:cNvPr id="28" name="曲线"/>
            <p:cNvSpPr>
              <a:spLocks/>
            </p:cNvSpPr>
            <p:nvPr/>
          </p:nvSpPr>
          <p:spPr>
            <a:xfrm rot="0">
              <a:off x="1014412" y="9701212"/>
              <a:ext cx="3219450" cy="3047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l="-68343" r="-68343"/>
              </a:stretch>
            </a:blipFill>
            <a:ln cmpd="sng" cap="flat">
              <a:noFill/>
              <a:prstDash val="solid"/>
              <a:miter/>
            </a:ln>
          </p:spPr>
        </p:sp>
      </p:grpSp>
      <p:sp>
        <p:nvSpPr>
          <p:cNvPr id="30" name="曲线"/>
          <p:cNvSpPr>
            <a:spLocks/>
          </p:cNvSpPr>
          <p:nvPr/>
        </p:nvSpPr>
        <p:spPr>
          <a:xfrm rot="0">
            <a:off x="700088" y="9614935"/>
            <a:ext cx="5562600" cy="4476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grpSp>
        <p:nvGrpSpPr>
          <p:cNvPr id="32" name="组合"/>
          <p:cNvGrpSpPr>
            <a:grpSpLocks/>
          </p:cNvGrpSpPr>
          <p:nvPr/>
        </p:nvGrpSpPr>
        <p:grpSpPr>
          <a:xfrm>
            <a:off x="1014412" y="2524125"/>
            <a:ext cx="6286499" cy="38100"/>
            <a:chOff x="1014412" y="2524125"/>
            <a:chExt cx="6286499" cy="38100"/>
          </a:xfrm>
        </p:grpSpPr>
        <p:sp>
          <p:nvSpPr>
            <p:cNvPr id="31" name="曲线"/>
            <p:cNvSpPr>
              <a:spLocks/>
            </p:cNvSpPr>
            <p:nvPr/>
          </p:nvSpPr>
          <p:spPr>
            <a:xfrm rot="0">
              <a:off x="1014412" y="2524125"/>
              <a:ext cx="6286499" cy="38100"/>
            </a:xfrm>
            <a:custGeom>
              <a:gdLst>
                <a:gd name="T1" fmla="*/ 0 w 21600"/>
                <a:gd name="T2" fmla="*/ 0 h 21600"/>
                <a:gd name="T3" fmla="*/ 21600 w 21600"/>
                <a:gd name="T4" fmla="*/ 21600 h 21600"/>
              </a:gdLst>
              <a:rect l="T1" t="T2" r="T3" b="T4"/>
              <a:pathLst>
                <a:path w="21600" h="21600">
                  <a:moveTo>
                    <a:pt x="261" y="0"/>
                  </a:moveTo>
                  <a:lnTo>
                    <a:pt x="392" y="0"/>
                  </a:lnTo>
                  <a:lnTo>
                    <a:pt x="392" y="21600"/>
                  </a:lnTo>
                  <a:lnTo>
                    <a:pt x="261" y="21600"/>
                  </a:lnTo>
                </a:path>
                <a:path w="21600" h="21600">
                  <a:moveTo>
                    <a:pt x="523" y="21600"/>
                  </a:moveTo>
                  <a:lnTo>
                    <a:pt x="654" y="21600"/>
                  </a:lnTo>
                  <a:lnTo>
                    <a:pt x="523" y="21600"/>
                  </a:lnTo>
                </a:path>
                <a:path w="21600" h="21600">
                  <a:moveTo>
                    <a:pt x="785" y="21600"/>
                  </a:moveTo>
                  <a:lnTo>
                    <a:pt x="916" y="21600"/>
                  </a:lnTo>
                  <a:lnTo>
                    <a:pt x="785" y="21600"/>
                  </a:lnTo>
                </a:path>
                <a:path w="21600" h="21600">
                  <a:moveTo>
                    <a:pt x="1047" y="21600"/>
                  </a:moveTo>
                  <a:lnTo>
                    <a:pt x="1178" y="21600"/>
                  </a:lnTo>
                  <a:lnTo>
                    <a:pt x="1047" y="21600"/>
                  </a:lnTo>
                </a:path>
                <a:path w="21600" h="21600">
                  <a:moveTo>
                    <a:pt x="1309" y="21600"/>
                  </a:moveTo>
                  <a:lnTo>
                    <a:pt x="1440" y="21600"/>
                  </a:lnTo>
                  <a:lnTo>
                    <a:pt x="1309" y="21600"/>
                  </a:lnTo>
                </a:path>
                <a:path w="21600" h="21600">
                  <a:moveTo>
                    <a:pt x="1570" y="21600"/>
                  </a:moveTo>
                  <a:lnTo>
                    <a:pt x="1701" y="21600"/>
                  </a:lnTo>
                  <a:lnTo>
                    <a:pt x="1570" y="21600"/>
                  </a:lnTo>
                </a:path>
                <a:path w="21600" h="21600">
                  <a:moveTo>
                    <a:pt x="1832" y="21600"/>
                  </a:moveTo>
                  <a:lnTo>
                    <a:pt x="1963" y="21600"/>
                  </a:lnTo>
                  <a:lnTo>
                    <a:pt x="1832" y="21600"/>
                  </a:lnTo>
                </a:path>
                <a:path w="21600" h="21600">
                  <a:moveTo>
                    <a:pt x="2094" y="21600"/>
                  </a:moveTo>
                  <a:lnTo>
                    <a:pt x="2225" y="21600"/>
                  </a:lnTo>
                  <a:lnTo>
                    <a:pt x="2094" y="21600"/>
                  </a:lnTo>
                </a:path>
                <a:path w="21600" h="21600">
                  <a:moveTo>
                    <a:pt x="2356" y="21600"/>
                  </a:moveTo>
                  <a:lnTo>
                    <a:pt x="2487" y="21600"/>
                  </a:lnTo>
                  <a:lnTo>
                    <a:pt x="2356" y="21600"/>
                  </a:lnTo>
                </a:path>
                <a:path w="21600" h="21600">
                  <a:moveTo>
                    <a:pt x="2618" y="21600"/>
                  </a:moveTo>
                  <a:lnTo>
                    <a:pt x="2749" y="21600"/>
                  </a:lnTo>
                  <a:lnTo>
                    <a:pt x="2618" y="21600"/>
                  </a:lnTo>
                </a:path>
                <a:path w="21600" h="21600">
                  <a:moveTo>
                    <a:pt x="2880" y="21600"/>
                  </a:moveTo>
                  <a:lnTo>
                    <a:pt x="3010" y="21600"/>
                  </a:lnTo>
                  <a:lnTo>
                    <a:pt x="2880" y="21600"/>
                  </a:lnTo>
                </a:path>
                <a:path w="21600" h="21600">
                  <a:moveTo>
                    <a:pt x="3141" y="21600"/>
                  </a:moveTo>
                  <a:lnTo>
                    <a:pt x="3272" y="21600"/>
                  </a:lnTo>
                  <a:lnTo>
                    <a:pt x="3141" y="21600"/>
                  </a:lnTo>
                </a:path>
                <a:path w="21600" h="21600">
                  <a:moveTo>
                    <a:pt x="3403" y="21600"/>
                  </a:moveTo>
                  <a:lnTo>
                    <a:pt x="3534" y="21600"/>
                  </a:lnTo>
                  <a:lnTo>
                    <a:pt x="3403" y="21600"/>
                  </a:lnTo>
                </a:path>
                <a:path w="21600" h="21600">
                  <a:moveTo>
                    <a:pt x="3665" y="21600"/>
                  </a:moveTo>
                  <a:lnTo>
                    <a:pt x="3796" y="21600"/>
                  </a:lnTo>
                  <a:lnTo>
                    <a:pt x="3665" y="21600"/>
                  </a:lnTo>
                </a:path>
                <a:path w="21600" h="21600">
                  <a:moveTo>
                    <a:pt x="3927" y="21600"/>
                  </a:moveTo>
                  <a:lnTo>
                    <a:pt x="4058" y="21600"/>
                  </a:lnTo>
                  <a:lnTo>
                    <a:pt x="3927" y="21600"/>
                  </a:lnTo>
                </a:path>
                <a:path w="21600" h="21600">
                  <a:moveTo>
                    <a:pt x="4189" y="21600"/>
                  </a:moveTo>
                  <a:lnTo>
                    <a:pt x="4320" y="21600"/>
                  </a:lnTo>
                  <a:lnTo>
                    <a:pt x="4189" y="21600"/>
                  </a:lnTo>
                </a:path>
                <a:path w="21600" h="21600">
                  <a:moveTo>
                    <a:pt x="4450" y="21600"/>
                  </a:moveTo>
                  <a:lnTo>
                    <a:pt x="4581" y="21600"/>
                  </a:lnTo>
                  <a:lnTo>
                    <a:pt x="4450" y="21600"/>
                  </a:lnTo>
                </a:path>
                <a:path w="21600" h="21600">
                  <a:moveTo>
                    <a:pt x="4712" y="21600"/>
                  </a:moveTo>
                  <a:lnTo>
                    <a:pt x="4843" y="21600"/>
                  </a:lnTo>
                  <a:lnTo>
                    <a:pt x="4712" y="21600"/>
                  </a:lnTo>
                </a:path>
                <a:path w="21600" h="21600">
                  <a:moveTo>
                    <a:pt x="4974" y="21600"/>
                  </a:moveTo>
                  <a:lnTo>
                    <a:pt x="5105" y="21600"/>
                  </a:lnTo>
                  <a:lnTo>
                    <a:pt x="4974" y="21600"/>
                  </a:lnTo>
                </a:path>
                <a:path w="21600" h="21600">
                  <a:moveTo>
                    <a:pt x="5236" y="21600"/>
                  </a:moveTo>
                  <a:lnTo>
                    <a:pt x="5367" y="21600"/>
                  </a:lnTo>
                  <a:lnTo>
                    <a:pt x="5236" y="21600"/>
                  </a:lnTo>
                </a:path>
                <a:path w="21600" h="21600">
                  <a:moveTo>
                    <a:pt x="5498" y="21600"/>
                  </a:moveTo>
                  <a:lnTo>
                    <a:pt x="5629" y="21600"/>
                  </a:lnTo>
                  <a:lnTo>
                    <a:pt x="5498" y="21600"/>
                  </a:lnTo>
                </a:path>
                <a:path w="21600" h="21600">
                  <a:moveTo>
                    <a:pt x="5760" y="21600"/>
                  </a:moveTo>
                  <a:lnTo>
                    <a:pt x="5890" y="21600"/>
                  </a:lnTo>
                  <a:lnTo>
                    <a:pt x="5760" y="21600"/>
                  </a:lnTo>
                </a:path>
                <a:path w="21600" h="21600">
                  <a:moveTo>
                    <a:pt x="6021" y="21600"/>
                  </a:moveTo>
                  <a:lnTo>
                    <a:pt x="6152" y="21600"/>
                  </a:lnTo>
                  <a:lnTo>
                    <a:pt x="6021" y="21600"/>
                  </a:lnTo>
                </a:path>
                <a:path w="21600" h="21600">
                  <a:moveTo>
                    <a:pt x="6283" y="21600"/>
                  </a:moveTo>
                  <a:lnTo>
                    <a:pt x="6414" y="21600"/>
                  </a:lnTo>
                  <a:lnTo>
                    <a:pt x="6283" y="21600"/>
                  </a:lnTo>
                </a:path>
                <a:path w="21600" h="21600">
                  <a:moveTo>
                    <a:pt x="6545" y="21600"/>
                  </a:moveTo>
                  <a:lnTo>
                    <a:pt x="6676" y="21600"/>
                  </a:lnTo>
                  <a:lnTo>
                    <a:pt x="6545" y="21600"/>
                  </a:lnTo>
                </a:path>
                <a:path w="21600" h="21600">
                  <a:moveTo>
                    <a:pt x="6807" y="21600"/>
                  </a:moveTo>
                  <a:lnTo>
                    <a:pt x="6938" y="21600"/>
                  </a:lnTo>
                  <a:lnTo>
                    <a:pt x="6807" y="21600"/>
                  </a:lnTo>
                </a:path>
                <a:path w="21600" h="21600">
                  <a:moveTo>
                    <a:pt x="7069" y="21600"/>
                  </a:moveTo>
                  <a:lnTo>
                    <a:pt x="7200" y="21600"/>
                  </a:lnTo>
                  <a:lnTo>
                    <a:pt x="7069" y="21600"/>
                  </a:lnTo>
                </a:path>
                <a:path w="21600" h="21600">
                  <a:moveTo>
                    <a:pt x="7330" y="21600"/>
                  </a:moveTo>
                  <a:lnTo>
                    <a:pt x="7461" y="21600"/>
                  </a:lnTo>
                  <a:lnTo>
                    <a:pt x="7330" y="21600"/>
                  </a:lnTo>
                </a:path>
                <a:path w="21600" h="21600">
                  <a:moveTo>
                    <a:pt x="7592" y="21600"/>
                  </a:moveTo>
                  <a:lnTo>
                    <a:pt x="7723" y="21600"/>
                  </a:lnTo>
                  <a:lnTo>
                    <a:pt x="7592" y="21600"/>
                  </a:lnTo>
                </a:path>
                <a:path w="21600" h="21600">
                  <a:moveTo>
                    <a:pt x="7854" y="21600"/>
                  </a:moveTo>
                  <a:lnTo>
                    <a:pt x="7985" y="21600"/>
                  </a:lnTo>
                  <a:lnTo>
                    <a:pt x="7854" y="21600"/>
                  </a:lnTo>
                </a:path>
                <a:path w="21600" h="21600">
                  <a:moveTo>
                    <a:pt x="8116" y="21600"/>
                  </a:moveTo>
                  <a:lnTo>
                    <a:pt x="8247" y="21600"/>
                  </a:lnTo>
                  <a:lnTo>
                    <a:pt x="8116" y="21600"/>
                  </a:lnTo>
                </a:path>
                <a:path w="21600" h="21600">
                  <a:moveTo>
                    <a:pt x="8378" y="21600"/>
                  </a:moveTo>
                  <a:lnTo>
                    <a:pt x="8509" y="21600"/>
                  </a:lnTo>
                  <a:lnTo>
                    <a:pt x="8378" y="21600"/>
                  </a:lnTo>
                </a:path>
                <a:path w="21600" h="21600">
                  <a:moveTo>
                    <a:pt x="8639" y="21600"/>
                  </a:moveTo>
                  <a:lnTo>
                    <a:pt x="8770" y="21600"/>
                  </a:lnTo>
                  <a:lnTo>
                    <a:pt x="8639" y="21600"/>
                  </a:lnTo>
                </a:path>
                <a:path w="21600" h="21600">
                  <a:moveTo>
                    <a:pt x="8901" y="21600"/>
                  </a:moveTo>
                  <a:lnTo>
                    <a:pt x="9032" y="21600"/>
                  </a:lnTo>
                  <a:lnTo>
                    <a:pt x="8901" y="21600"/>
                  </a:lnTo>
                </a:path>
                <a:path w="21600" h="21600">
                  <a:moveTo>
                    <a:pt x="9163" y="21600"/>
                  </a:moveTo>
                  <a:lnTo>
                    <a:pt x="9294" y="21600"/>
                  </a:lnTo>
                  <a:lnTo>
                    <a:pt x="9163" y="21600"/>
                  </a:lnTo>
                </a:path>
                <a:path w="21600" h="21600">
                  <a:moveTo>
                    <a:pt x="9425" y="21600"/>
                  </a:moveTo>
                  <a:lnTo>
                    <a:pt x="9556" y="21600"/>
                  </a:lnTo>
                  <a:lnTo>
                    <a:pt x="9425" y="21600"/>
                  </a:lnTo>
                </a:path>
                <a:path w="21600" h="21600">
                  <a:moveTo>
                    <a:pt x="9687" y="21600"/>
                  </a:moveTo>
                  <a:lnTo>
                    <a:pt x="9818" y="21600"/>
                  </a:lnTo>
                  <a:lnTo>
                    <a:pt x="9687" y="21600"/>
                  </a:lnTo>
                </a:path>
                <a:path w="21600" h="21600">
                  <a:moveTo>
                    <a:pt x="9949" y="21600"/>
                  </a:moveTo>
                  <a:lnTo>
                    <a:pt x="10080" y="21600"/>
                  </a:lnTo>
                  <a:lnTo>
                    <a:pt x="9949" y="21600"/>
                  </a:lnTo>
                </a:path>
                <a:path w="21600" h="21600">
                  <a:moveTo>
                    <a:pt x="10210" y="21600"/>
                  </a:moveTo>
                  <a:lnTo>
                    <a:pt x="10341" y="21600"/>
                  </a:lnTo>
                  <a:lnTo>
                    <a:pt x="10210" y="21600"/>
                  </a:lnTo>
                </a:path>
                <a:path w="21600" h="21600">
                  <a:moveTo>
                    <a:pt x="10472" y="21600"/>
                  </a:moveTo>
                  <a:lnTo>
                    <a:pt x="10603" y="21600"/>
                  </a:lnTo>
                  <a:lnTo>
                    <a:pt x="10472" y="21600"/>
                  </a:lnTo>
                </a:path>
                <a:path w="21600" h="21600">
                  <a:moveTo>
                    <a:pt x="10734" y="21600"/>
                  </a:moveTo>
                  <a:lnTo>
                    <a:pt x="10865" y="21600"/>
                  </a:lnTo>
                  <a:lnTo>
                    <a:pt x="10734" y="21600"/>
                  </a:lnTo>
                </a:path>
                <a:path w="21600" h="21600">
                  <a:moveTo>
                    <a:pt x="10996" y="21600"/>
                  </a:moveTo>
                  <a:lnTo>
                    <a:pt x="11127" y="21600"/>
                  </a:lnTo>
                  <a:lnTo>
                    <a:pt x="10996" y="21600"/>
                  </a:lnTo>
                </a:path>
                <a:path w="21600" h="21600">
                  <a:moveTo>
                    <a:pt x="11258" y="21600"/>
                  </a:moveTo>
                  <a:lnTo>
                    <a:pt x="11389" y="21600"/>
                  </a:lnTo>
                  <a:lnTo>
                    <a:pt x="11258" y="21600"/>
                  </a:lnTo>
                </a:path>
                <a:path w="21600" h="21600">
                  <a:moveTo>
                    <a:pt x="11520" y="21600"/>
                  </a:moveTo>
                  <a:lnTo>
                    <a:pt x="11650" y="21600"/>
                  </a:lnTo>
                  <a:lnTo>
                    <a:pt x="11520" y="21600"/>
                  </a:lnTo>
                </a:path>
                <a:path w="21600" h="21600">
                  <a:moveTo>
                    <a:pt x="11781" y="21600"/>
                  </a:moveTo>
                  <a:lnTo>
                    <a:pt x="11912" y="21600"/>
                  </a:lnTo>
                  <a:lnTo>
                    <a:pt x="11781" y="21600"/>
                  </a:lnTo>
                </a:path>
                <a:path w="21600" h="21600">
                  <a:moveTo>
                    <a:pt x="12043" y="21600"/>
                  </a:moveTo>
                  <a:lnTo>
                    <a:pt x="12174" y="21600"/>
                  </a:lnTo>
                  <a:lnTo>
                    <a:pt x="12043" y="21600"/>
                  </a:lnTo>
                </a:path>
                <a:path w="21600" h="21600">
                  <a:moveTo>
                    <a:pt x="12305" y="21600"/>
                  </a:moveTo>
                  <a:lnTo>
                    <a:pt x="12436" y="21600"/>
                  </a:lnTo>
                  <a:lnTo>
                    <a:pt x="12305" y="21600"/>
                  </a:lnTo>
                </a:path>
                <a:path w="21600" h="21600">
                  <a:moveTo>
                    <a:pt x="12567" y="21600"/>
                  </a:moveTo>
                  <a:lnTo>
                    <a:pt x="12698" y="21600"/>
                  </a:lnTo>
                  <a:lnTo>
                    <a:pt x="12567" y="21600"/>
                  </a:lnTo>
                </a:path>
                <a:path w="21600" h="21600">
                  <a:moveTo>
                    <a:pt x="12829" y="21600"/>
                  </a:moveTo>
                  <a:lnTo>
                    <a:pt x="12960" y="21600"/>
                  </a:lnTo>
                  <a:lnTo>
                    <a:pt x="12829" y="21600"/>
                  </a:lnTo>
                </a:path>
                <a:path w="21600" h="21600">
                  <a:moveTo>
                    <a:pt x="13090" y="21600"/>
                  </a:moveTo>
                  <a:lnTo>
                    <a:pt x="13221" y="21600"/>
                  </a:lnTo>
                  <a:lnTo>
                    <a:pt x="13090" y="21600"/>
                  </a:lnTo>
                </a:path>
                <a:path w="21600" h="21600">
                  <a:moveTo>
                    <a:pt x="13352" y="21600"/>
                  </a:moveTo>
                  <a:lnTo>
                    <a:pt x="13483" y="21600"/>
                  </a:lnTo>
                  <a:lnTo>
                    <a:pt x="13352" y="21600"/>
                  </a:lnTo>
                </a:path>
                <a:path w="21600" h="21600">
                  <a:moveTo>
                    <a:pt x="13614" y="21600"/>
                  </a:moveTo>
                  <a:lnTo>
                    <a:pt x="13745" y="21600"/>
                  </a:lnTo>
                  <a:lnTo>
                    <a:pt x="13614" y="21600"/>
                  </a:lnTo>
                </a:path>
                <a:path w="21600" h="21600">
                  <a:moveTo>
                    <a:pt x="13876" y="21600"/>
                  </a:moveTo>
                  <a:lnTo>
                    <a:pt x="14007" y="21600"/>
                  </a:lnTo>
                  <a:lnTo>
                    <a:pt x="13876" y="21600"/>
                  </a:lnTo>
                </a:path>
                <a:path w="21600" h="21600">
                  <a:moveTo>
                    <a:pt x="14138" y="21600"/>
                  </a:moveTo>
                  <a:lnTo>
                    <a:pt x="14269" y="21600"/>
                  </a:lnTo>
                  <a:lnTo>
                    <a:pt x="14138" y="21600"/>
                  </a:lnTo>
                </a:path>
                <a:path w="21600" h="21600">
                  <a:moveTo>
                    <a:pt x="14400" y="21600"/>
                  </a:moveTo>
                  <a:lnTo>
                    <a:pt x="14530" y="21600"/>
                  </a:lnTo>
                  <a:lnTo>
                    <a:pt x="14400" y="21600"/>
                  </a:lnTo>
                </a:path>
                <a:path w="21600" h="21600">
                  <a:moveTo>
                    <a:pt x="14661" y="21600"/>
                  </a:moveTo>
                  <a:lnTo>
                    <a:pt x="14792" y="21600"/>
                  </a:lnTo>
                  <a:lnTo>
                    <a:pt x="14661" y="21600"/>
                  </a:lnTo>
                </a:path>
                <a:path w="21600" h="21600">
                  <a:moveTo>
                    <a:pt x="14923" y="21600"/>
                  </a:moveTo>
                  <a:lnTo>
                    <a:pt x="15054" y="21600"/>
                  </a:lnTo>
                  <a:lnTo>
                    <a:pt x="14923" y="21600"/>
                  </a:lnTo>
                </a:path>
                <a:path w="21600" h="21600">
                  <a:moveTo>
                    <a:pt x="15185" y="21600"/>
                  </a:moveTo>
                  <a:lnTo>
                    <a:pt x="15316" y="21600"/>
                  </a:lnTo>
                  <a:lnTo>
                    <a:pt x="15185" y="21600"/>
                  </a:lnTo>
                </a:path>
                <a:path w="21600" h="21600">
                  <a:moveTo>
                    <a:pt x="15447" y="21600"/>
                  </a:moveTo>
                  <a:lnTo>
                    <a:pt x="15578" y="21600"/>
                  </a:lnTo>
                  <a:lnTo>
                    <a:pt x="15447" y="21600"/>
                  </a:lnTo>
                </a:path>
                <a:path w="21600" h="21600">
                  <a:moveTo>
                    <a:pt x="15709" y="21600"/>
                  </a:moveTo>
                  <a:lnTo>
                    <a:pt x="15840" y="21600"/>
                  </a:lnTo>
                  <a:lnTo>
                    <a:pt x="15709" y="21600"/>
                  </a:lnTo>
                </a:path>
                <a:path w="21600" h="21600">
                  <a:moveTo>
                    <a:pt x="15970" y="21600"/>
                  </a:moveTo>
                  <a:lnTo>
                    <a:pt x="16101" y="21600"/>
                  </a:lnTo>
                  <a:lnTo>
                    <a:pt x="15970" y="21600"/>
                  </a:lnTo>
                </a:path>
                <a:path w="21600" h="21600">
                  <a:moveTo>
                    <a:pt x="16232" y="21600"/>
                  </a:moveTo>
                  <a:lnTo>
                    <a:pt x="16363" y="21600"/>
                  </a:lnTo>
                  <a:lnTo>
                    <a:pt x="16232" y="21600"/>
                  </a:lnTo>
                </a:path>
                <a:path w="21600" h="21600">
                  <a:moveTo>
                    <a:pt x="16494" y="21600"/>
                  </a:moveTo>
                  <a:lnTo>
                    <a:pt x="16625" y="21600"/>
                  </a:lnTo>
                  <a:lnTo>
                    <a:pt x="16494" y="21600"/>
                  </a:lnTo>
                </a:path>
                <a:path w="21600" h="21600">
                  <a:moveTo>
                    <a:pt x="16756" y="21600"/>
                  </a:moveTo>
                  <a:lnTo>
                    <a:pt x="16887" y="21600"/>
                  </a:lnTo>
                  <a:lnTo>
                    <a:pt x="16756" y="21600"/>
                  </a:lnTo>
                </a:path>
                <a:path w="21600" h="21600">
                  <a:moveTo>
                    <a:pt x="17018" y="21600"/>
                  </a:moveTo>
                  <a:lnTo>
                    <a:pt x="17149" y="21600"/>
                  </a:lnTo>
                  <a:lnTo>
                    <a:pt x="17018" y="21600"/>
                  </a:lnTo>
                </a:path>
                <a:path w="21600" h="21600">
                  <a:moveTo>
                    <a:pt x="17280" y="21600"/>
                  </a:moveTo>
                  <a:lnTo>
                    <a:pt x="17410" y="21600"/>
                  </a:lnTo>
                  <a:lnTo>
                    <a:pt x="17280" y="21600"/>
                  </a:lnTo>
                </a:path>
                <a:path w="21600" h="21600">
                  <a:moveTo>
                    <a:pt x="17541" y="21600"/>
                  </a:moveTo>
                  <a:lnTo>
                    <a:pt x="17672" y="21600"/>
                  </a:lnTo>
                  <a:lnTo>
                    <a:pt x="17541" y="21600"/>
                  </a:lnTo>
                </a:path>
                <a:path w="21600" h="21600">
                  <a:moveTo>
                    <a:pt x="17803" y="21600"/>
                  </a:moveTo>
                  <a:lnTo>
                    <a:pt x="17934" y="21600"/>
                  </a:lnTo>
                  <a:lnTo>
                    <a:pt x="17803" y="21600"/>
                  </a:lnTo>
                </a:path>
                <a:path w="21600" h="21600">
                  <a:moveTo>
                    <a:pt x="18065" y="21600"/>
                  </a:moveTo>
                  <a:lnTo>
                    <a:pt x="18196" y="21600"/>
                  </a:lnTo>
                  <a:lnTo>
                    <a:pt x="18065" y="21600"/>
                  </a:lnTo>
                </a:path>
                <a:path w="21600" h="21600">
                  <a:moveTo>
                    <a:pt x="18327" y="21600"/>
                  </a:moveTo>
                  <a:lnTo>
                    <a:pt x="18458" y="21600"/>
                  </a:lnTo>
                  <a:lnTo>
                    <a:pt x="18327" y="21600"/>
                  </a:lnTo>
                </a:path>
                <a:path w="21600" h="21600">
                  <a:moveTo>
                    <a:pt x="18589" y="21600"/>
                  </a:moveTo>
                  <a:lnTo>
                    <a:pt x="18720" y="21600"/>
                  </a:lnTo>
                  <a:lnTo>
                    <a:pt x="18589" y="21600"/>
                  </a:lnTo>
                </a:path>
                <a:path w="21600" h="21600">
                  <a:moveTo>
                    <a:pt x="18850" y="21600"/>
                  </a:moveTo>
                  <a:lnTo>
                    <a:pt x="18981" y="21600"/>
                  </a:lnTo>
                  <a:lnTo>
                    <a:pt x="18850" y="21600"/>
                  </a:lnTo>
                </a:path>
                <a:path w="21600" h="21600">
                  <a:moveTo>
                    <a:pt x="19112" y="21600"/>
                  </a:moveTo>
                  <a:lnTo>
                    <a:pt x="19243" y="21600"/>
                  </a:lnTo>
                  <a:lnTo>
                    <a:pt x="19112" y="21600"/>
                  </a:lnTo>
                </a:path>
                <a:path w="21600" h="21600">
                  <a:moveTo>
                    <a:pt x="19374" y="21600"/>
                  </a:moveTo>
                  <a:lnTo>
                    <a:pt x="19505" y="21600"/>
                  </a:lnTo>
                  <a:lnTo>
                    <a:pt x="19374" y="21600"/>
                  </a:lnTo>
                </a:path>
                <a:path w="21600" h="21600">
                  <a:moveTo>
                    <a:pt x="19636" y="21600"/>
                  </a:moveTo>
                  <a:lnTo>
                    <a:pt x="19767" y="21600"/>
                  </a:lnTo>
                  <a:lnTo>
                    <a:pt x="19636" y="21600"/>
                  </a:lnTo>
                </a:path>
                <a:path w="21600" h="21600">
                  <a:moveTo>
                    <a:pt x="19898" y="21600"/>
                  </a:moveTo>
                  <a:lnTo>
                    <a:pt x="20029" y="21600"/>
                  </a:lnTo>
                  <a:lnTo>
                    <a:pt x="19898" y="21600"/>
                  </a:lnTo>
                </a:path>
                <a:path w="21600" h="21600">
                  <a:moveTo>
                    <a:pt x="20160" y="21600"/>
                  </a:moveTo>
                  <a:lnTo>
                    <a:pt x="20290" y="21600"/>
                  </a:lnTo>
                  <a:lnTo>
                    <a:pt x="20160" y="21600"/>
                  </a:lnTo>
                </a:path>
                <a:path w="21600" h="21600">
                  <a:moveTo>
                    <a:pt x="20421" y="21600"/>
                  </a:moveTo>
                  <a:lnTo>
                    <a:pt x="20552" y="21600"/>
                  </a:lnTo>
                  <a:lnTo>
                    <a:pt x="20421" y="21600"/>
                  </a:lnTo>
                </a:path>
                <a:path w="21600" h="21600">
                  <a:moveTo>
                    <a:pt x="20683" y="21600"/>
                  </a:moveTo>
                  <a:lnTo>
                    <a:pt x="20814" y="21600"/>
                  </a:lnTo>
                  <a:lnTo>
                    <a:pt x="20683" y="21600"/>
                  </a:lnTo>
                </a:path>
                <a:path w="21600" h="21600">
                  <a:moveTo>
                    <a:pt x="20945" y="21600"/>
                  </a:moveTo>
                  <a:lnTo>
                    <a:pt x="21076" y="21600"/>
                  </a:lnTo>
                  <a:lnTo>
                    <a:pt x="20945" y="21600"/>
                  </a:lnTo>
                </a:path>
                <a:path w="21600" h="21600">
                  <a:moveTo>
                    <a:pt x="21207" y="21600"/>
                  </a:moveTo>
                  <a:lnTo>
                    <a:pt x="21338" y="21600"/>
                  </a:lnTo>
                  <a:lnTo>
                    <a:pt x="21207" y="21600"/>
                  </a:lnTo>
                </a:path>
                <a:path w="21600" h="21600">
                  <a:moveTo>
                    <a:pt x="21469" y="21600"/>
                  </a:moveTo>
                  <a:lnTo>
                    <a:pt x="21600" y="21600"/>
                  </a:lnTo>
                  <a:lnTo>
                    <a:pt x="21469" y="21600"/>
                  </a:lnTo>
                </a:path>
                <a:path w="21600" h="21600">
                  <a:moveTo>
                    <a:pt x="0" y="0"/>
                  </a:moveTo>
                  <a:lnTo>
                    <a:pt x="130" y="0"/>
                  </a:lnTo>
                  <a:lnTo>
                    <a:pt x="130" y="21600"/>
                  </a:lnTo>
                  <a:lnTo>
                    <a:pt x="0" y="21600"/>
                  </a:lnTo>
                  <a:close/>
                </a:path>
              </a:pathLst>
            </a:custGeom>
            <a:solidFill>
              <a:srgbClr val="000000"/>
            </a:solidFill>
            <a:ln cmpd="sng" cap="flat">
              <a:noFill/>
              <a:prstDash val="solid"/>
              <a:miter/>
            </a:ln>
          </p:spPr>
        </p:sp>
      </p:grpSp>
      <p:sp>
        <p:nvSpPr>
          <p:cNvPr id="33" name="曲线"/>
          <p:cNvSpPr>
            <a:spLocks/>
          </p:cNvSpPr>
          <p:nvPr/>
        </p:nvSpPr>
        <p:spPr>
          <a:xfrm rot="0">
            <a:off x="9144000" y="261061"/>
            <a:ext cx="3905489" cy="303918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t="-26" b="-26"/>
            </a:stretch>
          </a:blipFill>
          <a:ln cmpd="sng" cap="flat">
            <a:noFill/>
            <a:prstDash val="solid"/>
            <a:miter/>
          </a:ln>
        </p:spPr>
      </p:sp>
      <p:sp>
        <p:nvSpPr>
          <p:cNvPr id="34" name="矩形"/>
          <p:cNvSpPr>
            <a:spLocks/>
          </p:cNvSpPr>
          <p:nvPr/>
        </p:nvSpPr>
        <p:spPr>
          <a:xfrm rot="0">
            <a:off x="-478841" y="3500119"/>
            <a:ext cx="16600300" cy="29866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839"/>
              </a:lnSpc>
              <a:spcBef>
                <a:spcPts val="0"/>
              </a:spcBef>
              <a:spcAft>
                <a:spcPts val="0"/>
              </a:spcAft>
              <a:buNone/>
            </a:pPr>
            <a:r>
              <a:rPr lang="en-US" altLang="zh-CN" sz="5599" b="0" i="0" u="none" strike="noStrike" kern="1200" cap="none" spc="280" baseline="0">
                <a:solidFill>
                  <a:srgbClr val="000000"/>
                </a:solidFill>
                <a:latin typeface="Trebuchet MS Bold Italics" pitchFamily="0" charset="0"/>
                <a:ea typeface="Trebuchet MS Bold Italics" pitchFamily="0" charset="0"/>
                <a:cs typeface="Trebuchet MS Bold Italics" pitchFamily="0" charset="0"/>
                <a:sym typeface="Trebuchet MS Bold Italics" pitchFamily="0" charset="0"/>
              </a:rPr>
              <a:t>Creating an employee performance scoreboard in Excel using pivot tables for employees turnover analysis</a:t>
            </a:r>
            <a:endParaRPr lang="zh-CN" altLang="en-US" sz="5599" b="0" i="0" u="none" strike="noStrike" kern="1200" cap="none" spc="280" baseline="0">
              <a:solidFill>
                <a:srgbClr val="000000"/>
              </a:solidFill>
              <a:latin typeface="Trebuchet MS Bold Italics" pitchFamily="0" charset="0"/>
              <a:ea typeface="Trebuchet MS Bold Italics" pitchFamily="0" charset="0"/>
              <a:cs typeface="Trebuchet MS Bold Italics" pitchFamily="0" charset="0"/>
              <a:sym typeface="Trebuchet MS Bold Italics" pitchFamily="0" charset="0"/>
            </a:endParaRPr>
          </a:p>
        </p:txBody>
      </p:sp>
      <p:sp>
        <p:nvSpPr>
          <p:cNvPr id="35" name="矩形"/>
          <p:cNvSpPr>
            <a:spLocks/>
          </p:cNvSpPr>
          <p:nvPr/>
        </p:nvSpPr>
        <p:spPr>
          <a:xfrm rot="0">
            <a:off x="1109662" y="1032110"/>
            <a:ext cx="5916978" cy="11334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925"/>
              </a:lnSpc>
              <a:spcBef>
                <a:spcPts val="0"/>
              </a:spcBef>
              <a:spcAft>
                <a:spcPts val="0"/>
              </a:spcAft>
              <a:buNone/>
            </a:pPr>
            <a:r>
              <a:rPr lang="en-US" altLang="zh-CN" sz="6375" b="0" i="0" u="none" strike="noStrike" kern="1200" cap="none" spc="6" baseline="0">
                <a:solidFill>
                  <a:srgbClr val="FF3131"/>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6" baseline="0">
              <a:solidFill>
                <a:srgbClr val="FF3131"/>
              </a:solidFill>
              <a:latin typeface="Trebuchet MS Bold" pitchFamily="0" charset="0"/>
              <a:ea typeface="Trebuchet MS Bold" pitchFamily="0" charset="0"/>
              <a:cs typeface="Trebuchet MS Bold" pitchFamily="0" charset="0"/>
              <a:sym typeface="Trebuchet MS Bold" pitchFamily="0" charset="0"/>
            </a:endParaRPr>
          </a:p>
        </p:txBody>
      </p:sp>
      <p:sp>
        <p:nvSpPr>
          <p:cNvPr id="36"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4554428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曲线"/>
          <p:cNvSpPr>
            <a:spLocks/>
          </p:cNvSpPr>
          <p:nvPr/>
        </p:nvSpPr>
        <p:spPr>
          <a:xfrm rot="0">
            <a:off x="-63502" y="-63502"/>
            <a:ext cx="18414996" cy="1041399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3" b="-13"/>
            </a:stretch>
          </a:blipFill>
          <a:ln cmpd="sng" cap="flat">
            <a:noFill/>
            <a:prstDash val="solid"/>
            <a:miter/>
          </a:ln>
        </p:spPr>
      </p:sp>
      <p:grpSp>
        <p:nvGrpSpPr>
          <p:cNvPr id="39" name="组合"/>
          <p:cNvGrpSpPr>
            <a:grpSpLocks/>
          </p:cNvGrpSpPr>
          <p:nvPr/>
        </p:nvGrpSpPr>
        <p:grpSpPr>
          <a:xfrm>
            <a:off x="16030575" y="9201150"/>
            <a:ext cx="371473" cy="371475"/>
            <a:chOff x="16030575" y="9201150"/>
            <a:chExt cx="371473" cy="371475"/>
          </a:xfrm>
        </p:grpSpPr>
        <p:sp>
          <p:nvSpPr>
            <p:cNvPr id="38" name="曲线"/>
            <p:cNvSpPr>
              <a:spLocks/>
            </p:cNvSpPr>
            <p:nvPr/>
          </p:nvSpPr>
          <p:spPr>
            <a:xfrm rot="0">
              <a:off x="16030575" y="9201150"/>
              <a:ext cx="371473" cy="371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sp>
        <p:nvSpPr>
          <p:cNvPr id="40" name="曲线"/>
          <p:cNvSpPr>
            <a:spLocks/>
          </p:cNvSpPr>
          <p:nvPr/>
        </p:nvSpPr>
        <p:spPr>
          <a:xfrm rot="0">
            <a:off x="700088" y="9614935"/>
            <a:ext cx="5562600" cy="4476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42" name="组合"/>
          <p:cNvGrpSpPr>
            <a:grpSpLocks/>
          </p:cNvGrpSpPr>
          <p:nvPr/>
        </p:nvGrpSpPr>
        <p:grpSpPr>
          <a:xfrm>
            <a:off x="700087" y="5547760"/>
            <a:ext cx="2600230" cy="4514850"/>
            <a:chOff x="700087" y="5547760"/>
            <a:chExt cx="2600230" cy="4514850"/>
          </a:xfrm>
        </p:grpSpPr>
        <p:sp>
          <p:nvSpPr>
            <p:cNvPr id="41" name="曲线"/>
            <p:cNvSpPr>
              <a:spLocks/>
            </p:cNvSpPr>
            <p:nvPr/>
          </p:nvSpPr>
          <p:spPr>
            <a:xfrm rot="0">
              <a:off x="700087" y="5547760"/>
              <a:ext cx="2600230" cy="4514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l="-73" r="-74"/>
              </a:stretch>
            </a:blipFill>
            <a:ln cmpd="sng" cap="flat">
              <a:noFill/>
              <a:prstDash val="solid"/>
              <a:miter/>
            </a:ln>
          </p:spPr>
        </p:sp>
      </p:grpSp>
      <p:sp>
        <p:nvSpPr>
          <p:cNvPr id="43"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4" name="矩形"/>
          <p:cNvSpPr>
            <a:spLocks/>
          </p:cNvSpPr>
          <p:nvPr/>
        </p:nvSpPr>
        <p:spPr>
          <a:xfrm rot="0">
            <a:off x="1109662" y="414784"/>
            <a:ext cx="4290395" cy="12801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008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45" name="矩形"/>
          <p:cNvSpPr>
            <a:spLocks/>
          </p:cNvSpPr>
          <p:nvPr/>
        </p:nvSpPr>
        <p:spPr>
          <a:xfrm rot="0">
            <a:off x="5542205" y="2331612"/>
            <a:ext cx="4922777" cy="255168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23"/>
              </a:lnSpc>
              <a:spcBef>
                <a:spcPts val="0"/>
              </a:spcBef>
              <a:spcAft>
                <a:spcPts val="0"/>
              </a:spcAft>
              <a:buNone/>
            </a:pPr>
            <a:r>
              <a:rPr lang="en-US" altLang="zh-CN" sz="4200" b="0" i="0" u="none" strike="noStrike" kern="1200" cap="none" spc="25" baseline="0">
                <a:solidFill>
                  <a:srgbClr val="0D0D0D"/>
                </a:solidFill>
                <a:latin typeface="Times New Roman" pitchFamily="0" charset="0"/>
                <a:ea typeface="Times New Roman" pitchFamily="0" charset="0"/>
                <a:cs typeface="Times New Roman" pitchFamily="0" charset="0"/>
                <a:sym typeface="Times New Roman" pitchFamily="0" charset="0"/>
              </a:rPr>
              <a:t>1.Problem Statement 2.Project Overview 3.End Users 4.Our Solution and</a:t>
            </a:r>
            <a:endParaRPr lang="zh-CN" altLang="en-US" sz="4200" b="0" i="0" u="none" strike="noStrike" kern="1200" cap="none" spc="25"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
        <p:nvSpPr>
          <p:cNvPr id="46" name="矩形"/>
          <p:cNvSpPr>
            <a:spLocks/>
          </p:cNvSpPr>
          <p:nvPr/>
        </p:nvSpPr>
        <p:spPr>
          <a:xfrm rot="0">
            <a:off x="6047022" y="4779500"/>
            <a:ext cx="4922777" cy="63792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23"/>
              </a:lnSpc>
              <a:spcBef>
                <a:spcPts val="0"/>
              </a:spcBef>
              <a:spcAft>
                <a:spcPts val="0"/>
              </a:spcAft>
              <a:buNone/>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Proposition</a:t>
            </a:r>
            <a:endParaRPr lang="zh-CN" altLang="en-US"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
        <p:nvSpPr>
          <p:cNvPr id="47" name="矩形"/>
          <p:cNvSpPr>
            <a:spLocks/>
          </p:cNvSpPr>
          <p:nvPr/>
        </p:nvSpPr>
        <p:spPr>
          <a:xfrm rot="0">
            <a:off x="5618404" y="5360564"/>
            <a:ext cx="5834634" cy="255168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23"/>
              </a:lnSpc>
              <a:spcBef>
                <a:spcPts val="0"/>
              </a:spcBef>
              <a:spcAft>
                <a:spcPts val="0"/>
              </a:spcAft>
              <a:buNone/>
            </a:pPr>
            <a:r>
              <a:rPr lang="en-US" altLang="zh-CN" sz="4200" b="0" i="0" u="none" strike="noStrike" kern="1200" cap="none" spc="21" baseline="0">
                <a:solidFill>
                  <a:srgbClr val="0D0D0D"/>
                </a:solidFill>
                <a:latin typeface="Times New Roman" pitchFamily="0" charset="0"/>
                <a:ea typeface="Times New Roman" pitchFamily="0" charset="0"/>
                <a:cs typeface="Times New Roman" pitchFamily="0" charset="0"/>
                <a:sym typeface="Times New Roman" pitchFamily="0" charset="0"/>
              </a:rPr>
              <a:t>5.Dataset Description 6.Modelling Approach 7.Results and Discussion 8.</a:t>
            </a:r>
            <a:r>
              <a:rPr lang="en-US" altLang="zh-CN" sz="4200" b="0" i="0" u="none" strike="noStrike" kern="1200" cap="none" spc="21" baseline="0">
                <a:solidFill>
                  <a:srgbClr val="000000"/>
                </a:solidFill>
                <a:latin typeface="Times New Roman" pitchFamily="0" charset="0"/>
                <a:ea typeface="Times New Roman" pitchFamily="0" charset="0"/>
                <a:cs typeface="Times New Roman" pitchFamily="0" charset="0"/>
                <a:sym typeface="Times New Roman" pitchFamily="0" charset="0"/>
              </a:rPr>
              <a:t> </a:t>
            </a:r>
            <a:r>
              <a:rPr lang="en-US" altLang="zh-CN" sz="4200" b="0" i="0" u="none" strike="noStrike" kern="1200" cap="none" spc="21"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zh-CN" altLang="en-US" sz="4200" b="0" i="0" u="none" strike="noStrike" kern="1200" cap="none" spc="21"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71095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49" name="曲线"/>
          <p:cNvSpPr>
            <a:spLocks/>
          </p:cNvSpPr>
          <p:nvPr/>
        </p:nvSpPr>
        <p:spPr>
          <a:xfrm rot="0">
            <a:off x="11622867" y="296148"/>
            <a:ext cx="7250077"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t="-15" b="-15"/>
            </a:stretch>
          </a:blipFill>
          <a:ln cmpd="sng" cap="flat">
            <a:noFill/>
            <a:prstDash val="solid"/>
            <a:miter/>
          </a:ln>
        </p:spPr>
      </p:sp>
      <p:grpSp>
        <p:nvGrpSpPr>
          <p:cNvPr id="51" name="组合"/>
          <p:cNvGrpSpPr>
            <a:grpSpLocks/>
          </p:cNvGrpSpPr>
          <p:nvPr/>
        </p:nvGrpSpPr>
        <p:grpSpPr>
          <a:xfrm>
            <a:off x="11876930" y="4710135"/>
            <a:ext cx="4142516" cy="4886325"/>
            <a:chOff x="11876930" y="4710135"/>
            <a:chExt cx="4142516" cy="4886325"/>
          </a:xfrm>
        </p:grpSpPr>
        <p:sp>
          <p:nvSpPr>
            <p:cNvPr id="50" name="曲线"/>
            <p:cNvSpPr>
              <a:spLocks/>
            </p:cNvSpPr>
            <p:nvPr/>
          </p:nvSpPr>
          <p:spPr>
            <a:xfrm rot="0">
              <a:off x="11876930" y="4710135"/>
              <a:ext cx="4142516" cy="4886325"/>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3"/>
              <a:stretch>
                <a:fillRect l="-53" r="-52"/>
              </a:stretch>
            </a:blipFill>
            <a:ln cmpd="sng" cap="flat">
              <a:noFill/>
              <a:prstDash val="solid"/>
              <a:miter/>
            </a:ln>
          </p:spPr>
        </p:sp>
      </p:grpSp>
      <p:sp>
        <p:nvSpPr>
          <p:cNvPr id="52" name="曲线"/>
          <p:cNvSpPr>
            <a:spLocks/>
          </p:cNvSpPr>
          <p:nvPr/>
        </p:nvSpPr>
        <p:spPr>
          <a:xfrm rot="0">
            <a:off x="1564084" y="8394603"/>
            <a:ext cx="1070623" cy="110321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grpSp>
        <p:nvGrpSpPr>
          <p:cNvPr id="54" name="组合"/>
          <p:cNvGrpSpPr>
            <a:grpSpLocks/>
          </p:cNvGrpSpPr>
          <p:nvPr/>
        </p:nvGrpSpPr>
        <p:grpSpPr>
          <a:xfrm>
            <a:off x="1014412" y="9701212"/>
            <a:ext cx="3219450" cy="304799"/>
            <a:chOff x="1014412" y="9701212"/>
            <a:chExt cx="3219450" cy="304799"/>
          </a:xfrm>
        </p:grpSpPr>
        <p:sp>
          <p:nvSpPr>
            <p:cNvPr id="53" name="曲线"/>
            <p:cNvSpPr>
              <a:spLocks/>
            </p:cNvSpPr>
            <p:nvPr/>
          </p:nvSpPr>
          <p:spPr>
            <a:xfrm rot="0">
              <a:off x="1014412" y="9701212"/>
              <a:ext cx="3219450" cy="3047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l="-68343" r="-68343"/>
              </a:stretch>
            </a:blipFill>
            <a:ln cmpd="sng" cap="flat">
              <a:noFill/>
              <a:prstDash val="solid"/>
              <a:miter/>
            </a:ln>
          </p:spPr>
        </p:sp>
      </p:grpSp>
      <p:sp>
        <p:nvSpPr>
          <p:cNvPr id="55" name="矩形"/>
          <p:cNvSpPr>
            <a:spLocks/>
          </p:cNvSpPr>
          <p:nvPr/>
        </p:nvSpPr>
        <p:spPr>
          <a:xfrm rot="0">
            <a:off x="1251108" y="650253"/>
            <a:ext cx="8571089" cy="22669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925"/>
              </a:lnSpc>
              <a:spcBef>
                <a:spcPts val="0"/>
              </a:spcBef>
              <a:spcAft>
                <a:spcPts val="0"/>
              </a:spcAft>
              <a:buNone/>
            </a:pPr>
            <a:r>
              <a:rPr lang="en-US" altLang="zh-CN" sz="6375" b="0" i="0" u="none" strike="noStrike" kern="1200" cap="none" spc="25" baseline="0">
                <a:solidFill>
                  <a:srgbClr val="000000"/>
                </a:solidFill>
                <a:latin typeface="Trebuchet MS Bold" pitchFamily="0" charset="0"/>
                <a:ea typeface="Trebuchet MS Bold" pitchFamily="0" charset="0"/>
                <a:cs typeface="Trebuchet MS Bold" pitchFamily="0" charset="0"/>
                <a:sym typeface="Trebuchet MS Bold" pitchFamily="0" charset="0"/>
              </a:rPr>
              <a:t>PROBLEM STATEMENT</a:t>
            </a:r>
            <a:endParaRPr lang="zh-CN" altLang="en-US" sz="6375" b="0" i="0" u="none" strike="noStrike" kern="1200" cap="none" spc="2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56"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57" name="矩形"/>
          <p:cNvSpPr>
            <a:spLocks/>
          </p:cNvSpPr>
          <p:nvPr/>
        </p:nvSpPr>
        <p:spPr>
          <a:xfrm rot="0">
            <a:off x="2666197" y="3195127"/>
            <a:ext cx="11423361" cy="6000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25"/>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Employee performance evaluations are conducted to:</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
        <p:nvSpPr>
          <p:cNvPr id="58" name="矩形"/>
          <p:cNvSpPr>
            <a:spLocks/>
          </p:cNvSpPr>
          <p:nvPr/>
        </p:nvSpPr>
        <p:spPr>
          <a:xfrm rot="0">
            <a:off x="3453598" y="4568970"/>
            <a:ext cx="8275730" cy="4200525"/>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4725"/>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1. Measure job performance. 2. Provide feedback and development. 3. Align goals with company objectives. 4. Inform compensation decisions. 5. Motivate employees. 6. Offer legal protection. 7. Aid in succession planning. 8. Identify training.</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
        <p:nvSpPr>
          <p:cNvPr id="59" name="曲线"/>
          <p:cNvSpPr>
            <a:spLocks/>
          </p:cNvSpPr>
          <p:nvPr/>
        </p:nvSpPr>
        <p:spPr>
          <a:xfrm rot="0">
            <a:off x="1014411" y="7572397"/>
            <a:ext cx="1070623" cy="1103215"/>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6"/>
            <a:stretch/>
          </a:blipFill>
          <a:ln cmpd="sng" cap="flat">
            <a:noFill/>
            <a:prstDash val="solid"/>
            <a:miter/>
          </a:ln>
        </p:spPr>
      </p:sp>
      <p:sp>
        <p:nvSpPr>
          <p:cNvPr id="60" name="曲线"/>
          <p:cNvSpPr>
            <a:spLocks/>
          </p:cNvSpPr>
          <p:nvPr/>
        </p:nvSpPr>
        <p:spPr>
          <a:xfrm rot="0">
            <a:off x="1679569" y="6843712"/>
            <a:ext cx="1070623" cy="110321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7"/>
            <a:stretch/>
          </a:blipFill>
          <a:ln cmpd="sng" cap="flat">
            <a:noFill/>
            <a:prstDash val="solid"/>
            <a:miter/>
          </a:ln>
        </p:spPr>
      </p:sp>
      <p:sp>
        <p:nvSpPr>
          <p:cNvPr id="61" name="曲线"/>
          <p:cNvSpPr>
            <a:spLocks/>
          </p:cNvSpPr>
          <p:nvPr/>
        </p:nvSpPr>
        <p:spPr>
          <a:xfrm rot="0">
            <a:off x="1028700" y="6021507"/>
            <a:ext cx="1070623" cy="1103215"/>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8"/>
            <a:stretch/>
          </a:blipFill>
          <a:ln cmpd="sng" cap="flat">
            <a:noFill/>
            <a:prstDash val="solid"/>
            <a:miter/>
          </a:ln>
        </p:spPr>
      </p:sp>
      <p:sp>
        <p:nvSpPr>
          <p:cNvPr id="62" name="曲线"/>
          <p:cNvSpPr>
            <a:spLocks/>
          </p:cNvSpPr>
          <p:nvPr/>
        </p:nvSpPr>
        <p:spPr>
          <a:xfrm rot="0">
            <a:off x="1679569" y="5292822"/>
            <a:ext cx="1070623" cy="110321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9"/>
            <a:stretch/>
          </a:blipFill>
          <a:ln cmpd="sng" cap="flat">
            <a:noFill/>
            <a:prstDash val="solid"/>
            <a:miter/>
          </a:ln>
        </p:spPr>
      </p:sp>
      <p:sp>
        <p:nvSpPr>
          <p:cNvPr id="63" name="曲线"/>
          <p:cNvSpPr>
            <a:spLocks/>
          </p:cNvSpPr>
          <p:nvPr/>
        </p:nvSpPr>
        <p:spPr>
          <a:xfrm rot="0">
            <a:off x="1144185" y="4400550"/>
            <a:ext cx="1070623" cy="1103216"/>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0"/>
            <a:stretch/>
          </a:blipFill>
          <a:ln cmpd="sng" cap="flat">
            <a:noFill/>
            <a:prstDash val="solid"/>
            <a:miter/>
          </a:ln>
        </p:spPr>
      </p:sp>
      <p:sp>
        <p:nvSpPr>
          <p:cNvPr id="64" name="曲线"/>
          <p:cNvSpPr>
            <a:spLocks/>
          </p:cNvSpPr>
          <p:nvPr/>
        </p:nvSpPr>
        <p:spPr>
          <a:xfrm rot="0">
            <a:off x="1679569" y="3741931"/>
            <a:ext cx="1070623" cy="1103216"/>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1"/>
            <a:stretch/>
          </a:blipFill>
          <a:ln cmpd="sng" cap="flat">
            <a:noFill/>
            <a:prstDash val="solid"/>
            <a:miter/>
          </a:ln>
        </p:spPr>
      </p:sp>
    </p:spTree>
    <p:extLst>
      <p:ext uri="{BB962C8B-B14F-4D97-AF65-F5344CB8AC3E}">
        <p14:creationId xmlns:p14="http://schemas.microsoft.com/office/powerpoint/2010/main" val="9828389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66" name="曲线"/>
          <p:cNvSpPr>
            <a:spLocks/>
          </p:cNvSpPr>
          <p:nvPr/>
        </p:nvSpPr>
        <p:spPr>
          <a:xfrm rot="0">
            <a:off x="11105417" y="-63502"/>
            <a:ext cx="7250078"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t="-15" b="-15"/>
            </a:stretch>
          </a:blipFill>
          <a:ln cmpd="sng" cap="flat">
            <a:noFill/>
            <a:prstDash val="solid"/>
            <a:miter/>
          </a:ln>
        </p:spPr>
      </p:sp>
      <p:sp>
        <p:nvSpPr>
          <p:cNvPr id="67" name="曲线"/>
          <p:cNvSpPr>
            <a:spLocks/>
          </p:cNvSpPr>
          <p:nvPr/>
        </p:nvSpPr>
        <p:spPr>
          <a:xfrm rot="0">
            <a:off x="10044112" y="2543175"/>
            <a:ext cx="471424" cy="4857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69" name="组合"/>
          <p:cNvGrpSpPr>
            <a:grpSpLocks/>
          </p:cNvGrpSpPr>
          <p:nvPr/>
        </p:nvGrpSpPr>
        <p:grpSpPr>
          <a:xfrm>
            <a:off x="12987339" y="3971925"/>
            <a:ext cx="5300663" cy="5715000"/>
            <a:chOff x="12987339" y="3971925"/>
            <a:chExt cx="5300663" cy="5715000"/>
          </a:xfrm>
        </p:grpSpPr>
        <p:sp>
          <p:nvSpPr>
            <p:cNvPr id="68" name="曲线"/>
            <p:cNvSpPr>
              <a:spLocks/>
            </p:cNvSpPr>
            <p:nvPr/>
          </p:nvSpPr>
          <p:spPr>
            <a:xfrm rot="0">
              <a:off x="12987339" y="3971925"/>
              <a:ext cx="5300663" cy="5715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grpSp>
      <p:grpSp>
        <p:nvGrpSpPr>
          <p:cNvPr id="71" name="组合"/>
          <p:cNvGrpSpPr>
            <a:grpSpLocks/>
          </p:cNvGrpSpPr>
          <p:nvPr/>
        </p:nvGrpSpPr>
        <p:grpSpPr>
          <a:xfrm>
            <a:off x="1014412" y="9701212"/>
            <a:ext cx="3219450" cy="304799"/>
            <a:chOff x="1014412" y="9701212"/>
            <a:chExt cx="3219450" cy="304799"/>
          </a:xfrm>
        </p:grpSpPr>
        <p:sp>
          <p:nvSpPr>
            <p:cNvPr id="70" name="曲线"/>
            <p:cNvSpPr>
              <a:spLocks/>
            </p:cNvSpPr>
            <p:nvPr/>
          </p:nvSpPr>
          <p:spPr>
            <a:xfrm rot="0">
              <a:off x="1014412" y="9701212"/>
              <a:ext cx="3219450" cy="3047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l="-68343" r="-68343"/>
              </a:stretch>
            </a:blipFill>
            <a:ln cmpd="sng" cap="flat">
              <a:noFill/>
              <a:prstDash val="solid"/>
              <a:miter/>
            </a:ln>
          </p:spPr>
        </p:sp>
      </p:grpSp>
      <p:sp>
        <p:nvSpPr>
          <p:cNvPr id="72" name="矩形"/>
          <p:cNvSpPr>
            <a:spLocks/>
          </p:cNvSpPr>
          <p:nvPr/>
        </p:nvSpPr>
        <p:spPr>
          <a:xfrm rot="0">
            <a:off x="1109662" y="1032110"/>
            <a:ext cx="7998514" cy="22669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925"/>
              </a:lnSpc>
              <a:spcBef>
                <a:spcPts val="0"/>
              </a:spcBef>
              <a:spcAft>
                <a:spcPts val="0"/>
              </a:spcAft>
              <a:buNone/>
            </a:pPr>
            <a:r>
              <a:rPr lang="en-US" altLang="zh-CN" sz="6375" b="0" i="0" u="none" strike="noStrike" kern="1200" cap="none" spc="6" baseline="0">
                <a:solidFill>
                  <a:srgbClr val="000000"/>
                </a:solidFill>
                <a:latin typeface="Trebuchet MS Bold" pitchFamily="0" charset="0"/>
                <a:ea typeface="Trebuchet MS Bold" pitchFamily="0" charset="0"/>
                <a:cs typeface="Trebuchet MS Bold" pitchFamily="0" charset="0"/>
                <a:sym typeface="Trebuchet MS Bold" pitchFamily="0" charset="0"/>
              </a:rPr>
              <a:t>PROJECT OVERVIEW</a:t>
            </a:r>
            <a:endParaRPr lang="zh-CN" altLang="en-US" sz="6375" b="0" i="0" u="none" strike="noStrike" kern="1200" cap="none" spc="6"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73"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74" name="矩形"/>
          <p:cNvSpPr>
            <a:spLocks/>
          </p:cNvSpPr>
          <p:nvPr/>
        </p:nvSpPr>
        <p:spPr>
          <a:xfrm rot="0">
            <a:off x="1510666" y="3489422"/>
            <a:ext cx="11507058" cy="542924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275"/>
              </a:lnSpc>
              <a:spcBef>
                <a:spcPts val="0"/>
              </a:spcBef>
              <a:spcAft>
                <a:spcPts val="0"/>
              </a:spcAft>
              <a:buNone/>
            </a:pPr>
            <a:r>
              <a:rPr lang="en-US" altLang="zh-CN" sz="36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Employee performance refers to how well an employee fulfills their job duties and contributes to organizational goals. It involves measuring productivity, quality of work, efficiency, and overall contribution. Evaluating employee performance helps identify strengths and areas for improvement, guides development and training, informs compensation decisions, and ensures alignment with company objectives. Effective performance management leads to motivated employees, better organizational outcomes, and a clear path for growth and development.</a:t>
            </a:r>
            <a:endParaRPr lang="zh-CN" altLang="en-US" sz="36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40256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76" name="曲线"/>
          <p:cNvSpPr>
            <a:spLocks/>
          </p:cNvSpPr>
          <p:nvPr/>
        </p:nvSpPr>
        <p:spPr>
          <a:xfrm rot="0">
            <a:off x="10044112" y="2543175"/>
            <a:ext cx="471424" cy="4857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77" name="曲线"/>
          <p:cNvSpPr>
            <a:spLocks/>
          </p:cNvSpPr>
          <p:nvPr/>
        </p:nvSpPr>
        <p:spPr>
          <a:xfrm rot="0">
            <a:off x="11037922" y="0"/>
            <a:ext cx="7250078"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15" b="-15"/>
            </a:stretch>
          </a:blipFill>
          <a:ln cmpd="sng" cap="flat">
            <a:noFill/>
            <a:prstDash val="solid"/>
            <a:miter/>
          </a:ln>
        </p:spPr>
      </p:sp>
      <p:grpSp>
        <p:nvGrpSpPr>
          <p:cNvPr id="79" name="组合"/>
          <p:cNvGrpSpPr>
            <a:grpSpLocks/>
          </p:cNvGrpSpPr>
          <p:nvPr/>
        </p:nvGrpSpPr>
        <p:grpSpPr>
          <a:xfrm>
            <a:off x="6542350" y="2267521"/>
            <a:ext cx="6192869" cy="7733727"/>
            <a:chOff x="6542350" y="2267521"/>
            <a:chExt cx="6192869" cy="7733727"/>
          </a:xfrm>
        </p:grpSpPr>
        <p:sp>
          <p:nvSpPr>
            <p:cNvPr id="78" name="曲线"/>
            <p:cNvSpPr>
              <a:spLocks/>
            </p:cNvSpPr>
            <p:nvPr/>
          </p:nvSpPr>
          <p:spPr>
            <a:xfrm rot="0">
              <a:off x="6542350" y="2267521"/>
              <a:ext cx="6192869" cy="77337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874" b="-874"/>
              </a:stretch>
            </a:blipFill>
            <a:ln cmpd="sng" cap="flat">
              <a:noFill/>
              <a:prstDash val="solid"/>
              <a:miter/>
            </a:ln>
          </p:spPr>
        </p:sp>
      </p:grpSp>
      <p:sp>
        <p:nvSpPr>
          <p:cNvPr id="80" name="矩形"/>
          <p:cNvSpPr>
            <a:spLocks/>
          </p:cNvSpPr>
          <p:nvPr/>
        </p:nvSpPr>
        <p:spPr>
          <a:xfrm rot="0">
            <a:off x="1049179" y="1163745"/>
            <a:ext cx="7638078" cy="170662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719"/>
              </a:lnSpc>
              <a:spcBef>
                <a:spcPts val="0"/>
              </a:spcBef>
              <a:spcAft>
                <a:spcPts val="0"/>
              </a:spcAft>
              <a:buNone/>
            </a:pPr>
            <a:r>
              <a:rPr lang="en-US" altLang="zh-CN" sz="48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81"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286609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83" name="曲线"/>
          <p:cNvSpPr>
            <a:spLocks/>
          </p:cNvSpPr>
          <p:nvPr/>
        </p:nvSpPr>
        <p:spPr>
          <a:xfrm rot="0">
            <a:off x="12302515" y="0"/>
            <a:ext cx="7250077"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t="-15" b="-15"/>
            </a:stretch>
          </a:blipFill>
          <a:ln cmpd="sng" cap="flat">
            <a:noFill/>
            <a:prstDash val="solid"/>
            <a:miter/>
          </a:ln>
        </p:spPr>
      </p:sp>
      <p:grpSp>
        <p:nvGrpSpPr>
          <p:cNvPr id="85" name="组合"/>
          <p:cNvGrpSpPr>
            <a:grpSpLocks/>
          </p:cNvGrpSpPr>
          <p:nvPr/>
        </p:nvGrpSpPr>
        <p:grpSpPr>
          <a:xfrm>
            <a:off x="5994711" y="5410200"/>
            <a:ext cx="4038600" cy="4876800"/>
            <a:chOff x="5994711" y="5410200"/>
            <a:chExt cx="4038600" cy="4876800"/>
          </a:xfrm>
        </p:grpSpPr>
        <p:sp>
          <p:nvSpPr>
            <p:cNvPr id="84" name="曲线"/>
            <p:cNvSpPr>
              <a:spLocks/>
            </p:cNvSpPr>
            <p:nvPr/>
          </p:nvSpPr>
          <p:spPr>
            <a:xfrm rot="0">
              <a:off x="5994711" y="5410200"/>
              <a:ext cx="4038600" cy="48768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l="-73" r="-73"/>
              </a:stretch>
            </a:blipFill>
            <a:ln cmpd="sng" cap="flat">
              <a:noFill/>
              <a:prstDash val="solid"/>
              <a:miter/>
            </a:ln>
          </p:spPr>
        </p:sp>
      </p:grpSp>
      <p:sp>
        <p:nvSpPr>
          <p:cNvPr id="86" name="曲线"/>
          <p:cNvSpPr>
            <a:spLocks/>
          </p:cNvSpPr>
          <p:nvPr/>
        </p:nvSpPr>
        <p:spPr>
          <a:xfrm rot="0">
            <a:off x="1589712" y="6929437"/>
            <a:ext cx="471423" cy="4857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87" name="曲线"/>
          <p:cNvSpPr>
            <a:spLocks/>
          </p:cNvSpPr>
          <p:nvPr/>
        </p:nvSpPr>
        <p:spPr>
          <a:xfrm rot="0">
            <a:off x="14030321" y="8043859"/>
            <a:ext cx="685796" cy="10714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5"/>
            <a:stretch/>
          </a:blipFill>
          <a:ln cmpd="sng" cap="flat">
            <a:noFill/>
            <a:prstDash val="solid"/>
            <a:miter/>
          </a:ln>
        </p:spPr>
      </p:sp>
      <p:grpSp>
        <p:nvGrpSpPr>
          <p:cNvPr id="89" name="组合"/>
          <p:cNvGrpSpPr>
            <a:grpSpLocks/>
          </p:cNvGrpSpPr>
          <p:nvPr/>
        </p:nvGrpSpPr>
        <p:grpSpPr>
          <a:xfrm>
            <a:off x="1014412" y="9701212"/>
            <a:ext cx="3219450" cy="304799"/>
            <a:chOff x="1014412" y="9701212"/>
            <a:chExt cx="3219450" cy="304799"/>
          </a:xfrm>
        </p:grpSpPr>
        <p:sp>
          <p:nvSpPr>
            <p:cNvPr id="88" name="曲线"/>
            <p:cNvSpPr>
              <a:spLocks/>
            </p:cNvSpPr>
            <p:nvPr/>
          </p:nvSpPr>
          <p:spPr>
            <a:xfrm rot="0">
              <a:off x="1014412" y="9701212"/>
              <a:ext cx="3219450" cy="3047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fillRect l="-68343" r="-68343"/>
              </a:stretch>
            </a:blipFill>
            <a:ln cmpd="sng" cap="flat">
              <a:noFill/>
              <a:prstDash val="solid"/>
              <a:miter/>
            </a:ln>
          </p:spPr>
        </p:sp>
      </p:grpSp>
      <p:sp>
        <p:nvSpPr>
          <p:cNvPr id="90" name="矩形"/>
          <p:cNvSpPr>
            <a:spLocks/>
          </p:cNvSpPr>
          <p:nvPr/>
        </p:nvSpPr>
        <p:spPr>
          <a:xfrm rot="0">
            <a:off x="837247" y="1107329"/>
            <a:ext cx="14760273" cy="191973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558"/>
              </a:lnSpc>
              <a:spcBef>
                <a:spcPts val="0"/>
              </a:spcBef>
              <a:spcAft>
                <a:spcPts val="0"/>
              </a:spcAft>
              <a:buNone/>
            </a:pPr>
            <a:r>
              <a:rPr lang="en-US" altLang="zh-CN"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rPr>
              <a:t>OUR SOLUTION AND ITS VALUE PROPOSITION</a:t>
            </a:r>
            <a:endParaRPr lang="zh-CN" altLang="en-US" sz="5400" b="0" i="0" u="none" strike="noStrike" kern="1200" cap="none" spc="3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91" name="矩形"/>
          <p:cNvSpPr>
            <a:spLocks/>
          </p:cNvSpPr>
          <p:nvPr/>
        </p:nvSpPr>
        <p:spPr>
          <a:xfrm rot="0">
            <a:off x="170301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92" name="矩形"/>
          <p:cNvSpPr>
            <a:spLocks/>
          </p:cNvSpPr>
          <p:nvPr/>
        </p:nvSpPr>
        <p:spPr>
          <a:xfrm rot="0">
            <a:off x="571837" y="3489902"/>
            <a:ext cx="14215767" cy="120015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4725"/>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Conditional formatting using =IFS(G10&gt;=1,"applicable",G10&gt;=1,"not applicable",G10=1,"perfect")</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Tree>
    <p:extLst>
      <p:ext uri="{BB962C8B-B14F-4D97-AF65-F5344CB8AC3E}">
        <p14:creationId xmlns:p14="http://schemas.microsoft.com/office/powerpoint/2010/main" val="63419060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曲线"/>
          <p:cNvSpPr>
            <a:spLocks/>
          </p:cNvSpPr>
          <p:nvPr/>
        </p:nvSpPr>
        <p:spPr>
          <a:xfrm rot="0">
            <a:off x="0" y="6015038"/>
            <a:ext cx="671449" cy="4271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94" name="曲线"/>
          <p:cNvSpPr>
            <a:spLocks/>
          </p:cNvSpPr>
          <p:nvPr/>
        </p:nvSpPr>
        <p:spPr>
          <a:xfrm rot="0">
            <a:off x="916104" y="3674993"/>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95" name="曲线"/>
          <p:cNvSpPr>
            <a:spLocks/>
          </p:cNvSpPr>
          <p:nvPr/>
        </p:nvSpPr>
        <p:spPr>
          <a:xfrm rot="0">
            <a:off x="916104" y="4125563"/>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96" name="曲线"/>
          <p:cNvSpPr>
            <a:spLocks/>
          </p:cNvSpPr>
          <p:nvPr/>
        </p:nvSpPr>
        <p:spPr>
          <a:xfrm rot="0">
            <a:off x="916104" y="4576134"/>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97" name="曲线"/>
          <p:cNvSpPr>
            <a:spLocks/>
          </p:cNvSpPr>
          <p:nvPr/>
        </p:nvSpPr>
        <p:spPr>
          <a:xfrm rot="0">
            <a:off x="916104" y="5026704"/>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98" name="曲线"/>
          <p:cNvSpPr>
            <a:spLocks/>
          </p:cNvSpPr>
          <p:nvPr/>
        </p:nvSpPr>
        <p:spPr>
          <a:xfrm rot="0">
            <a:off x="916104" y="5477266"/>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mpd="sng" cap="flat">
            <a:noFill/>
            <a:prstDash val="solid"/>
            <a:miter/>
          </a:ln>
        </p:spPr>
      </p:sp>
      <p:sp>
        <p:nvSpPr>
          <p:cNvPr id="99" name="曲线"/>
          <p:cNvSpPr>
            <a:spLocks/>
          </p:cNvSpPr>
          <p:nvPr/>
        </p:nvSpPr>
        <p:spPr>
          <a:xfrm rot="0">
            <a:off x="916104" y="5927836"/>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7"/>
            <a:stretch/>
          </a:blipFill>
          <a:ln cmpd="sng" cap="flat">
            <a:noFill/>
            <a:prstDash val="solid"/>
            <a:miter/>
          </a:ln>
        </p:spPr>
      </p:sp>
      <p:sp>
        <p:nvSpPr>
          <p:cNvPr id="100" name="曲线"/>
          <p:cNvSpPr>
            <a:spLocks/>
          </p:cNvSpPr>
          <p:nvPr/>
        </p:nvSpPr>
        <p:spPr>
          <a:xfrm rot="0">
            <a:off x="916104" y="6378407"/>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8"/>
            <a:stretch/>
          </a:blipFill>
          <a:ln cmpd="sng" cap="flat">
            <a:noFill/>
            <a:prstDash val="solid"/>
            <a:miter/>
          </a:ln>
        </p:spPr>
      </p:sp>
      <p:sp>
        <p:nvSpPr>
          <p:cNvPr id="101" name="曲线"/>
          <p:cNvSpPr>
            <a:spLocks/>
          </p:cNvSpPr>
          <p:nvPr/>
        </p:nvSpPr>
        <p:spPr>
          <a:xfrm rot="0">
            <a:off x="916104" y="6828977"/>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9"/>
            <a:stretch/>
          </a:blipFill>
          <a:ln cmpd="sng" cap="flat">
            <a:noFill/>
            <a:prstDash val="solid"/>
            <a:miter/>
          </a:ln>
        </p:spPr>
      </p:sp>
      <p:sp>
        <p:nvSpPr>
          <p:cNvPr id="102" name="曲线"/>
          <p:cNvSpPr>
            <a:spLocks/>
          </p:cNvSpPr>
          <p:nvPr/>
        </p:nvSpPr>
        <p:spPr>
          <a:xfrm rot="0">
            <a:off x="916104" y="7279548"/>
            <a:ext cx="115951" cy="115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0"/>
            <a:stretch/>
          </a:blipFill>
          <a:ln cmpd="sng" cap="flat">
            <a:noFill/>
            <a:prstDash val="solid"/>
            <a:miter/>
          </a:ln>
        </p:spPr>
      </p:sp>
      <p:sp>
        <p:nvSpPr>
          <p:cNvPr id="103" name="曲线"/>
          <p:cNvSpPr>
            <a:spLocks/>
          </p:cNvSpPr>
          <p:nvPr/>
        </p:nvSpPr>
        <p:spPr>
          <a:xfrm rot="0">
            <a:off x="916104" y="7730109"/>
            <a:ext cx="115951" cy="11595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1"/>
            <a:stretch/>
          </a:blipFill>
          <a:ln cmpd="sng" cap="flat">
            <a:noFill/>
            <a:prstDash val="solid"/>
            <a:miter/>
          </a:ln>
        </p:spPr>
      </p:sp>
      <p:sp>
        <p:nvSpPr>
          <p:cNvPr id="104" name="曲线"/>
          <p:cNvSpPr>
            <a:spLocks/>
          </p:cNvSpPr>
          <p:nvPr/>
        </p:nvSpPr>
        <p:spPr>
          <a:xfrm rot="0">
            <a:off x="11105417" y="-63502"/>
            <a:ext cx="7250078" cy="104152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2"/>
            <a:stretch>
              <a:fillRect t="-15" b="-15"/>
            </a:stretch>
          </a:blipFill>
          <a:ln cmpd="sng" cap="flat">
            <a:noFill/>
            <a:prstDash val="solid"/>
            <a:miter/>
          </a:ln>
        </p:spPr>
      </p:sp>
      <p:sp>
        <p:nvSpPr>
          <p:cNvPr id="105" name="曲线"/>
          <p:cNvSpPr>
            <a:spLocks/>
          </p:cNvSpPr>
          <p:nvPr/>
        </p:nvSpPr>
        <p:spPr>
          <a:xfrm rot="0">
            <a:off x="7413286" y="3615309"/>
            <a:ext cx="5531656" cy="50992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3"/>
            <a:stretch>
              <a:fillRect t="-38" b="-38"/>
            </a:stretch>
          </a:blipFill>
          <a:ln cmpd="sng" cap="flat">
            <a:noFill/>
            <a:prstDash val="solid"/>
            <a:miter/>
          </a:ln>
        </p:spPr>
      </p:sp>
      <p:sp>
        <p:nvSpPr>
          <p:cNvPr id="106" name="矩形"/>
          <p:cNvSpPr>
            <a:spLocks/>
          </p:cNvSpPr>
          <p:nvPr/>
        </p:nvSpPr>
        <p:spPr>
          <a:xfrm rot="0">
            <a:off x="1132999" y="311534"/>
            <a:ext cx="8512140" cy="12801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008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Dataset Description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7" name="矩形"/>
          <p:cNvSpPr>
            <a:spLocks/>
          </p:cNvSpPr>
          <p:nvPr/>
        </p:nvSpPr>
        <p:spPr>
          <a:xfrm rot="0">
            <a:off x="916104" y="2071306"/>
            <a:ext cx="9857937" cy="105473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9"/>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1.downloaded employee data set using- kaggle</a:t>
            </a:r>
            <a:endPar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a:p>
            <a:pPr marL="0" indent="0" algn="l">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2.features used:</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08" name="矩形"/>
          <p:cNvSpPr>
            <a:spLocks/>
          </p:cNvSpPr>
          <p:nvPr/>
        </p:nvSpPr>
        <p:spPr>
          <a:xfrm rot="0">
            <a:off x="2015385" y="3405388"/>
            <a:ext cx="1330632" cy="90068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 Emp ID Name</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09" name="矩形"/>
          <p:cNvSpPr>
            <a:spLocks/>
          </p:cNvSpPr>
          <p:nvPr/>
        </p:nvSpPr>
        <p:spPr>
          <a:xfrm rot="0">
            <a:off x="2179510" y="4309348"/>
            <a:ext cx="1205760" cy="45034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Gender</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10" name="矩形"/>
          <p:cNvSpPr>
            <a:spLocks/>
          </p:cNvSpPr>
          <p:nvPr/>
        </p:nvSpPr>
        <p:spPr>
          <a:xfrm rot="0">
            <a:off x="1690526" y="4759919"/>
            <a:ext cx="1991229" cy="90068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Department Salary</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11" name="矩形"/>
          <p:cNvSpPr>
            <a:spLocks/>
          </p:cNvSpPr>
          <p:nvPr/>
        </p:nvSpPr>
        <p:spPr>
          <a:xfrm rot="0">
            <a:off x="1844802" y="5661049"/>
            <a:ext cx="1671799" cy="45034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Start Date</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12" name="矩形"/>
          <p:cNvSpPr>
            <a:spLocks/>
          </p:cNvSpPr>
          <p:nvPr/>
        </p:nvSpPr>
        <p:spPr>
          <a:xfrm rot="0">
            <a:off x="2153355" y="6111621"/>
            <a:ext cx="594751" cy="45034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FTE</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13" name="矩形"/>
          <p:cNvSpPr>
            <a:spLocks/>
          </p:cNvSpPr>
          <p:nvPr/>
        </p:nvSpPr>
        <p:spPr>
          <a:xfrm rot="0">
            <a:off x="1416158" y="6562192"/>
            <a:ext cx="2447992" cy="90068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Employee type Work location</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
        <p:nvSpPr>
          <p:cNvPr id="114" name="矩形"/>
          <p:cNvSpPr>
            <a:spLocks/>
          </p:cNvSpPr>
          <p:nvPr/>
        </p:nvSpPr>
        <p:spPr>
          <a:xfrm rot="0">
            <a:off x="1980371" y="7463323"/>
            <a:ext cx="1611716" cy="45034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546"/>
              </a:lnSpc>
              <a:spcBef>
                <a:spcPts val="0"/>
              </a:spcBef>
              <a:spcAft>
                <a:spcPts val="0"/>
              </a:spcAft>
              <a:buNone/>
            </a:pPr>
            <a:r>
              <a:rPr lang="en-US" altLang="zh-CN"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rPr>
              <a:t>Eligibility </a:t>
            </a:r>
            <a:endParaRPr lang="zh-CN" altLang="en-US" sz="2574" b="0" i="0" u="none" strike="noStrike" kern="1200" cap="none" spc="0" baseline="0">
              <a:solidFill>
                <a:srgbClr val="000000"/>
              </a:solidFill>
              <a:latin typeface="Canva Sans Bold" pitchFamily="0" charset="0"/>
              <a:ea typeface="Canva Sans Bold" pitchFamily="0" charset="0"/>
              <a:cs typeface="Canva Sans Bold" pitchFamily="0" charset="0"/>
              <a:sym typeface="Canva Sans Bold" pitchFamily="0" charset="0"/>
            </a:endParaRPr>
          </a:p>
        </p:txBody>
      </p:sp>
    </p:spTree>
    <p:extLst>
      <p:ext uri="{BB962C8B-B14F-4D97-AF65-F5344CB8AC3E}">
        <p14:creationId xmlns:p14="http://schemas.microsoft.com/office/powerpoint/2010/main" val="13872838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671512" y="4998420"/>
            <a:ext cx="3705224" cy="5133975"/>
            <a:chOff x="671512" y="4998420"/>
            <a:chExt cx="3705224" cy="5133975"/>
          </a:xfrm>
        </p:grpSpPr>
        <p:sp>
          <p:nvSpPr>
            <p:cNvPr id="115" name="曲线"/>
            <p:cNvSpPr>
              <a:spLocks/>
            </p:cNvSpPr>
            <p:nvPr/>
          </p:nvSpPr>
          <p:spPr>
            <a:xfrm rot="0">
              <a:off x="671512" y="4998420"/>
              <a:ext cx="3705224" cy="5133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550" b="-1550"/>
              </a:stretch>
            </a:blipFill>
            <a:ln cmpd="sng" cap="flat">
              <a:noFill/>
              <a:prstDash val="solid"/>
              <a:miter/>
            </a:ln>
          </p:spPr>
        </p:sp>
      </p:grpSp>
      <p:sp>
        <p:nvSpPr>
          <p:cNvPr id="117" name="矩形"/>
          <p:cNvSpPr>
            <a:spLocks/>
          </p:cNvSpPr>
          <p:nvPr/>
        </p:nvSpPr>
        <p:spPr>
          <a:xfrm rot="0">
            <a:off x="16915828" y="9630346"/>
            <a:ext cx="112090" cy="29337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10"/>
              </a:lnSpc>
              <a:spcBef>
                <a:spcPts val="0"/>
              </a:spcBef>
              <a:spcAft>
                <a:spcPts val="0"/>
              </a:spcAft>
              <a:buNone/>
            </a:pPr>
            <a:r>
              <a:rPr lang="en-US" altLang="zh-CN"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9</a:t>
            </a:r>
            <a:endParaRPr lang="zh-CN" altLang="en-US" sz="165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1109662" y="789127"/>
            <a:ext cx="10443914" cy="199136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840"/>
              </a:lnSpc>
              <a:spcBef>
                <a:spcPts val="0"/>
              </a:spcBef>
              <a:spcAft>
                <a:spcPts val="0"/>
              </a:spcAft>
              <a:buNone/>
            </a:pPr>
            <a:r>
              <a:rPr lang="en-US" altLang="zh-CN" sz="5600" b="0" i="0" u="none" strike="noStrike" kern="1200" cap="none" spc="27" baseline="0">
                <a:solidFill>
                  <a:srgbClr val="000000"/>
                </a:solidFill>
                <a:latin typeface="Trebuchet MS Bold" pitchFamily="0" charset="0"/>
                <a:ea typeface="Trebuchet MS Bold" pitchFamily="0" charset="0"/>
                <a:cs typeface="Trebuchet MS Bold" pitchFamily="0" charset="0"/>
                <a:sym typeface="Trebuchet MS Bold" pitchFamily="0" charset="0"/>
              </a:rPr>
              <a:t>THE "WOW" IN OUR SOLUTION</a:t>
            </a:r>
            <a:endParaRPr lang="zh-CN" altLang="en-US" sz="5600" b="0" i="0" u="none" strike="noStrike" kern="1200" cap="none" spc="2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19" name="矩形"/>
          <p:cNvSpPr>
            <a:spLocks/>
          </p:cNvSpPr>
          <p:nvPr/>
        </p:nvSpPr>
        <p:spPr>
          <a:xfrm rot="0">
            <a:off x="7786554" y="6896466"/>
            <a:ext cx="5346430" cy="60439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9"/>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Highlighting the features </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
        <p:nvSpPr>
          <p:cNvPr id="120" name="矩形"/>
          <p:cNvSpPr>
            <a:spLocks/>
          </p:cNvSpPr>
          <p:nvPr/>
        </p:nvSpPr>
        <p:spPr>
          <a:xfrm rot="0">
            <a:off x="3920156" y="3790274"/>
            <a:ext cx="13974927" cy="107911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497"/>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IFS(G10&gt;=1,"applicable",G10&gt;=1,"not applicable",G10=1,"perfect")</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
        <p:nvSpPr>
          <p:cNvPr id="121" name="矩形"/>
          <p:cNvSpPr>
            <a:spLocks/>
          </p:cNvSpPr>
          <p:nvPr/>
        </p:nvSpPr>
        <p:spPr>
          <a:xfrm rot="0">
            <a:off x="7273141" y="5449781"/>
            <a:ext cx="7268956" cy="107911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497"/>
              </a:lnSpc>
              <a:spcBef>
                <a:spcPts val="0"/>
              </a:spcBef>
              <a:spcAft>
                <a:spcPts val="0"/>
              </a:spcAft>
              <a:buNone/>
            </a:pPr>
            <a:r>
              <a:rPr lang="en-US" altLang="zh-CN"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rPr>
              <a:t>Pivot table,pie chart and bargraph</a:t>
            </a:r>
            <a:endParaRPr lang="zh-CN" altLang="en-US" sz="3399" b="0" i="0" u="none" strike="noStrike" kern="1200" cap="none" spc="0" baseline="0">
              <a:solidFill>
                <a:srgbClr val="000000"/>
              </a:solidFill>
              <a:latin typeface="Canva Sans" pitchFamily="0" charset="0"/>
              <a:ea typeface="Canva Sans" pitchFamily="0" charset="0"/>
              <a:cs typeface="Canva Sans" pitchFamily="0" charset="0"/>
              <a:sym typeface="Canva Sans" pitchFamily="0" charset="0"/>
            </a:endParaRPr>
          </a:p>
        </p:txBody>
      </p:sp>
    </p:spTree>
    <p:extLst>
      <p:ext uri="{BB962C8B-B14F-4D97-AF65-F5344CB8AC3E}">
        <p14:creationId xmlns:p14="http://schemas.microsoft.com/office/powerpoint/2010/main" val="19080569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PPT USING EXCEL SHEET </dc:title>
  <cp:lastModifiedBy>root</cp:lastModifiedBy>
  <cp:revision>1</cp:revision>
  <dcterms:created xsi:type="dcterms:W3CDTF">2006-08-16T00:00:00Z</dcterms:created>
  <dcterms:modified xsi:type="dcterms:W3CDTF">2024-09-02T02:57:28Z</dcterms:modified>
</cp:coreProperties>
</file>