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Balaji%20Employee_Datase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Balaji%20Employee_Dataset.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[Balaji Employee_Dataset.xlsx]Sheet4!PivotTable8</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Sheet4!$B$1</c:f>
              <c:strCache>
                <c:ptCount val="1"/>
                <c:pt idx="0">
                  <c:v>Sum of Monthly Salary</c:v>
                </c:pt>
              </c:strCache>
            </c:strRef>
          </c:tx>
          <c:spPr>
            <a:solidFill>
              <a:schemeClr val="accent1"/>
            </a:solidFill>
            <a:ln>
              <a:noFill/>
            </a:ln>
            <a:effectLst/>
          </c:spPr>
          <c:invertIfNegative val="0"/>
          <c:cat>
            <c:multiLvlStrRef>
              <c:f>Sheet4!$A$2:$A$13</c:f>
              <c:multiLvlStrCache>
                <c:ptCount val="9"/>
                <c:lvl>
                  <c:pt idx="0">
                    <c:v>Business Development</c:v>
                  </c:pt>
                  <c:pt idx="1">
                    <c:v>Engineering</c:v>
                  </c:pt>
                  <c:pt idx="2">
                    <c:v>Marketing</c:v>
                  </c:pt>
                  <c:pt idx="3">
                    <c:v>Services</c:v>
                  </c:pt>
                  <c:pt idx="4">
                    <c:v>Training</c:v>
                  </c:pt>
                  <c:pt idx="5">
                    <c:v>Engineering</c:v>
                  </c:pt>
                  <c:pt idx="6">
                    <c:v>NULL</c:v>
                  </c:pt>
                  <c:pt idx="7">
                    <c:v>Research and Development</c:v>
                  </c:pt>
                  <c:pt idx="8">
                    <c:v>Support</c:v>
                  </c:pt>
                </c:lvl>
                <c:lvl>
                  <c:pt idx="0">
                    <c:v>Female</c:v>
                  </c:pt>
                  <c:pt idx="5">
                    <c:v>Male</c:v>
                  </c:pt>
                </c:lvl>
              </c:multiLvlStrCache>
            </c:multiLvlStrRef>
          </c:cat>
          <c:val>
            <c:numRef>
              <c:f>Sheet4!$B$2:$B$13</c:f>
              <c:numCache>
                <c:formatCode>General</c:formatCode>
                <c:ptCount val="9"/>
                <c:pt idx="0">
                  <c:v>66355</c:v>
                </c:pt>
                <c:pt idx="1">
                  <c:v>24568</c:v>
                </c:pt>
                <c:pt idx="2">
                  <c:v>12599</c:v>
                </c:pt>
                <c:pt idx="3">
                  <c:v>33792</c:v>
                </c:pt>
                <c:pt idx="4">
                  <c:v>30724</c:v>
                </c:pt>
                <c:pt idx="5">
                  <c:v>48000</c:v>
                </c:pt>
                <c:pt idx="6">
                  <c:v>35000</c:v>
                </c:pt>
                <c:pt idx="7">
                  <c:v>28120</c:v>
                </c:pt>
                <c:pt idx="8">
                  <c:v>65943</c:v>
                </c:pt>
              </c:numCache>
            </c:numRef>
          </c:val>
          <c:extLst>
            <c:ext xmlns:c16="http://schemas.microsoft.com/office/drawing/2014/chart" uri="{C3380CC4-5D6E-409C-BE32-E72D297353CC}">
              <c16:uniqueId val="{00000000-739C-9142-9F5B-DAE1AEB074D8}"/>
            </c:ext>
          </c:extLst>
        </c:ser>
        <c:ser>
          <c:idx val="1"/>
          <c:order val="1"/>
          <c:tx>
            <c:strRef>
              <c:f>Sheet4!$C$1</c:f>
              <c:strCache>
                <c:ptCount val="1"/>
                <c:pt idx="0">
                  <c:v>Sum of Annual Salary</c:v>
                </c:pt>
              </c:strCache>
            </c:strRef>
          </c:tx>
          <c:spPr>
            <a:solidFill>
              <a:schemeClr val="accent2"/>
            </a:solidFill>
            <a:ln>
              <a:noFill/>
            </a:ln>
            <a:effectLst/>
          </c:spPr>
          <c:invertIfNegative val="0"/>
          <c:cat>
            <c:multiLvlStrRef>
              <c:f>Sheet4!$A$2:$A$13</c:f>
              <c:multiLvlStrCache>
                <c:ptCount val="9"/>
                <c:lvl>
                  <c:pt idx="0">
                    <c:v>Business Development</c:v>
                  </c:pt>
                  <c:pt idx="1">
                    <c:v>Engineering</c:v>
                  </c:pt>
                  <c:pt idx="2">
                    <c:v>Marketing</c:v>
                  </c:pt>
                  <c:pt idx="3">
                    <c:v>Services</c:v>
                  </c:pt>
                  <c:pt idx="4">
                    <c:v>Training</c:v>
                  </c:pt>
                  <c:pt idx="5">
                    <c:v>Engineering</c:v>
                  </c:pt>
                  <c:pt idx="6">
                    <c:v>NULL</c:v>
                  </c:pt>
                  <c:pt idx="7">
                    <c:v>Research and Development</c:v>
                  </c:pt>
                  <c:pt idx="8">
                    <c:v>Support</c:v>
                  </c:pt>
                </c:lvl>
                <c:lvl>
                  <c:pt idx="0">
                    <c:v>Female</c:v>
                  </c:pt>
                  <c:pt idx="5">
                    <c:v>Male</c:v>
                  </c:pt>
                </c:lvl>
              </c:multiLvlStrCache>
            </c:multiLvlStrRef>
          </c:cat>
          <c:val>
            <c:numRef>
              <c:f>Sheet4!$C$2:$C$13</c:f>
              <c:numCache>
                <c:formatCode>General</c:formatCode>
                <c:ptCount val="9"/>
                <c:pt idx="0">
                  <c:v>796260</c:v>
                </c:pt>
                <c:pt idx="1">
                  <c:v>294816</c:v>
                </c:pt>
                <c:pt idx="2">
                  <c:v>151188</c:v>
                </c:pt>
                <c:pt idx="3">
                  <c:v>405504</c:v>
                </c:pt>
                <c:pt idx="4">
                  <c:v>368688</c:v>
                </c:pt>
                <c:pt idx="5">
                  <c:v>576000</c:v>
                </c:pt>
                <c:pt idx="6">
                  <c:v>420000</c:v>
                </c:pt>
                <c:pt idx="7">
                  <c:v>337440</c:v>
                </c:pt>
                <c:pt idx="8">
                  <c:v>791316</c:v>
                </c:pt>
              </c:numCache>
            </c:numRef>
          </c:val>
          <c:extLst>
            <c:ext xmlns:c16="http://schemas.microsoft.com/office/drawing/2014/chart" uri="{C3380CC4-5D6E-409C-BE32-E72D297353CC}">
              <c16:uniqueId val="{00000001-739C-9142-9F5B-DAE1AEB074D8}"/>
            </c:ext>
          </c:extLst>
        </c:ser>
        <c:dLbls>
          <c:showLegendKey val="0"/>
          <c:showVal val="0"/>
          <c:showCatName val="0"/>
          <c:showSerName val="0"/>
          <c:showPercent val="0"/>
          <c:showBubbleSize val="0"/>
        </c:dLbls>
        <c:gapWidth val="219"/>
        <c:overlap val="-27"/>
        <c:axId val="137369231"/>
        <c:axId val="137370191"/>
      </c:barChart>
      <c:catAx>
        <c:axId val="137369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70191"/>
        <c:crosses val="autoZero"/>
        <c:auto val="1"/>
        <c:lblAlgn val="ctr"/>
        <c:lblOffset val="100"/>
        <c:noMultiLvlLbl val="0"/>
      </c:catAx>
      <c:valAx>
        <c:axId val="137370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692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[Balaji Employee_Dataset.xlsx]Sheet4!PivotTable8</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s>
    <c:plotArea>
      <c:layout/>
      <c:pieChart>
        <c:varyColors val="1"/>
        <c:ser>
          <c:idx val="0"/>
          <c:order val="0"/>
          <c:tx>
            <c:strRef>
              <c:f>Sheet4!$B$1</c:f>
              <c:strCache>
                <c:ptCount val="1"/>
                <c:pt idx="0">
                  <c:v>Sum of Monthly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Sheet4!$A$2:$A$13</c:f>
              <c:multiLvlStrCache>
                <c:ptCount val="9"/>
                <c:lvl>
                  <c:pt idx="0">
                    <c:v>Business Development</c:v>
                  </c:pt>
                  <c:pt idx="1">
                    <c:v>Engineering</c:v>
                  </c:pt>
                  <c:pt idx="2">
                    <c:v>Marketing</c:v>
                  </c:pt>
                  <c:pt idx="3">
                    <c:v>Services</c:v>
                  </c:pt>
                  <c:pt idx="4">
                    <c:v>Training</c:v>
                  </c:pt>
                  <c:pt idx="5">
                    <c:v>Engineering</c:v>
                  </c:pt>
                  <c:pt idx="6">
                    <c:v>NULL</c:v>
                  </c:pt>
                  <c:pt idx="7">
                    <c:v>Research and Development</c:v>
                  </c:pt>
                  <c:pt idx="8">
                    <c:v>Support</c:v>
                  </c:pt>
                </c:lvl>
                <c:lvl>
                  <c:pt idx="0">
                    <c:v>Female</c:v>
                  </c:pt>
                  <c:pt idx="5">
                    <c:v>Male</c:v>
                  </c:pt>
                </c:lvl>
              </c:multiLvlStrCache>
            </c:multiLvlStrRef>
          </c:cat>
          <c:val>
            <c:numRef>
              <c:f>Sheet4!$B$2:$B$13</c:f>
              <c:numCache>
                <c:formatCode>General</c:formatCode>
                <c:ptCount val="9"/>
                <c:pt idx="0">
                  <c:v>66355</c:v>
                </c:pt>
                <c:pt idx="1">
                  <c:v>24568</c:v>
                </c:pt>
                <c:pt idx="2">
                  <c:v>12599</c:v>
                </c:pt>
                <c:pt idx="3">
                  <c:v>33792</c:v>
                </c:pt>
                <c:pt idx="4">
                  <c:v>30724</c:v>
                </c:pt>
                <c:pt idx="5">
                  <c:v>48000</c:v>
                </c:pt>
                <c:pt idx="6">
                  <c:v>35000</c:v>
                </c:pt>
                <c:pt idx="7">
                  <c:v>28120</c:v>
                </c:pt>
                <c:pt idx="8">
                  <c:v>65943</c:v>
                </c:pt>
              </c:numCache>
            </c:numRef>
          </c:val>
          <c:extLst>
            <c:ext xmlns:c16="http://schemas.microsoft.com/office/drawing/2014/chart" uri="{C3380CC4-5D6E-409C-BE32-E72D297353CC}">
              <c16:uniqueId val="{00000000-E04E-6247-8BC9-96B4ACF9276C}"/>
            </c:ext>
          </c:extLst>
        </c:ser>
        <c:ser>
          <c:idx val="1"/>
          <c:order val="1"/>
          <c:tx>
            <c:strRef>
              <c:f>Sheet4!$C$1</c:f>
              <c:strCache>
                <c:ptCount val="1"/>
                <c:pt idx="0">
                  <c:v>Sum of Annual 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Sheet4!$A$2:$A$13</c:f>
              <c:multiLvlStrCache>
                <c:ptCount val="9"/>
                <c:lvl>
                  <c:pt idx="0">
                    <c:v>Business Development</c:v>
                  </c:pt>
                  <c:pt idx="1">
                    <c:v>Engineering</c:v>
                  </c:pt>
                  <c:pt idx="2">
                    <c:v>Marketing</c:v>
                  </c:pt>
                  <c:pt idx="3">
                    <c:v>Services</c:v>
                  </c:pt>
                  <c:pt idx="4">
                    <c:v>Training</c:v>
                  </c:pt>
                  <c:pt idx="5">
                    <c:v>Engineering</c:v>
                  </c:pt>
                  <c:pt idx="6">
                    <c:v>NULL</c:v>
                  </c:pt>
                  <c:pt idx="7">
                    <c:v>Research and Development</c:v>
                  </c:pt>
                  <c:pt idx="8">
                    <c:v>Support</c:v>
                  </c:pt>
                </c:lvl>
                <c:lvl>
                  <c:pt idx="0">
                    <c:v>Female</c:v>
                  </c:pt>
                  <c:pt idx="5">
                    <c:v>Male</c:v>
                  </c:pt>
                </c:lvl>
              </c:multiLvlStrCache>
            </c:multiLvlStrRef>
          </c:cat>
          <c:val>
            <c:numRef>
              <c:f>Sheet4!$C$2:$C$13</c:f>
              <c:numCache>
                <c:formatCode>General</c:formatCode>
                <c:ptCount val="9"/>
                <c:pt idx="0">
                  <c:v>796260</c:v>
                </c:pt>
                <c:pt idx="1">
                  <c:v>294816</c:v>
                </c:pt>
                <c:pt idx="2">
                  <c:v>151188</c:v>
                </c:pt>
                <c:pt idx="3">
                  <c:v>405504</c:v>
                </c:pt>
                <c:pt idx="4">
                  <c:v>368688</c:v>
                </c:pt>
                <c:pt idx="5">
                  <c:v>576000</c:v>
                </c:pt>
                <c:pt idx="6">
                  <c:v>420000</c:v>
                </c:pt>
                <c:pt idx="7">
                  <c:v>337440</c:v>
                </c:pt>
                <c:pt idx="8">
                  <c:v>791316</c:v>
                </c:pt>
              </c:numCache>
            </c:numRef>
          </c:val>
          <c:extLst>
            <c:ext xmlns:c16="http://schemas.microsoft.com/office/drawing/2014/chart" uri="{C3380CC4-5D6E-409C-BE32-E72D297353CC}">
              <c16:uniqueId val="{00000001-E04E-6247-8BC9-96B4ACF9276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305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019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950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612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8792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7400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5655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9544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0109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17493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774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188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799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945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349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747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378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092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0223555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0" y="55101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err="1">
                <a:latin typeface="Times New Roman" panose="02020603050405020304" pitchFamily="18" charset="0"/>
                <a:cs typeface="Times New Roman" panose="02020603050405020304" pitchFamily="18" charset="0"/>
              </a:rPr>
              <a:t>Balaji.M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312220</a:t>
            </a:r>
            <a:r>
              <a:rPr lang="en-IN" sz="2400" dirty="0">
                <a:latin typeface="Times New Roman" panose="02020603050405020304" pitchFamily="18" charset="0"/>
                <a:cs typeface="Times New Roman" panose="02020603050405020304" pitchFamily="18" charset="0"/>
              </a:rPr>
              <a:t>278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III – B.Com Computer Application (Commerce)</a:t>
            </a:r>
          </a:p>
          <a:p>
            <a:r>
              <a:rPr lang="en-US" sz="2400" dirty="0">
                <a:latin typeface="Times New Roman" panose="02020603050405020304" pitchFamily="18" charset="0"/>
                <a:cs typeface="Times New Roman" panose="02020603050405020304" pitchFamily="18" charset="0"/>
              </a:rPr>
              <a:t>COLLEGE: Jeppiaar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4" y="291147"/>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extBox 1">
            <a:extLst>
              <a:ext uri="{FF2B5EF4-FFF2-40B4-BE49-F238E27FC236}">
                <a16:creationId xmlns:a16="http://schemas.microsoft.com/office/drawing/2014/main" id="{0473B4D3-C636-AEF9-3E32-C2DA89186E97}"/>
              </a:ext>
            </a:extLst>
          </p:cNvPr>
          <p:cNvSpPr txBox="1"/>
          <p:nvPr/>
        </p:nvSpPr>
        <p:spPr>
          <a:xfrm>
            <a:off x="739774" y="1676400"/>
            <a:ext cx="7870826" cy="3416320"/>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Dataset collection - Employee Salary Dataset</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Dataset Preparation - Clearing Blanks, Filtering and removing Blank data in the database.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Using VLOOKUP formula to find an Employees salary.</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Insert Pivot Table to summarize the dataset on employee salary based on gender, trends and jab title.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visualization using Bar Chart and Pie chart to represent the turnover by gender.</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Final Report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TextBox 7">
            <a:extLst>
              <a:ext uri="{FF2B5EF4-FFF2-40B4-BE49-F238E27FC236}">
                <a16:creationId xmlns:a16="http://schemas.microsoft.com/office/drawing/2014/main" id="{4FC9D399-944A-DD42-AA1C-755F09D5FFB8}"/>
              </a:ext>
            </a:extLst>
          </p:cNvPr>
          <p:cNvSpPr txBox="1"/>
          <p:nvPr/>
        </p:nvSpPr>
        <p:spPr>
          <a:xfrm>
            <a:off x="755332" y="1371600"/>
            <a:ext cx="859821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BAR CHART VISUALISATION</a:t>
            </a:r>
            <a:endParaRPr lang="en-IN" sz="24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2D8580D4-FB53-CD6E-7FA8-C1009975BA95}"/>
              </a:ext>
            </a:extLst>
          </p:cNvPr>
          <p:cNvGraphicFramePr>
            <a:graphicFrameLocks/>
          </p:cNvGraphicFramePr>
          <p:nvPr>
            <p:extLst>
              <p:ext uri="{D42A27DB-BD31-4B8C-83A1-F6EECF244321}">
                <p14:modId xmlns:p14="http://schemas.microsoft.com/office/powerpoint/2010/main" val="3316414115"/>
              </p:ext>
            </p:extLst>
          </p:nvPr>
        </p:nvGraphicFramePr>
        <p:xfrm>
          <a:off x="1224669" y="2062134"/>
          <a:ext cx="9308796" cy="41860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DD13E-A585-8783-3E72-95D05DD2217D}"/>
              </a:ext>
            </a:extLst>
          </p:cNvPr>
          <p:cNvSpPr txBox="1"/>
          <p:nvPr/>
        </p:nvSpPr>
        <p:spPr>
          <a:xfrm>
            <a:off x="533400" y="381000"/>
            <a:ext cx="38862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RESULTS</a:t>
            </a:r>
            <a:endParaRPr lang="en-IN" sz="4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3971480-BC84-83FE-8FE3-8ED0C799F7C6}"/>
              </a:ext>
            </a:extLst>
          </p:cNvPr>
          <p:cNvSpPr txBox="1"/>
          <p:nvPr/>
        </p:nvSpPr>
        <p:spPr>
          <a:xfrm>
            <a:off x="685800" y="1447800"/>
            <a:ext cx="4419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PIE CHART VISUALISATION</a:t>
            </a:r>
            <a:endParaRPr lang="en-IN" sz="2400"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61C560FC-04E7-BB99-CA76-7F93DA62627F}"/>
              </a:ext>
            </a:extLst>
          </p:cNvPr>
          <p:cNvGraphicFramePr>
            <a:graphicFrameLocks/>
          </p:cNvGraphicFramePr>
          <p:nvPr>
            <p:extLst>
              <p:ext uri="{D42A27DB-BD31-4B8C-83A1-F6EECF244321}">
                <p14:modId xmlns:p14="http://schemas.microsoft.com/office/powerpoint/2010/main" val="2989464381"/>
              </p:ext>
            </p:extLst>
          </p:nvPr>
        </p:nvGraphicFramePr>
        <p:xfrm>
          <a:off x="1482329" y="2028825"/>
          <a:ext cx="9501188" cy="41862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171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AC48DF-2AAD-8588-8DCD-AF276B698444}"/>
              </a:ext>
            </a:extLst>
          </p:cNvPr>
          <p:cNvSpPr txBox="1"/>
          <p:nvPr/>
        </p:nvSpPr>
        <p:spPr>
          <a:xfrm>
            <a:off x="1674315" y="2481204"/>
            <a:ext cx="8844857" cy="1200329"/>
          </a:xfrm>
          <a:prstGeom prst="rect">
            <a:avLst/>
          </a:prstGeom>
          <a:noFill/>
        </p:spPr>
        <p:txBody>
          <a:bodyPr wrap="square">
            <a:spAutoFit/>
          </a:bodyPr>
          <a:lstStyle/>
          <a:p>
            <a:r>
              <a:rPr lang="en-US" dirty="0"/>
              <a:t>In conclusion, our analysis reveals key insights into employee trends, including [briefly mention  to enhance employee experience and drive business growth. By acting on these insights, we can improve retention, productivity, and overall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5508625"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bg1"/>
                </a:solidFill>
                <a:latin typeface="Times New Roman" panose="02020603050405020304" pitchFamily="18" charset="0"/>
                <a:cs typeface="Times New Roman" panose="02020603050405020304" pitchFamily="18" charset="0"/>
              </a:rPr>
              <a:t>PROJECT</a:t>
            </a:r>
            <a:r>
              <a:rPr sz="4250" spc="-85" dirty="0">
                <a:solidFill>
                  <a:schemeClr val="bg1"/>
                </a:solidFill>
                <a:latin typeface="Times New Roman" panose="02020603050405020304" pitchFamily="18" charset="0"/>
                <a:cs typeface="Times New Roman" panose="02020603050405020304" pitchFamily="18" charset="0"/>
              </a:rPr>
              <a:t> </a:t>
            </a:r>
            <a:r>
              <a:rPr sz="4250" spc="25" dirty="0">
                <a:solidFill>
                  <a:schemeClr val="bg1"/>
                </a:solidFill>
                <a:latin typeface="Times New Roman" panose="02020603050405020304" pitchFamily="18" charset="0"/>
                <a:cs typeface="Times New Roman" panose="02020603050405020304" pitchFamily="18" charset="0"/>
              </a:rPr>
              <a:t>TITLE</a:t>
            </a:r>
            <a:endParaRPr sz="4250" dirty="0">
              <a:solidFill>
                <a:schemeClr val="bg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7030A0"/>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259" y="4497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753165"/>
            <a:ext cx="3984625" cy="659796"/>
          </a:xfrm>
          <a:prstGeom prst="rect">
            <a:avLst/>
          </a:prstGeom>
        </p:spPr>
        <p:txBody>
          <a:bodyPr vert="horz" wrap="square" lIns="0" tIns="13335" rIns="0" bIns="0" rtlCol="0">
            <a:spAutoFit/>
          </a:bodyPr>
          <a:lstStyle/>
          <a:p>
            <a:pPr marL="12700">
              <a:lnSpc>
                <a:spcPct val="100000"/>
              </a:lnSpc>
              <a:spcBef>
                <a:spcPts val="105"/>
              </a:spcBef>
            </a:pPr>
            <a:r>
              <a:rPr b="1" spc="25" dirty="0">
                <a:solidFill>
                  <a:schemeClr val="bg1"/>
                </a:solidFill>
                <a:latin typeface="Times New Roman" panose="02020603050405020304" pitchFamily="18" charset="0"/>
                <a:cs typeface="Times New Roman" panose="02020603050405020304" pitchFamily="18" charset="0"/>
              </a:rPr>
              <a:t>A</a:t>
            </a:r>
            <a:r>
              <a:rPr b="1" spc="-5" dirty="0">
                <a:solidFill>
                  <a:schemeClr val="bg1"/>
                </a:solidFill>
                <a:latin typeface="Times New Roman" panose="02020603050405020304" pitchFamily="18" charset="0"/>
                <a:cs typeface="Times New Roman" panose="02020603050405020304" pitchFamily="18" charset="0"/>
              </a:rPr>
              <a:t>G</a:t>
            </a:r>
            <a:r>
              <a:rPr b="1" spc="-35" dirty="0">
                <a:solidFill>
                  <a:schemeClr val="bg1"/>
                </a:solidFill>
                <a:latin typeface="Times New Roman" panose="02020603050405020304" pitchFamily="18" charset="0"/>
                <a:cs typeface="Times New Roman" panose="02020603050405020304" pitchFamily="18" charset="0"/>
              </a:rPr>
              <a:t>E</a:t>
            </a:r>
            <a:r>
              <a:rPr b="1" spc="15" dirty="0">
                <a:solidFill>
                  <a:schemeClr val="bg1"/>
                </a:solidFill>
                <a:latin typeface="Times New Roman" panose="02020603050405020304" pitchFamily="18" charset="0"/>
                <a:cs typeface="Times New Roman" panose="02020603050405020304" pitchFamily="18" charset="0"/>
              </a:rPr>
              <a:t>N</a:t>
            </a:r>
            <a:r>
              <a:rPr b="1" dirty="0">
                <a:solidFill>
                  <a:schemeClr val="bg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chemeClr val="bg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bg1"/>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bg1"/>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bg1"/>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Dataset Description</a:t>
            </a:r>
            <a:endParaRPr lang="en-US" sz="2800" b="0" i="0" dirty="0">
              <a:solidFill>
                <a:schemeClr val="bg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bg1"/>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bg1"/>
                </a:solidFill>
                <a:effectLst/>
                <a:latin typeface="Times New Roman" panose="02020603050405020304" pitchFamily="18" charset="0"/>
                <a:cs typeface="Times New Roman" panose="02020603050405020304" pitchFamily="18" charset="0"/>
              </a:rPr>
              <a:t>Results and </a:t>
            </a:r>
            <a:r>
              <a:rPr lang="en-US" sz="2800" dirty="0">
                <a:solidFill>
                  <a:schemeClr val="bg1"/>
                </a:solidFill>
                <a:latin typeface="Times New Roman" panose="02020603050405020304" pitchFamily="18" charset="0"/>
                <a:cs typeface="Times New Roman" panose="02020603050405020304" pitchFamily="18" charset="0"/>
              </a:rPr>
              <a:t>Discussion</a:t>
            </a:r>
            <a:endParaRPr lang="en-US" sz="2800" b="0" i="0" dirty="0">
              <a:solidFill>
                <a:schemeClr val="bg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bg1"/>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0" i="0" dirty="0">
                <a:solidFill>
                  <a:schemeClr val="bg1"/>
                </a:solidFill>
                <a:effectLst/>
                <a:latin typeface="Times New Roman" panose="02020603050405020304" pitchFamily="18" charset="0"/>
                <a:cs typeface="Times New Roman" panose="02020603050405020304" pitchFamily="18" charset="0"/>
              </a:rPr>
              <a:t>Problem Statement</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624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747D0D05-8C1E-DC97-6051-7017FAE60DEC}"/>
              </a:ext>
            </a:extLst>
          </p:cNvPr>
          <p:cNvSpPr txBox="1"/>
          <p:nvPr/>
        </p:nvSpPr>
        <p:spPr>
          <a:xfrm>
            <a:off x="1438275" y="1582340"/>
            <a:ext cx="6107906" cy="4401205"/>
          </a:xfrm>
          <a:prstGeom prst="rect">
            <a:avLst/>
          </a:prstGeom>
          <a:noFill/>
        </p:spPr>
        <p:txBody>
          <a:bodyPr wrap="square">
            <a:spAutoFit/>
          </a:bodyPr>
          <a:lstStyle/>
          <a:p>
            <a:r>
              <a:rPr lang="en-GB" sz="2000" dirty="0"/>
              <a:t>The HR department at XYZ Corporation would want to carry out an analysis of salary data for the employees in order to develop trends and patterns and most likely even disparities in compensation. Data includes:</a:t>
            </a:r>
          </a:p>
          <a:p>
            <a:endParaRPr lang="en-GB" sz="2000" dirty="0"/>
          </a:p>
          <a:p>
            <a:pPr marL="285750" indent="-285750">
              <a:buFont typeface="Arial" panose="020B0604020202020204" pitchFamily="34" charset="0"/>
              <a:buChar char="•"/>
            </a:pPr>
            <a:r>
              <a:rPr lang="en-GB" sz="2000" dirty="0"/>
              <a:t>Employee ID</a:t>
            </a:r>
          </a:p>
          <a:p>
            <a:pPr marL="285750" indent="-285750">
              <a:buFont typeface="Arial" panose="020B0604020202020204" pitchFamily="34" charset="0"/>
              <a:buChar char="•"/>
            </a:pPr>
            <a:r>
              <a:rPr lang="en-GB" sz="2000" dirty="0"/>
              <a:t>Salary</a:t>
            </a:r>
          </a:p>
          <a:p>
            <a:pPr marL="285750" indent="-285750">
              <a:buFont typeface="Arial" panose="020B0604020202020204" pitchFamily="34" charset="0"/>
              <a:buChar char="•"/>
            </a:pPr>
            <a:r>
              <a:rPr lang="en-GB" sz="2000" dirty="0"/>
              <a:t>Department</a:t>
            </a:r>
          </a:p>
          <a:p>
            <a:pPr marL="285750" indent="-285750">
              <a:buFont typeface="Arial" panose="020B0604020202020204" pitchFamily="34" charset="0"/>
              <a:buChar char="•"/>
            </a:pPr>
            <a:r>
              <a:rPr lang="en-GB" sz="2000" dirty="0"/>
              <a:t>Job Title</a:t>
            </a:r>
          </a:p>
          <a:p>
            <a:pPr marL="285750" indent="-285750">
              <a:buFont typeface="Arial" panose="020B0604020202020204" pitchFamily="34" charset="0"/>
              <a:buChar char="•"/>
            </a:pPr>
            <a:r>
              <a:rPr lang="en-GB" sz="2000" dirty="0"/>
              <a:t>Gender</a:t>
            </a:r>
          </a:p>
          <a:p>
            <a:pPr marL="285750" indent="-285750">
              <a:buFont typeface="Arial" panose="020B0604020202020204" pitchFamily="34" charset="0"/>
              <a:buChar char="•"/>
            </a:pPr>
            <a:r>
              <a:rPr lang="en-GB" sz="2000" dirty="0"/>
              <a:t>Age</a:t>
            </a:r>
          </a:p>
          <a:p>
            <a:pPr marL="285750" indent="-285750">
              <a:buFont typeface="Arial" panose="020B0604020202020204" pitchFamily="34" charset="0"/>
              <a:buChar char="•"/>
            </a:pPr>
            <a:r>
              <a:rPr lang="en-GB" sz="2000" dirty="0"/>
              <a:t>Years of Service</a:t>
            </a:r>
          </a:p>
          <a:p>
            <a:pPr marL="285750" indent="-285750">
              <a:buFont typeface="Arial" panose="020B0604020202020204" pitchFamily="34" charset="0"/>
              <a:buChar char="•"/>
            </a:pPr>
            <a:r>
              <a:rPr lang="en-GB" sz="2000" dirty="0"/>
              <a:t>Education Level</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275" y="355520"/>
            <a:ext cx="6270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65EB942F-F37D-16D7-9BCC-F6CB53AE6438}"/>
              </a:ext>
            </a:extLst>
          </p:cNvPr>
          <p:cNvSpPr txBox="1"/>
          <p:nvPr/>
        </p:nvSpPr>
        <p:spPr>
          <a:xfrm>
            <a:off x="990600" y="1266804"/>
            <a:ext cx="7620000" cy="2677656"/>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Title: Employee Salary Data Analysis</a:t>
            </a:r>
          </a:p>
          <a:p>
            <a:r>
              <a:rPr lang="en-GB" sz="2800" dirty="0">
                <a:latin typeface="Times New Roman" panose="02020603050405020304" pitchFamily="18" charset="0"/>
                <a:cs typeface="Times New Roman" panose="02020603050405020304" pitchFamily="18" charset="0"/>
              </a:rPr>
              <a:t>-  Objective: This tries to </a:t>
            </a:r>
            <a:r>
              <a:rPr lang="en-GB" sz="2800" dirty="0" err="1">
                <a:latin typeface="Times New Roman" panose="02020603050405020304" pitchFamily="18" charset="0"/>
                <a:cs typeface="Times New Roman" panose="02020603050405020304" pitchFamily="18" charset="0"/>
              </a:rPr>
              <a:t>analyze</a:t>
            </a:r>
            <a:r>
              <a:rPr lang="en-GB" sz="2800" dirty="0">
                <a:latin typeface="Times New Roman" panose="02020603050405020304" pitchFamily="18" charset="0"/>
                <a:cs typeface="Times New Roman" panose="02020603050405020304" pitchFamily="18" charset="0"/>
              </a:rPr>
              <a:t> the trend, pattern,               </a:t>
            </a:r>
          </a:p>
          <a:p>
            <a:r>
              <a:rPr lang="en-GB" sz="2800" dirty="0">
                <a:latin typeface="Times New Roman" panose="02020603050405020304" pitchFamily="18" charset="0"/>
                <a:cs typeface="Times New Roman" panose="02020603050405020304" pitchFamily="18" charset="0"/>
              </a:rPr>
              <a:t>   and any disparities in employee compensation.</a:t>
            </a:r>
          </a:p>
          <a:p>
            <a:r>
              <a:rPr lang="en-GB" sz="2800" dirty="0">
                <a:latin typeface="Times New Roman" panose="02020603050405020304" pitchFamily="18" charset="0"/>
                <a:cs typeface="Times New Roman" panose="02020603050405020304" pitchFamily="18" charset="0"/>
              </a:rPr>
              <a:t>-  Dataset: Employee ID, Salary, Department, Job                                                            Title, Gender, Age, Years of Service, Education   Level</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ED4B9CA-E42A-76FA-1F84-1159D458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671653"/>
            <a:ext cx="6152213" cy="2790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8654098" cy="755335"/>
          </a:xfrm>
          <a:prstGeom prst="rect">
            <a:avLst/>
          </a:prstGeom>
        </p:spPr>
        <p:txBody>
          <a:bodyPr vert="horz" wrap="square" lIns="0" tIns="16510" rIns="0" bIns="0" rtlCol="0">
            <a:spAutoFit/>
          </a:bodyPr>
          <a:lstStyle/>
          <a:p>
            <a:pPr marL="12700">
              <a:lnSpc>
                <a:spcPct val="100000"/>
              </a:lnSpc>
              <a:spcBef>
                <a:spcPts val="130"/>
              </a:spcBef>
            </a:pPr>
            <a:r>
              <a:rPr spc="25" dirty="0">
                <a:latin typeface="Times New Roman" panose="02020603050405020304" pitchFamily="18" charset="0"/>
                <a:cs typeface="Times New Roman" panose="02020603050405020304" pitchFamily="18" charset="0"/>
              </a:rPr>
              <a:t>W</a:t>
            </a:r>
            <a:r>
              <a:rPr spc="-20" dirty="0">
                <a:latin typeface="Times New Roman" panose="02020603050405020304" pitchFamily="18" charset="0"/>
                <a:cs typeface="Times New Roman" panose="02020603050405020304" pitchFamily="18" charset="0"/>
              </a:rPr>
              <a:t>H</a:t>
            </a:r>
            <a:r>
              <a:rPr spc="20" dirty="0">
                <a:latin typeface="Times New Roman" panose="02020603050405020304" pitchFamily="18" charset="0"/>
                <a:cs typeface="Times New Roman" panose="02020603050405020304" pitchFamily="18" charset="0"/>
              </a:rPr>
              <a:t>O</a:t>
            </a:r>
            <a:r>
              <a:rPr spc="-2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AR</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a:t>
            </a:r>
            <a:r>
              <a:rPr spc="-15" dirty="0">
                <a:latin typeface="Times New Roman" panose="02020603050405020304" pitchFamily="18" charset="0"/>
                <a:cs typeface="Times New Roman" panose="02020603050405020304" pitchFamily="18" charset="0"/>
              </a:rPr>
              <a:t>H</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E</a:t>
            </a:r>
            <a:r>
              <a:rPr spc="3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D</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a:t>
            </a:r>
            <a:r>
              <a:rPr spc="-2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S?</a:t>
            </a:r>
            <a:endParaRPr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34F3EFB5-9AF1-6C75-8261-A8B8C418D311}"/>
              </a:ext>
            </a:extLst>
          </p:cNvPr>
          <p:cNvSpPr txBox="1"/>
          <p:nvPr/>
        </p:nvSpPr>
        <p:spPr>
          <a:xfrm>
            <a:off x="997426" y="1853197"/>
            <a:ext cx="8058150" cy="2677656"/>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1. HR Manager</a:t>
            </a:r>
          </a:p>
          <a:p>
            <a:r>
              <a:rPr lang="en-GB" sz="2400" dirty="0">
                <a:latin typeface="Times New Roman" panose="02020603050405020304" pitchFamily="18" charset="0"/>
                <a:cs typeface="Times New Roman" panose="02020603050405020304" pitchFamily="18" charset="0"/>
              </a:rPr>
              <a:t>2. Compensation Analyst</a:t>
            </a:r>
          </a:p>
          <a:p>
            <a:r>
              <a:rPr lang="en-GB" sz="2400" dirty="0">
                <a:latin typeface="Times New Roman" panose="02020603050405020304" pitchFamily="18" charset="0"/>
                <a:cs typeface="Times New Roman" panose="02020603050405020304" pitchFamily="18" charset="0"/>
              </a:rPr>
              <a:t>3. Business Leaders</a:t>
            </a:r>
          </a:p>
          <a:p>
            <a:r>
              <a:rPr lang="en-GB" sz="2400" dirty="0">
                <a:latin typeface="Times New Roman" panose="02020603050405020304" pitchFamily="18" charset="0"/>
                <a:cs typeface="Times New Roman" panose="02020603050405020304" pitchFamily="18" charset="0"/>
              </a:rPr>
              <a:t>4. Finance Team</a:t>
            </a:r>
          </a:p>
          <a:p>
            <a:r>
              <a:rPr lang="en-GB" sz="2400" dirty="0">
                <a:latin typeface="Times New Roman" panose="02020603050405020304" pitchFamily="18" charset="0"/>
                <a:cs typeface="Times New Roman" panose="02020603050405020304" pitchFamily="18" charset="0"/>
              </a:rPr>
              <a:t>5. Department Managers</a:t>
            </a:r>
          </a:p>
          <a:p>
            <a:r>
              <a:rPr lang="en-GB" sz="2400" dirty="0">
                <a:latin typeface="Times New Roman" panose="02020603050405020304" pitchFamily="18" charset="0"/>
                <a:cs typeface="Times New Roman" panose="02020603050405020304" pitchFamily="18" charset="0"/>
              </a:rPr>
              <a:t>6. Diversity, Equity, and Inclusion (DEI) Team</a:t>
            </a:r>
          </a:p>
          <a:p>
            <a:r>
              <a:rPr lang="en-GB" sz="2400" dirty="0">
                <a:latin typeface="Times New Roman" panose="02020603050405020304" pitchFamily="18" charset="0"/>
                <a:cs typeface="Times New Roman" panose="02020603050405020304" pitchFamily="18" charset="0"/>
              </a:rPr>
              <a:t>7. External Auditors or Consultants</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881663E-FB3B-E283-1EA5-3F2E2737F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787" y="3861361"/>
            <a:ext cx="4762500" cy="26776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104908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F42D2B83-ED46-99BD-D538-880BA9C2652E}"/>
              </a:ext>
            </a:extLst>
          </p:cNvPr>
          <p:cNvSpPr txBox="1"/>
          <p:nvPr/>
        </p:nvSpPr>
        <p:spPr>
          <a:xfrm>
            <a:off x="3034259" y="1611260"/>
            <a:ext cx="6486525" cy="5262979"/>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 Insightful Information: </a:t>
            </a:r>
            <a:r>
              <a:rPr lang="en-GB" sz="2400" dirty="0">
                <a:latin typeface="Times New Roman" panose="02020603050405020304" pitchFamily="18" charset="0"/>
                <a:cs typeface="Times New Roman" panose="02020603050405020304" pitchFamily="18" charset="0"/>
              </a:rPr>
              <a:t>Obtain valid and accurate salary data analysis to help compensate a decision.</a:t>
            </a:r>
          </a:p>
          <a:p>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Identify disparities: </a:t>
            </a:r>
            <a:r>
              <a:rPr lang="en-GB" sz="2400" dirty="0">
                <a:latin typeface="Times New Roman" panose="02020603050405020304" pitchFamily="18" charset="0"/>
                <a:cs typeface="Times New Roman" panose="02020603050405020304" pitchFamily="18" charset="0"/>
              </a:rPr>
              <a:t>Recognize that there are chances of bias in the process of compensation and, hence, provide equity in pay practices.</a:t>
            </a:r>
          </a:p>
          <a:p>
            <a:r>
              <a:rPr lang="en-GB" sz="2400" b="1" dirty="0">
                <a:latin typeface="Times New Roman" panose="02020603050405020304" pitchFamily="18" charset="0"/>
                <a:cs typeface="Times New Roman" panose="02020603050405020304" pitchFamily="18" charset="0"/>
              </a:rPr>
              <a:t>Data-Informed Decisions: </a:t>
            </a:r>
            <a:r>
              <a:rPr lang="en-GB" sz="2400" dirty="0">
                <a:latin typeface="Times New Roman" panose="02020603050405020304" pitchFamily="18" charset="0"/>
                <a:cs typeface="Times New Roman" panose="02020603050405020304" pitchFamily="18" charset="0"/>
              </a:rPr>
              <a:t>This would enable salaries to be planned in informed decisions, budgeting to be accurately done, and compensation adjustments made with confidence.</a:t>
            </a:r>
          </a:p>
          <a:p>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Cost Optimization: </a:t>
            </a:r>
            <a:r>
              <a:rPr lang="en-GB" sz="2400" dirty="0">
                <a:latin typeface="Times New Roman" panose="02020603050405020304" pitchFamily="18" charset="0"/>
                <a:cs typeface="Times New Roman" panose="02020603050405020304" pitchFamily="18" charset="0"/>
              </a:rPr>
              <a:t>Provide value engineering in salary expenditure and identify areas where costs may be saved.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3335B781-2D82-B84A-DC43-825312A3070A}"/>
              </a:ext>
            </a:extLst>
          </p:cNvPr>
          <p:cNvSpPr txBox="1"/>
          <p:nvPr/>
        </p:nvSpPr>
        <p:spPr>
          <a:xfrm>
            <a:off x="914400" y="1752600"/>
            <a:ext cx="7543800"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Employee salary dataset – </a:t>
            </a:r>
            <a:r>
              <a:rPr lang="en-US" sz="2400" dirty="0">
                <a:latin typeface="Times New Roman" panose="02020603050405020304" pitchFamily="18" charset="0"/>
                <a:cs typeface="Times New Roman" panose="02020603050405020304" pitchFamily="18" charset="0"/>
              </a:rPr>
              <a:t>Kaggle.com</a:t>
            </a:r>
          </a:p>
          <a:p>
            <a:r>
              <a:rPr lang="en-US" sz="2400" b="1" dirty="0">
                <a:latin typeface="Times New Roman" panose="02020603050405020304" pitchFamily="18" charset="0"/>
                <a:cs typeface="Times New Roman" panose="02020603050405020304" pitchFamily="18" charset="0"/>
              </a:rPr>
              <a:t>Variables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Employee Id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Name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Salary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Job Title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Gender = &lt;fct&gt; Text Values(Female or Male)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Experience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Location = &lt;int&gt;Text Values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A0C56EB-998D-3388-7FF0-517B77B13194}"/>
              </a:ext>
            </a:extLst>
          </p:cNvPr>
          <p:cNvSpPr txBox="1"/>
          <p:nvPr/>
        </p:nvSpPr>
        <p:spPr>
          <a:xfrm>
            <a:off x="3053953" y="2699265"/>
            <a:ext cx="6107906" cy="2308324"/>
          </a:xfrm>
          <a:prstGeom prst="rect">
            <a:avLst/>
          </a:prstGeom>
          <a:noFill/>
        </p:spPr>
        <p:txBody>
          <a:bodyPr wrap="square">
            <a:spAutoFit/>
          </a:bodyPr>
          <a:lstStyle/>
          <a:p>
            <a:r>
              <a:rPr lang="en-US" dirty="0"/>
              <a:t>W_ (Winners):- Fair salaries- Transparent pay structure- Performance-based raises</a:t>
            </a:r>
            <a:endParaRPr lang="en-IN" dirty="0"/>
          </a:p>
          <a:p>
            <a:endParaRPr lang="en-IN" dirty="0"/>
          </a:p>
          <a:p>
            <a:r>
              <a:rPr lang="en-US" dirty="0"/>
              <a:t>O_ (Opportunities):- Improved retention- Increased productivity- Better talent attraction</a:t>
            </a:r>
            <a:endParaRPr lang="en-IN" dirty="0"/>
          </a:p>
          <a:p>
            <a:endParaRPr lang="en-IN" dirty="0"/>
          </a:p>
          <a:p>
            <a:r>
              <a:rPr lang="en-US" dirty="0"/>
              <a:t>W_ (Woes):- Potential increased costs- Implementation challenges- Employee resistance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504</TotalTime>
  <Words>576</Words>
  <Application>Microsoft Office PowerPoint</Application>
  <PresentationFormat>Widescreen</PresentationFormat>
  <Paragraphs>92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Vinoth P</cp:lastModifiedBy>
  <cp:revision>37</cp:revision>
  <dcterms:created xsi:type="dcterms:W3CDTF">2024-03-29T15:07:22Z</dcterms:created>
  <dcterms:modified xsi:type="dcterms:W3CDTF">2024-09-16T13:38:02Z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