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3" r:id="rId4"/>
    <p:sldId id="275" r:id="rId5"/>
    <p:sldId id="259" r:id="rId6"/>
    <p:sldId id="276" r:id="rId7"/>
    <p:sldId id="277" r:id="rId8"/>
    <p:sldId id="278" r:id="rId9"/>
    <p:sldId id="279" r:id="rId10"/>
    <p:sldId id="280" r:id="rId11"/>
    <p:sldId id="284" r:id="rId12"/>
    <p:sldId id="286" r:id="rId13"/>
    <p:sldId id="287" r:id="rId14"/>
    <p:sldId id="288" r:id="rId15"/>
    <p:sldId id="306" r:id="rId16"/>
    <p:sldId id="302" r:id="rId17"/>
    <p:sldId id="303" r:id="rId18"/>
    <p:sldId id="289" r:id="rId19"/>
    <p:sldId id="283" r:id="rId20"/>
    <p:sldId id="290" r:id="rId21"/>
    <p:sldId id="291" r:id="rId22"/>
    <p:sldId id="304" r:id="rId23"/>
    <p:sldId id="274" r:id="rId24"/>
    <p:sldId id="3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DE09DA-A18F-CFE2-131A-EAC60584BB6C}" name="gopinath gopinath" initials="gg" userId="5d4fc0f0a08ad63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0B9D6-40F3-4A62-96A9-A285B632377E}" v="10" dt="2022-04-30T08:27:46.394"/>
    <p1510:client id="{ABE672C5-2882-4B48-B0D3-C9FE5EB22291}" v="354" dt="2022-04-30T08:00:50.676"/>
    <p1510:client id="{E879C58A-7BCB-45B1-AFFD-7496949B8697}" v="465" dt="2022-05-17T09:38:19.654"/>
    <p1510:client id="{F7731B3F-DB6F-49CC-86EC-3AD707ECA549}" v="1594" dt="2022-05-01T05:54:07.349"/>
    <p1510:client id="{FAED3D7D-BC87-4F3B-9337-696ACB24F8B1}" v="945" dt="2022-05-17T09:09:2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89261-D27B-4529-B14A-A715E46DB4CF}"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0ED14-EB99-4BE8-A289-E577D17CD8A2}" type="slidenum">
              <a:rPr lang="en-IN" smtClean="0"/>
              <a:t>‹#›</a:t>
            </a:fld>
            <a:endParaRPr lang="en-IN"/>
          </a:p>
        </p:txBody>
      </p:sp>
    </p:spTree>
    <p:extLst>
      <p:ext uri="{BB962C8B-B14F-4D97-AF65-F5344CB8AC3E}">
        <p14:creationId xmlns:p14="http://schemas.microsoft.com/office/powerpoint/2010/main" val="421968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EA0ED14-EB99-4BE8-A289-E577D17CD8A2}" type="slidenum">
              <a:rPr lang="en-IN" smtClean="0"/>
              <a:t>1</a:t>
            </a:fld>
            <a:endParaRPr lang="en-IN"/>
          </a:p>
        </p:txBody>
      </p:sp>
    </p:spTree>
    <p:extLst>
      <p:ext uri="{BB962C8B-B14F-4D97-AF65-F5344CB8AC3E}">
        <p14:creationId xmlns:p14="http://schemas.microsoft.com/office/powerpoint/2010/main" val="50803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772EF-EC2D-4158-97CD-BB78795FC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117201F-FFE7-4B1C-9C05-223902D28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3E3AA7-1838-431E-922B-C490A3F5DC1C}"/>
              </a:ext>
            </a:extLst>
          </p:cNvPr>
          <p:cNvSpPr>
            <a:spLocks noGrp="1"/>
          </p:cNvSpPr>
          <p:nvPr>
            <p:ph type="dt" sz="half" idx="10"/>
          </p:nvPr>
        </p:nvSpPr>
        <p:spPr/>
        <p:txBody>
          <a:bodyPr/>
          <a:lstStyle/>
          <a:p>
            <a:fld id="{7040E4A2-6698-4F68-B20D-5DA65A7A1F30}" type="datetime1">
              <a:rPr lang="en-IN" smtClean="0"/>
              <a:t>25-05-2022</a:t>
            </a:fld>
            <a:endParaRPr lang="en-IN"/>
          </a:p>
        </p:txBody>
      </p:sp>
      <p:sp>
        <p:nvSpPr>
          <p:cNvPr id="5" name="Footer Placeholder 4">
            <a:extLst>
              <a:ext uri="{FF2B5EF4-FFF2-40B4-BE49-F238E27FC236}">
                <a16:creationId xmlns:a16="http://schemas.microsoft.com/office/drawing/2014/main" xmlns="" id="{DA579856-F0BC-4A12-9ADE-C8F07C233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41FC16-D3B1-4B2D-A2C5-884AFBD35EC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41684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B08CA-68F5-436F-BB28-5083D1B44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380DF81-BED7-47FA-A665-09627841C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41CAFE-6548-4C02-84CF-152840BF69BF}"/>
              </a:ext>
            </a:extLst>
          </p:cNvPr>
          <p:cNvSpPr>
            <a:spLocks noGrp="1"/>
          </p:cNvSpPr>
          <p:nvPr>
            <p:ph type="dt" sz="half" idx="10"/>
          </p:nvPr>
        </p:nvSpPr>
        <p:spPr/>
        <p:txBody>
          <a:bodyPr/>
          <a:lstStyle/>
          <a:p>
            <a:fld id="{429A6E24-07A0-4BBB-AD3A-8DDA283D08A0}" type="datetime1">
              <a:rPr lang="en-IN" smtClean="0"/>
              <a:t>25-05-2022</a:t>
            </a:fld>
            <a:endParaRPr lang="en-IN"/>
          </a:p>
        </p:txBody>
      </p:sp>
      <p:sp>
        <p:nvSpPr>
          <p:cNvPr id="5" name="Footer Placeholder 4">
            <a:extLst>
              <a:ext uri="{FF2B5EF4-FFF2-40B4-BE49-F238E27FC236}">
                <a16:creationId xmlns:a16="http://schemas.microsoft.com/office/drawing/2014/main" xmlns="" id="{5EA9E442-0DEC-460F-B8EF-27783E31D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9E74DE-2011-4A1C-B053-23B699B9FCF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41187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581ADE2-C0D5-4B11-AA48-D243EE500B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4AA8E5-B2B1-46C0-A188-4A11E4014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A90737-F9A7-47BF-887B-F4CB30476B1A}"/>
              </a:ext>
            </a:extLst>
          </p:cNvPr>
          <p:cNvSpPr>
            <a:spLocks noGrp="1"/>
          </p:cNvSpPr>
          <p:nvPr>
            <p:ph type="dt" sz="half" idx="10"/>
          </p:nvPr>
        </p:nvSpPr>
        <p:spPr/>
        <p:txBody>
          <a:bodyPr/>
          <a:lstStyle/>
          <a:p>
            <a:fld id="{9243F043-86B5-45A6-AB1C-1F840A600EF2}" type="datetime1">
              <a:rPr lang="en-IN" smtClean="0"/>
              <a:t>25-05-2022</a:t>
            </a:fld>
            <a:endParaRPr lang="en-IN"/>
          </a:p>
        </p:txBody>
      </p:sp>
      <p:sp>
        <p:nvSpPr>
          <p:cNvPr id="5" name="Footer Placeholder 4">
            <a:extLst>
              <a:ext uri="{FF2B5EF4-FFF2-40B4-BE49-F238E27FC236}">
                <a16:creationId xmlns:a16="http://schemas.microsoft.com/office/drawing/2014/main" xmlns="" id="{4D9F7BBB-632D-4359-B286-E156E100B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138D7DA-D2F5-40DD-9454-CDBE197230A6}"/>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59186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8CB42-2519-431E-BD8B-00D6CDF06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AF70D3-2DAF-4069-BC80-A0310EA5B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2D5EF1-C9E1-453B-B39D-E643C2A247FF}"/>
              </a:ext>
            </a:extLst>
          </p:cNvPr>
          <p:cNvSpPr>
            <a:spLocks noGrp="1"/>
          </p:cNvSpPr>
          <p:nvPr>
            <p:ph type="dt" sz="half" idx="10"/>
          </p:nvPr>
        </p:nvSpPr>
        <p:spPr/>
        <p:txBody>
          <a:bodyPr/>
          <a:lstStyle/>
          <a:p>
            <a:fld id="{81979F0B-EC70-459E-A51D-4D64E09AB127}" type="datetime1">
              <a:rPr lang="en-IN" smtClean="0"/>
              <a:t>25-05-2022</a:t>
            </a:fld>
            <a:endParaRPr lang="en-IN"/>
          </a:p>
        </p:txBody>
      </p:sp>
      <p:sp>
        <p:nvSpPr>
          <p:cNvPr id="5" name="Footer Placeholder 4">
            <a:extLst>
              <a:ext uri="{FF2B5EF4-FFF2-40B4-BE49-F238E27FC236}">
                <a16:creationId xmlns:a16="http://schemas.microsoft.com/office/drawing/2014/main" xmlns="" id="{E0D6723F-97AF-4ED0-B164-AF0F8DE4D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44F717-B35D-4169-8969-E0DA2F5EB03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4054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910D3-367F-40FC-83DA-746D8BCAF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82CE61-6149-4E7A-B0A4-F434D6FF4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207C46-C00F-4A18-B962-FDD22CFEE839}"/>
              </a:ext>
            </a:extLst>
          </p:cNvPr>
          <p:cNvSpPr>
            <a:spLocks noGrp="1"/>
          </p:cNvSpPr>
          <p:nvPr>
            <p:ph type="dt" sz="half" idx="10"/>
          </p:nvPr>
        </p:nvSpPr>
        <p:spPr/>
        <p:txBody>
          <a:bodyPr/>
          <a:lstStyle/>
          <a:p>
            <a:fld id="{4726861F-220F-43EC-B4FD-85E53E021264}" type="datetime1">
              <a:rPr lang="en-IN" smtClean="0"/>
              <a:t>25-05-2022</a:t>
            </a:fld>
            <a:endParaRPr lang="en-IN"/>
          </a:p>
        </p:txBody>
      </p:sp>
      <p:sp>
        <p:nvSpPr>
          <p:cNvPr id="5" name="Footer Placeholder 4">
            <a:extLst>
              <a:ext uri="{FF2B5EF4-FFF2-40B4-BE49-F238E27FC236}">
                <a16:creationId xmlns:a16="http://schemas.microsoft.com/office/drawing/2014/main" xmlns="" id="{C34FAB98-9DEB-45D2-800F-2CDB53D33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C845CB-71C1-4876-B923-3AEEFE8864CB}"/>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65520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67339-AD01-43CD-9E54-51259952A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A795267-9671-41F9-9036-A2B92EBE1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EF0D85E-6E28-4D85-A3D6-B9A7B8428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4183A78-F52E-40FD-BEC6-F4D6A9EBEFCD}"/>
              </a:ext>
            </a:extLst>
          </p:cNvPr>
          <p:cNvSpPr>
            <a:spLocks noGrp="1"/>
          </p:cNvSpPr>
          <p:nvPr>
            <p:ph type="dt" sz="half" idx="10"/>
          </p:nvPr>
        </p:nvSpPr>
        <p:spPr/>
        <p:txBody>
          <a:bodyPr/>
          <a:lstStyle/>
          <a:p>
            <a:fld id="{473BFD35-2516-4BD8-B77E-F5AA815E4074}" type="datetime1">
              <a:rPr lang="en-IN" smtClean="0"/>
              <a:t>25-05-2022</a:t>
            </a:fld>
            <a:endParaRPr lang="en-IN"/>
          </a:p>
        </p:txBody>
      </p:sp>
      <p:sp>
        <p:nvSpPr>
          <p:cNvPr id="6" name="Footer Placeholder 5">
            <a:extLst>
              <a:ext uri="{FF2B5EF4-FFF2-40B4-BE49-F238E27FC236}">
                <a16:creationId xmlns:a16="http://schemas.microsoft.com/office/drawing/2014/main" xmlns="" id="{1857F9C9-2120-41E6-BA6C-9BFAE3036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8349E6-BC6C-4F0F-8235-DE52FCF6BD4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29276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550F3-A8D2-4BEF-AC4A-3EBF55F62C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37C049D-5527-4825-8BBF-C5B38D434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DE900D4-768D-4691-9B7C-8BF9A90A4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6589A0B-3752-493A-A5F3-96A764775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F2905DE-75EA-403B-AFD9-CBEC609BA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1FD261A-662F-4DCA-8285-918A5332ED6A}"/>
              </a:ext>
            </a:extLst>
          </p:cNvPr>
          <p:cNvSpPr>
            <a:spLocks noGrp="1"/>
          </p:cNvSpPr>
          <p:nvPr>
            <p:ph type="dt" sz="half" idx="10"/>
          </p:nvPr>
        </p:nvSpPr>
        <p:spPr/>
        <p:txBody>
          <a:bodyPr/>
          <a:lstStyle/>
          <a:p>
            <a:fld id="{AEA5A4E8-EF47-4F75-8D8E-1B664051E704}" type="datetime1">
              <a:rPr lang="en-IN" smtClean="0"/>
              <a:t>25-05-2022</a:t>
            </a:fld>
            <a:endParaRPr lang="en-IN"/>
          </a:p>
        </p:txBody>
      </p:sp>
      <p:sp>
        <p:nvSpPr>
          <p:cNvPr id="8" name="Footer Placeholder 7">
            <a:extLst>
              <a:ext uri="{FF2B5EF4-FFF2-40B4-BE49-F238E27FC236}">
                <a16:creationId xmlns:a16="http://schemas.microsoft.com/office/drawing/2014/main" xmlns="" id="{907E3216-021E-49E2-A8B2-8E1568CD33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FC097CA-1C0F-4802-9FA0-C5B0111F9DE1}"/>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320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AE670-D118-4B6B-AD1C-DF5EFE57A2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46AC22E-DE90-4EB0-8B98-F2E981C645B5}"/>
              </a:ext>
            </a:extLst>
          </p:cNvPr>
          <p:cNvSpPr>
            <a:spLocks noGrp="1"/>
          </p:cNvSpPr>
          <p:nvPr>
            <p:ph type="dt" sz="half" idx="10"/>
          </p:nvPr>
        </p:nvSpPr>
        <p:spPr/>
        <p:txBody>
          <a:bodyPr/>
          <a:lstStyle/>
          <a:p>
            <a:fld id="{5C0D483F-F9FA-49DA-A89D-11F1D176F23F}" type="datetime1">
              <a:rPr lang="en-IN" smtClean="0"/>
              <a:t>25-05-2022</a:t>
            </a:fld>
            <a:endParaRPr lang="en-IN"/>
          </a:p>
        </p:txBody>
      </p:sp>
      <p:sp>
        <p:nvSpPr>
          <p:cNvPr id="4" name="Footer Placeholder 3">
            <a:extLst>
              <a:ext uri="{FF2B5EF4-FFF2-40B4-BE49-F238E27FC236}">
                <a16:creationId xmlns:a16="http://schemas.microsoft.com/office/drawing/2014/main" xmlns="" id="{E9B2B702-F39E-4B0B-A016-5630FBD0A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64994D3-4C2C-4B2D-8211-C651BDBDC0A9}"/>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54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135B20-E874-449D-9777-B6764E80EA2E}"/>
              </a:ext>
            </a:extLst>
          </p:cNvPr>
          <p:cNvSpPr>
            <a:spLocks noGrp="1"/>
          </p:cNvSpPr>
          <p:nvPr>
            <p:ph type="dt" sz="half" idx="10"/>
          </p:nvPr>
        </p:nvSpPr>
        <p:spPr/>
        <p:txBody>
          <a:bodyPr/>
          <a:lstStyle/>
          <a:p>
            <a:fld id="{27B53245-91C4-4C09-B421-4F19E725D1E3}" type="datetime1">
              <a:rPr lang="en-IN" smtClean="0"/>
              <a:t>25-05-2022</a:t>
            </a:fld>
            <a:endParaRPr lang="en-IN"/>
          </a:p>
        </p:txBody>
      </p:sp>
      <p:sp>
        <p:nvSpPr>
          <p:cNvPr id="3" name="Footer Placeholder 2">
            <a:extLst>
              <a:ext uri="{FF2B5EF4-FFF2-40B4-BE49-F238E27FC236}">
                <a16:creationId xmlns:a16="http://schemas.microsoft.com/office/drawing/2014/main" xmlns="" id="{CC722F13-4E53-4863-8D93-63B07A321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9C7B392-7DBA-4343-84DB-6278D4324D8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2699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E2C2B-9976-4FB2-9B71-F966E2279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2A08ED-F18A-4CF3-946B-A5D31169E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C2F604E-A450-48D3-A64B-E1C8E60F3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DDB5BC9-40EF-46E5-B3B0-BD8EC085642C}"/>
              </a:ext>
            </a:extLst>
          </p:cNvPr>
          <p:cNvSpPr>
            <a:spLocks noGrp="1"/>
          </p:cNvSpPr>
          <p:nvPr>
            <p:ph type="dt" sz="half" idx="10"/>
          </p:nvPr>
        </p:nvSpPr>
        <p:spPr/>
        <p:txBody>
          <a:bodyPr/>
          <a:lstStyle/>
          <a:p>
            <a:fld id="{2E6C0947-2484-482D-8F90-F70FF104AE59}" type="datetime1">
              <a:rPr lang="en-IN" smtClean="0"/>
              <a:t>25-05-2022</a:t>
            </a:fld>
            <a:endParaRPr lang="en-IN"/>
          </a:p>
        </p:txBody>
      </p:sp>
      <p:sp>
        <p:nvSpPr>
          <p:cNvPr id="6" name="Footer Placeholder 5">
            <a:extLst>
              <a:ext uri="{FF2B5EF4-FFF2-40B4-BE49-F238E27FC236}">
                <a16:creationId xmlns:a16="http://schemas.microsoft.com/office/drawing/2014/main" xmlns="" id="{2A3AE369-A73F-43EE-A24B-EC63C5C3D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F31F9B7-8DC9-4DA7-8743-72B47CDAEDC3}"/>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0264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ECFD8-1269-4560-B12E-D68DBCFE0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2E1498A-9411-4A61-A32A-EB4415B45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A17EB07-E35F-4D78-A51C-45173126F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EBC5E90-DFC4-4D30-86FC-FC185ED878B5}"/>
              </a:ext>
            </a:extLst>
          </p:cNvPr>
          <p:cNvSpPr>
            <a:spLocks noGrp="1"/>
          </p:cNvSpPr>
          <p:nvPr>
            <p:ph type="dt" sz="half" idx="10"/>
          </p:nvPr>
        </p:nvSpPr>
        <p:spPr/>
        <p:txBody>
          <a:bodyPr/>
          <a:lstStyle/>
          <a:p>
            <a:fld id="{EECBAA8A-CDAD-4A4D-A55C-6C3FC2E2EADD}" type="datetime1">
              <a:rPr lang="en-IN" smtClean="0"/>
              <a:t>25-05-2022</a:t>
            </a:fld>
            <a:endParaRPr lang="en-IN"/>
          </a:p>
        </p:txBody>
      </p:sp>
      <p:sp>
        <p:nvSpPr>
          <p:cNvPr id="6" name="Footer Placeholder 5">
            <a:extLst>
              <a:ext uri="{FF2B5EF4-FFF2-40B4-BE49-F238E27FC236}">
                <a16:creationId xmlns:a16="http://schemas.microsoft.com/office/drawing/2014/main" xmlns="" id="{28CB9E5D-9305-4C4A-B21F-B458F450F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9E93CC7-3133-4FB1-9203-82DCF505F32E}"/>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0959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84C1473-5F66-4D31-82DA-3B239ED5E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A90F086-B7CC-4E20-BAB0-FB4DA34BE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D94F842-AF20-454B-8D33-E3A441293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C8590-4FF0-4F78-B4E7-1708927F8E18}" type="datetime1">
              <a:rPr lang="en-IN" smtClean="0"/>
              <a:t>25-05-2022</a:t>
            </a:fld>
            <a:endParaRPr lang="en-IN"/>
          </a:p>
        </p:txBody>
      </p:sp>
      <p:sp>
        <p:nvSpPr>
          <p:cNvPr id="5" name="Footer Placeholder 4">
            <a:extLst>
              <a:ext uri="{FF2B5EF4-FFF2-40B4-BE49-F238E27FC236}">
                <a16:creationId xmlns:a16="http://schemas.microsoft.com/office/drawing/2014/main" xmlns="" id="{04D91551-7F48-4236-8341-2D2F8A161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BF32A12-FFCA-4415-A753-C0A594AB5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B556D-0798-4C0F-AA89-4C65A3344379}" type="slidenum">
              <a:rPr lang="en-IN" smtClean="0"/>
              <a:t>‹#›</a:t>
            </a:fld>
            <a:endParaRPr lang="en-IN"/>
          </a:p>
        </p:txBody>
      </p:sp>
    </p:spTree>
    <p:extLst>
      <p:ext uri="{BB962C8B-B14F-4D97-AF65-F5344CB8AC3E}">
        <p14:creationId xmlns:p14="http://schemas.microsoft.com/office/powerpoint/2010/main" val="25652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14E6F25-CC03-443A-9BDD-1C2885191B81}"/>
              </a:ext>
            </a:extLst>
          </p:cNvPr>
          <p:cNvSpPr>
            <a:spLocks noGrp="1"/>
          </p:cNvSpPr>
          <p:nvPr>
            <p:ph type="title"/>
          </p:nvPr>
        </p:nvSpPr>
        <p:spPr/>
        <p:txBody>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ahoma" pitchFamily="34" charset="0"/>
                <a:cs typeface="Times New Roman" panose="02020603050405020304" pitchFamily="18" charset="0"/>
              </a:rPr>
              <a:t>PANIMALAR ENGINEERING COLLEGE </a:t>
            </a:r>
            <a:r>
              <a:rPr lang="en-US" sz="4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ahoma" pitchFamily="34" charset="0"/>
                <a:cs typeface="Times New Roman" panose="02020603050405020304" pitchFamily="18" charset="0"/>
              </a:rPr>
              <a:t/>
            </a:r>
            <a:br>
              <a:rPr lang="en-US" sz="4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ahoma"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A76FED1A-1D98-49E8-9DFF-1C69D53C4E9A}"/>
              </a:ext>
            </a:extLst>
          </p:cNvPr>
          <p:cNvSpPr>
            <a:spLocks noGrp="1"/>
          </p:cNvSpPr>
          <p:nvPr>
            <p:ph idx="1"/>
          </p:nvPr>
        </p:nvSpPr>
        <p:spPr>
          <a:xfrm>
            <a:off x="838200" y="1444039"/>
            <a:ext cx="10515600" cy="5283332"/>
          </a:xfrm>
        </p:spPr>
        <p:txBody>
          <a:bodyPr vert="horz" lIns="91440" tIns="45720" rIns="91440" bIns="45720" rtlCol="0" anchor="t">
            <a:normAutofit fontScale="92500" lnSpcReduction="10000"/>
          </a:bodyPr>
          <a:lstStyle/>
          <a:p>
            <a:pPr marL="0" indent="0" algn="ctr">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DEPARTMENT OF COMPUTER SCIENCE AND ENGINEERING</a:t>
            </a:r>
          </a:p>
          <a:p>
            <a:pPr marL="0" indent="0" algn="ctr">
              <a:buNone/>
            </a:pP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CS8811-PROJECT WORK</a:t>
            </a:r>
          </a:p>
          <a:p>
            <a:pPr marL="0" indent="0" algn="ctr">
              <a:buNone/>
            </a:pP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FINAL REVIEW</a:t>
            </a:r>
            <a:endPar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Diabetic Retinopathy-Optical Loss Detection using OCT image through Deep Learning</a:t>
            </a:r>
            <a:endParaRPr lang="en-US" dirty="0">
              <a:latin typeface="Times New Roman" panose="02020603050405020304" pitchFamily="18" charset="0"/>
              <a:cs typeface="Times New Roman" panose="02020603050405020304" pitchFamily="18" charset="0"/>
            </a:endParaRP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r">
              <a:buNone/>
            </a:pP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                                            Guide </a:t>
            </a: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Name: </a:t>
            </a: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Mrs </a:t>
            </a:r>
            <a:r>
              <a:rPr lang="en-IN"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K.Sangeetha</a:t>
            </a: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  M.E.,</a:t>
            </a:r>
          </a:p>
          <a:p>
            <a:pPr marL="0" indent="0" algn="r">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 </a:t>
            </a:r>
            <a:r>
              <a:rPr lang="en-IN"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a:cs typeface="Times New Roman" panose="02020603050405020304" pitchFamily="18" charset="0"/>
              </a:rPr>
              <a:t>                                                              (Assistant professor)</a:t>
            </a:r>
            <a:endPar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r">
              <a:buNone/>
            </a:pPr>
            <a:r>
              <a:rPr lang="en-IN" dirty="0">
                <a:solidFill>
                  <a:srgbClr val="FF0000"/>
                </a:solidFill>
                <a:effectLst>
                  <a:outerShdw blurRad="38100" dist="38100" dir="2700000" algn="tl">
                    <a:srgbClr val="000000">
                      <a:alpha val="43137"/>
                    </a:srgbClr>
                  </a:outerShdw>
                </a:effectLst>
                <a:latin typeface="Tahoma"/>
                <a:ea typeface="Tahoma"/>
                <a:cs typeface="Tahoma"/>
              </a:rPr>
              <a:t>					</a:t>
            </a:r>
            <a:r>
              <a:rPr lang="en-US" dirty="0">
                <a:solidFill>
                  <a:srgbClr val="0070C0"/>
                </a:solidFill>
                <a:latin typeface="Times New Roman" panose="02020603050405020304" pitchFamily="18" charset="0"/>
                <a:cs typeface="Times New Roman" panose="02020603050405020304" pitchFamily="18" charset="0"/>
              </a:rPr>
              <a:t>Team Members with Register number</a:t>
            </a:r>
          </a:p>
          <a:p>
            <a:pPr marL="0" indent="0" algn="r">
              <a:buNone/>
            </a:pPr>
            <a:r>
              <a:rPr lang="en-US" dirty="0">
                <a:solidFill>
                  <a:srgbClr val="000000"/>
                </a:solidFill>
                <a:latin typeface="Times New Roman" panose="02020603050405020304" pitchFamily="18" charset="0"/>
                <a:cs typeface="Times New Roman" panose="02020603050405020304" pitchFamily="18" charset="0"/>
              </a:rPr>
              <a:t>                                                                               Balaji R (211418104034)</a:t>
            </a:r>
          </a:p>
          <a:p>
            <a:pPr marL="0" indent="0" algn="r">
              <a:buNone/>
            </a:pPr>
            <a:r>
              <a:rPr lang="en-US" dirty="0">
                <a:solidFill>
                  <a:srgbClr val="000000"/>
                </a:solidFill>
                <a:latin typeface="Times New Roman" panose="02020603050405020304" pitchFamily="18" charset="0"/>
                <a:cs typeface="Times New Roman" panose="02020603050405020304" pitchFamily="18" charset="0"/>
              </a:rPr>
              <a:t>                                                                              Gokul N (211418104067)</a:t>
            </a:r>
          </a:p>
          <a:p>
            <a:pPr marL="0" indent="0">
              <a:buNone/>
            </a:pPr>
            <a:r>
              <a:rPr lang="en-IN" dirty="0">
                <a:solidFill>
                  <a:srgbClr val="0070C0"/>
                </a:solidFill>
                <a:latin typeface="Times New Roman" panose="02020603050405020304" pitchFamily="18" charset="0"/>
                <a:cs typeface="Times New Roman" panose="02020603050405020304" pitchFamily="18" charset="0"/>
              </a:rPr>
              <a:t>BATCH NO: </a:t>
            </a:r>
            <a:r>
              <a:rPr lang="en-IN" dirty="0" smtClean="0">
                <a:solidFill>
                  <a:srgbClr val="0070C0"/>
                </a:solidFill>
                <a:latin typeface="Times New Roman" panose="02020603050405020304" pitchFamily="18" charset="0"/>
                <a:cs typeface="Times New Roman" panose="02020603050405020304" pitchFamily="18" charset="0"/>
              </a:rPr>
              <a:t>E-24</a:t>
            </a:r>
            <a:endParaRPr lang="en-IN" dirty="0">
              <a:solidFill>
                <a:srgbClr val="0070C0"/>
              </a:solidFill>
              <a:latin typeface="Times New Roman" panose="02020603050405020304" pitchFamily="18" charset="0"/>
              <a:cs typeface="Times New Roman" panose="02020603050405020304" pitchFamily="18" charset="0"/>
            </a:endParaRP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xmlns="" id="{726F1C9D-027B-413E-B109-FD9E102AD45E}"/>
              </a:ext>
            </a:extLst>
          </p:cNvPr>
          <p:cNvPicPr>
            <a:picLocks noChangeAspect="1"/>
          </p:cNvPicPr>
          <p:nvPr/>
        </p:nvPicPr>
        <p:blipFill>
          <a:blip r:embed="rId3"/>
          <a:stretch>
            <a:fillRect/>
          </a:stretch>
        </p:blipFill>
        <p:spPr>
          <a:xfrm>
            <a:off x="669947" y="365125"/>
            <a:ext cx="1285550" cy="1078914"/>
          </a:xfrm>
          <a:prstGeom prst="rect">
            <a:avLst/>
          </a:prstGeom>
        </p:spPr>
      </p:pic>
      <p:pic>
        <p:nvPicPr>
          <p:cNvPr id="7" name="Picture 8" descr="Anna University - Wikipedia">
            <a:extLst>
              <a:ext uri="{FF2B5EF4-FFF2-40B4-BE49-F238E27FC236}">
                <a16:creationId xmlns:a16="http://schemas.microsoft.com/office/drawing/2014/main" xmlns="" id="{265EE857-5634-4972-8EF1-5E9693050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2237" y="35922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85B556D-0798-4C0F-AA89-4C65A3344379}" type="slidenum">
              <a:rPr lang="en-IN" smtClean="0"/>
              <a:t>1</a:t>
            </a:fld>
            <a:endParaRPr lang="en-IN"/>
          </a:p>
        </p:txBody>
      </p:sp>
    </p:spTree>
    <p:extLst>
      <p:ext uri="{BB962C8B-B14F-4D97-AF65-F5344CB8AC3E}">
        <p14:creationId xmlns:p14="http://schemas.microsoft.com/office/powerpoint/2010/main" val="2047490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513086-7E27-9CAA-D485-1B9D4797B7BE}"/>
              </a:ext>
            </a:extLst>
          </p:cNvPr>
          <p:cNvSpPr>
            <a:spLocks noGrp="1"/>
          </p:cNvSpPr>
          <p:nvPr>
            <p:ph type="title"/>
          </p:nvPr>
        </p:nvSpPr>
        <p:spPr>
          <a:xfrm>
            <a:off x="208230" y="438123"/>
            <a:ext cx="7618705" cy="1095525"/>
          </a:xfrm>
        </p:spPr>
        <p:txBody>
          <a:bodyPr>
            <a:noAutofit/>
          </a:bodyPr>
          <a:lstStyle/>
          <a:p>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DFD LEVEL-0</a:t>
            </a:r>
            <a:r>
              <a:rPr lang="en-US" sz="4000" b="1" u="sng" dirty="0">
                <a:solidFill>
                  <a:srgbClr val="FF0000"/>
                </a:solidFill>
                <a:latin typeface="Times New Roman" panose="02020603050405020304" pitchFamily="18" charset="0"/>
                <a:ea typeface="Calibri Light"/>
                <a:cs typeface="Times New Roman" panose="02020603050405020304" pitchFamily="18" charset="0"/>
              </a:rPr>
              <a:t>:</a:t>
            </a:r>
            <a:endParaRPr lang="en-US" sz="4000" b="1" u="sng"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85B556D-0798-4C0F-AA89-4C65A3344379}" type="slidenum">
              <a:rPr lang="en-IN" smtClean="0"/>
              <a:t>10</a:t>
            </a:fld>
            <a:endParaRPr lang="en-IN"/>
          </a:p>
        </p:txBody>
      </p:sp>
      <p:sp>
        <p:nvSpPr>
          <p:cNvPr id="5" name="TextBox 4"/>
          <p:cNvSpPr txBox="1"/>
          <p:nvPr/>
        </p:nvSpPr>
        <p:spPr>
          <a:xfrm>
            <a:off x="208230" y="2930403"/>
            <a:ext cx="4617267" cy="707886"/>
          </a:xfrm>
          <a:prstGeom prst="rect">
            <a:avLst/>
          </a:prstGeom>
          <a:noFill/>
        </p:spPr>
        <p:txBody>
          <a:bodyPr wrap="square" rtlCol="0">
            <a:sp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DFD LEVEL-1:</a:t>
            </a:r>
            <a:endParaRPr lang="en-IN" sz="4000" b="1"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7261" y="1337953"/>
            <a:ext cx="5153025" cy="771525"/>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261" y="3206482"/>
            <a:ext cx="4257062" cy="2942530"/>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6988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B5F55-C93F-FF47-9D8D-B5441926C975}"/>
              </a:ext>
            </a:extLst>
          </p:cNvPr>
          <p:cNvSpPr>
            <a:spLocks noGrp="1"/>
          </p:cNvSpPr>
          <p:nvPr>
            <p:ph type="title"/>
          </p:nvPr>
        </p:nvSpPr>
        <p:spPr>
          <a:xfrm>
            <a:off x="4314" y="77578"/>
            <a:ext cx="11349486" cy="1253676"/>
          </a:xfrm>
        </p:spPr>
        <p:txBody>
          <a:bodyPr>
            <a:normAutofit fontScale="90000"/>
          </a:bodyPr>
          <a:lstStyle/>
          <a:p>
            <a:r>
              <a:rPr lang="en-US" b="1" u="sng" dirty="0" smtClean="0">
                <a:solidFill>
                  <a:srgbClr val="FF0000"/>
                </a:solidFill>
                <a:latin typeface="Times New Roman" panose="02020603050405020304" pitchFamily="18" charset="0"/>
                <a:ea typeface="Calibri Light"/>
                <a:cs typeface="Times New Roman" panose="02020603050405020304" pitchFamily="18" charset="0"/>
              </a:rPr>
              <a:t>MODULE DESCRIPTION:</a:t>
            </a:r>
            <a:r>
              <a:rPr lang="en-US" sz="4900" b="1" u="sng" dirty="0" smtClean="0">
                <a:solidFill>
                  <a:srgbClr val="FF0000"/>
                </a:solidFill>
                <a:ea typeface="Calibri Light"/>
                <a:cs typeface="Calibri Light"/>
              </a:rPr>
              <a:t/>
            </a:r>
            <a:br>
              <a:rPr lang="en-US" sz="4900" b="1" u="sng" dirty="0" smtClean="0">
                <a:solidFill>
                  <a:srgbClr val="FF0000"/>
                </a:solidFill>
                <a:ea typeface="Calibri Light"/>
                <a:cs typeface="Calibri Light"/>
              </a:rPr>
            </a:br>
            <a:r>
              <a:rPr lang="en-US" b="1" u="sng" dirty="0" smtClean="0">
                <a:solidFill>
                  <a:srgbClr val="FF0000"/>
                </a:solidFill>
                <a:latin typeface="Times New Roman" panose="02020603050405020304" pitchFamily="18" charset="0"/>
                <a:ea typeface="Calibri Light"/>
                <a:cs typeface="Times New Roman" panose="02020603050405020304" pitchFamily="18" charset="0"/>
              </a:rPr>
              <a:t>INPUT INFECTED IMAGE:</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74F7F31-382D-3030-0771-7D8B6C9281AA}"/>
              </a:ext>
            </a:extLst>
          </p:cNvPr>
          <p:cNvSpPr>
            <a:spLocks noGrp="1"/>
          </p:cNvSpPr>
          <p:nvPr>
            <p:ph idx="1"/>
          </p:nvPr>
        </p:nvSpPr>
        <p:spPr>
          <a:xfrm>
            <a:off x="205597" y="1414034"/>
            <a:ext cx="11148203" cy="4998319"/>
          </a:xfrm>
        </p:spPr>
        <p:txBody>
          <a:bodyPr vert="horz" lIns="91440" tIns="45720" rIns="91440" bIns="45720" rtlCol="0" anchor="t">
            <a:normAutofit/>
          </a:bodyPr>
          <a:lstStyle/>
          <a:p>
            <a:pPr algn="just">
              <a:buFont typeface="Wingdings" panose="05000000000000000000" pitchFamily="2" charset="2"/>
              <a:buChar char="§"/>
            </a:pPr>
            <a:r>
              <a:rPr lang="en-US" dirty="0">
                <a:latin typeface="Times New Roman" panose="02020603050405020304" pitchFamily="18" charset="0"/>
                <a:ea typeface="+mn-lt"/>
                <a:cs typeface="Times New Roman" panose="02020603050405020304" pitchFamily="18" charset="0"/>
              </a:rPr>
              <a:t>The project proposed is a deep learning model which is used for identifying the </a:t>
            </a:r>
            <a:r>
              <a:rPr lang="en-US" dirty="0" smtClean="0">
                <a:latin typeface="Times New Roman" panose="02020603050405020304" pitchFamily="18" charset="0"/>
                <a:ea typeface="+mn-lt"/>
                <a:cs typeface="Times New Roman" panose="02020603050405020304" pitchFamily="18" charset="0"/>
              </a:rPr>
              <a:t>stage </a:t>
            </a:r>
            <a:r>
              <a:rPr lang="en-US" dirty="0">
                <a:latin typeface="Times New Roman" panose="02020603050405020304" pitchFamily="18" charset="0"/>
                <a:ea typeface="+mn-lt"/>
                <a:cs typeface="Times New Roman" panose="02020603050405020304" pitchFamily="18" charset="0"/>
              </a:rPr>
              <a:t>of infection in the human </a:t>
            </a:r>
            <a:r>
              <a:rPr lang="en-US" dirty="0" smtClean="0">
                <a:latin typeface="Times New Roman" panose="02020603050405020304" pitchFamily="18" charset="0"/>
                <a:ea typeface="+mn-lt"/>
                <a:cs typeface="Times New Roman" panose="02020603050405020304" pitchFamily="18" charset="0"/>
              </a:rPr>
              <a:t>eye in early possible stage.</a:t>
            </a:r>
          </a:p>
          <a:p>
            <a:pPr algn="just">
              <a:buFont typeface="Wingdings" panose="05000000000000000000" pitchFamily="2" charset="2"/>
              <a:buChar char="§"/>
            </a:pPr>
            <a:r>
              <a:rPr lang="en-US" dirty="0" smtClean="0">
                <a:latin typeface="Times New Roman" panose="02020603050405020304" pitchFamily="18" charset="0"/>
                <a:ea typeface="+mn-lt"/>
                <a:cs typeface="Times New Roman" panose="02020603050405020304" pitchFamily="18" charset="0"/>
              </a:rPr>
              <a:t>The User Interface contains an option “choose file” , on selecting it will allow the user to give the infected image as input.</a:t>
            </a:r>
          </a:p>
          <a:p>
            <a:pPr algn="just">
              <a:buFont typeface="Wingdings" panose="05000000000000000000" pitchFamily="2" charset="2"/>
              <a:buChar char="§"/>
            </a:pPr>
            <a:r>
              <a:rPr lang="en-US" dirty="0" smtClean="0">
                <a:latin typeface="Times New Roman" panose="02020603050405020304" pitchFamily="18" charset="0"/>
                <a:ea typeface="+mn-lt"/>
                <a:cs typeface="Times New Roman" panose="02020603050405020304" pitchFamily="18" charset="0"/>
              </a:rPr>
              <a:t>The user must contain their retinal OCT image in order to give it as input and get to know the stage of infection using our system.</a:t>
            </a:r>
            <a:endParaRPr lang="en-US" dirty="0">
              <a:latin typeface="Times New Roman" panose="02020603050405020304" pitchFamily="18" charset="0"/>
              <a:ea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11</a:t>
            </a:fld>
            <a:endParaRPr lang="en-IN"/>
          </a:p>
        </p:txBody>
      </p:sp>
    </p:spTree>
    <p:extLst>
      <p:ext uri="{BB962C8B-B14F-4D97-AF65-F5344CB8AC3E}">
        <p14:creationId xmlns:p14="http://schemas.microsoft.com/office/powerpoint/2010/main" val="677915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A60C-593C-51C4-8137-EC7308A3142C}"/>
              </a:ext>
            </a:extLst>
          </p:cNvPr>
          <p:cNvSpPr>
            <a:spLocks noGrp="1"/>
          </p:cNvSpPr>
          <p:nvPr>
            <p:ph type="title"/>
          </p:nvPr>
        </p:nvSpPr>
        <p:spPr>
          <a:xfrm>
            <a:off x="0" y="-100031"/>
            <a:ext cx="11360726" cy="1353272"/>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Image </a:t>
            </a:r>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Pre-processing</a:t>
            </a:r>
            <a:r>
              <a:rPr lang="en-US" sz="4000" b="1" u="sng" dirty="0">
                <a:solidFill>
                  <a:srgbClr val="FF0000"/>
                </a:solidFill>
                <a:latin typeface="Times New Roman" panose="02020603050405020304" pitchFamily="18" charset="0"/>
                <a:ea typeface="Calibri Light"/>
                <a:cs typeface="Times New Roman" panose="02020603050405020304" pitchFamily="18" charset="0"/>
              </a:rPr>
              <a: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9A8213A-28CE-E6A1-1900-A296B5A2961B}"/>
              </a:ext>
            </a:extLst>
          </p:cNvPr>
          <p:cNvSpPr>
            <a:spLocks noGrp="1"/>
          </p:cNvSpPr>
          <p:nvPr>
            <p:ph idx="1"/>
          </p:nvPr>
        </p:nvSpPr>
        <p:spPr>
          <a:xfrm>
            <a:off x="170438" y="917398"/>
            <a:ext cx="10965324" cy="4351338"/>
          </a:xfrm>
        </p:spPr>
        <p:txBody>
          <a:bodyPr vert="horz" lIns="91440" tIns="45720" rIns="91440" bIns="45720" rtlCol="0" anchor="t">
            <a:noAutofit/>
          </a:bodyPr>
          <a:lstStyle/>
          <a:p>
            <a:pPr algn="just">
              <a:buFont typeface="Wingdings" panose="05000000000000000000" pitchFamily="2" charset="2"/>
              <a:buChar char="§"/>
            </a:pPr>
            <a:r>
              <a:rPr lang="en-US" dirty="0">
                <a:latin typeface="Times New Roman" panose="02020603050405020304" pitchFamily="18" charset="0"/>
                <a:ea typeface="+mn-lt"/>
                <a:cs typeface="Times New Roman" panose="02020603050405020304" pitchFamily="18" charset="0"/>
              </a:rPr>
              <a:t>Optical coherence tomography(OCT) images are high resolution images, contactless and non-destructive testing property</a:t>
            </a:r>
            <a:r>
              <a:rPr lang="en-US" dirty="0" smtClean="0">
                <a:latin typeface="Times New Roman" panose="02020603050405020304" pitchFamily="18" charset="0"/>
                <a:ea typeface="+mn-lt"/>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grayscale image is simply one in which the only colors are shades of gray. The reason for differentiating such images from any other sort of color image is that less information needs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be provided for each </a:t>
            </a:r>
            <a:r>
              <a:rPr lang="en-US" dirty="0" smtClean="0">
                <a:latin typeface="Times New Roman" panose="02020603050405020304" pitchFamily="18" charset="0"/>
                <a:cs typeface="Times New Roman" panose="02020603050405020304" pitchFamily="18" charset="0"/>
              </a:rPr>
              <a:t>pixel.</a:t>
            </a:r>
            <a:endParaRPr lang="en-US" dirty="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Edge detection: </a:t>
            </a:r>
            <a:r>
              <a:rPr lang="en-US" dirty="0">
                <a:latin typeface="Times New Roman" panose="02020603050405020304" pitchFamily="18" charset="0"/>
                <a:cs typeface="Times New Roman" panose="02020603050405020304" pitchFamily="18" charset="0"/>
              </a:rPr>
              <a:t>Edge detection is an image processing technique for finding the boundaries of objects within images. It works by detecting discontinuities in </a:t>
            </a:r>
            <a:r>
              <a:rPr lang="en-US" dirty="0" smtClean="0">
                <a:latin typeface="Times New Roman" panose="02020603050405020304" pitchFamily="18" charset="0"/>
                <a:cs typeface="Times New Roman" panose="02020603050405020304" pitchFamily="18" charset="0"/>
              </a:rPr>
              <a:t>brightness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binary image is one that consists of pixels that can have one of exactly two colors, usually </a:t>
            </a:r>
            <a:r>
              <a:rPr lang="en-US" dirty="0" smtClean="0">
                <a:latin typeface="Times New Roman" panose="02020603050405020304" pitchFamily="18" charset="0"/>
                <a:cs typeface="Times New Roman" panose="02020603050405020304" pitchFamily="18" charset="0"/>
              </a:rPr>
              <a:t>0 for black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1 or 255 for white</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12</a:t>
            </a:fld>
            <a:endParaRPr lang="en-IN"/>
          </a:p>
        </p:txBody>
      </p:sp>
    </p:spTree>
    <p:extLst>
      <p:ext uri="{BB962C8B-B14F-4D97-AF65-F5344CB8AC3E}">
        <p14:creationId xmlns:p14="http://schemas.microsoft.com/office/powerpoint/2010/main" val="14078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8679D-82AE-C2FD-9170-4EAD1DDACE2F}"/>
              </a:ext>
            </a:extLst>
          </p:cNvPr>
          <p:cNvSpPr>
            <a:spLocks noGrp="1"/>
          </p:cNvSpPr>
          <p:nvPr>
            <p:ph type="title"/>
          </p:nvPr>
        </p:nvSpPr>
        <p:spPr>
          <a:xfrm>
            <a:off x="-34635" y="4907"/>
            <a:ext cx="11402289" cy="1214727"/>
          </a:xfrm>
        </p:spPr>
        <p:txBody>
          <a:bodyPr>
            <a:norm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NETWORK SELECTION:</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AFF5E7A-6BF1-E5AD-5EB5-01509170D996}"/>
              </a:ext>
            </a:extLst>
          </p:cNvPr>
          <p:cNvSpPr>
            <a:spLocks noGrp="1"/>
          </p:cNvSpPr>
          <p:nvPr>
            <p:ph idx="1"/>
          </p:nvPr>
        </p:nvSpPr>
        <p:spPr>
          <a:xfrm>
            <a:off x="173182" y="1340716"/>
            <a:ext cx="10515600" cy="5044065"/>
          </a:xfrm>
        </p:spPr>
        <p:txBody>
          <a:bodyPr vert="horz" lIns="91440" tIns="45720" rIns="91440" bIns="45720" rtlCol="0" anchor="t">
            <a:normAutofit/>
          </a:bodyPr>
          <a:lstStyle/>
          <a:p>
            <a:pPr algn="just">
              <a:buFont typeface="Wingdings" panose="05000000000000000000" pitchFamily="2" charset="2"/>
              <a:buChar char="§"/>
            </a:pPr>
            <a:r>
              <a:rPr lang="en-US" dirty="0">
                <a:latin typeface="Times New Roman" panose="02020603050405020304" pitchFamily="18" charset="0"/>
                <a:ea typeface="Calibri" panose="020F0502020204030204"/>
                <a:cs typeface="Times New Roman" panose="02020603050405020304" pitchFamily="18" charset="0"/>
              </a:rPr>
              <a:t>we have used VGG16 network </a:t>
            </a:r>
            <a:r>
              <a:rPr lang="en-US" dirty="0" smtClean="0">
                <a:latin typeface="Times New Roman" panose="02020603050405020304" pitchFamily="18" charset="0"/>
                <a:ea typeface="Calibri" panose="020F0502020204030204"/>
                <a:cs typeface="Times New Roman" panose="02020603050405020304" pitchFamily="18" charset="0"/>
              </a:rPr>
              <a:t>for </a:t>
            </a:r>
            <a:r>
              <a:rPr lang="en-US" dirty="0">
                <a:latin typeface="Times New Roman" panose="02020603050405020304" pitchFamily="18" charset="0"/>
                <a:ea typeface="Calibri" panose="020F0502020204030204"/>
                <a:cs typeface="Times New Roman" panose="02020603050405020304" pitchFamily="18" charset="0"/>
              </a:rPr>
              <a:t>training our model which typically has 16 layers of which 13 are convolutional layers with same padding and stride 1 and 3 dense layers with stride 2</a:t>
            </a:r>
            <a:r>
              <a:rPr lang="en-US" dirty="0" smtClean="0">
                <a:latin typeface="Times New Roman" panose="02020603050405020304" pitchFamily="18" charset="0"/>
                <a:ea typeface="Calibri" panose="020F0502020204030204"/>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ea typeface="Calibri" panose="020F0502020204030204"/>
                <a:cs typeface="Times New Roman" panose="02020603050405020304" pitchFamily="18" charset="0"/>
              </a:rPr>
              <a:t>Typically there are 21 layers </a:t>
            </a:r>
            <a:r>
              <a:rPr lang="en-US" dirty="0" smtClean="0">
                <a:latin typeface="Times New Roman" panose="02020603050405020304" pitchFamily="18" charset="0"/>
                <a:ea typeface="Calibri" panose="020F0502020204030204"/>
                <a:cs typeface="Times New Roman" panose="02020603050405020304" pitchFamily="18" charset="0"/>
              </a:rPr>
              <a:t>in VGG16 </a:t>
            </a:r>
            <a:r>
              <a:rPr lang="en-US" dirty="0">
                <a:latin typeface="Times New Roman" panose="02020603050405020304" pitchFamily="18" charset="0"/>
                <a:ea typeface="Calibri" panose="020F0502020204030204"/>
                <a:cs typeface="Times New Roman" panose="02020603050405020304" pitchFamily="18" charset="0"/>
              </a:rPr>
              <a:t>network out </a:t>
            </a:r>
            <a:r>
              <a:rPr lang="en-US" dirty="0" smtClean="0">
                <a:latin typeface="Times New Roman" panose="02020603050405020304" pitchFamily="18" charset="0"/>
                <a:ea typeface="Calibri" panose="020F0502020204030204"/>
                <a:cs typeface="Times New Roman" panose="02020603050405020304" pitchFamily="18" charset="0"/>
              </a:rPr>
              <a:t>of </a:t>
            </a:r>
            <a:r>
              <a:rPr lang="en-US" dirty="0">
                <a:latin typeface="Times New Roman" panose="02020603050405020304" pitchFamily="18" charset="0"/>
                <a:ea typeface="Calibri" panose="020F0502020204030204"/>
                <a:cs typeface="Times New Roman" panose="02020603050405020304" pitchFamily="18" charset="0"/>
              </a:rPr>
              <a:t>which only 16 </a:t>
            </a:r>
            <a:r>
              <a:rPr lang="en-US" dirty="0" smtClean="0">
                <a:latin typeface="Times New Roman" panose="02020603050405020304" pitchFamily="18" charset="0"/>
                <a:ea typeface="Calibri" panose="020F0502020204030204"/>
                <a:cs typeface="Times New Roman" panose="02020603050405020304" pitchFamily="18" charset="0"/>
              </a:rPr>
              <a:t>are weight layers(i.e. Learnable parameters).</a:t>
            </a:r>
            <a:endParaRPr lang="en-US" dirty="0">
              <a:latin typeface="Times New Roman" panose="02020603050405020304" pitchFamily="18" charset="0"/>
              <a:ea typeface="Calibri" panose="020F05020202040302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13</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577" y="3515140"/>
            <a:ext cx="7473508" cy="2244331"/>
          </a:xfrm>
          <a:prstGeom prst="rect">
            <a:avLst/>
          </a:prstGeom>
        </p:spPr>
      </p:pic>
      <p:sp>
        <p:nvSpPr>
          <p:cNvPr id="6" name="TextBox 5"/>
          <p:cNvSpPr txBox="1"/>
          <p:nvPr/>
        </p:nvSpPr>
        <p:spPr>
          <a:xfrm>
            <a:off x="4353413" y="5918237"/>
            <a:ext cx="4445252" cy="307777"/>
          </a:xfrm>
          <a:prstGeom prst="rect">
            <a:avLst/>
          </a:prstGeom>
          <a:noFill/>
        </p:spPr>
        <p:txBody>
          <a:bodyPr wrap="square" rtlCol="0">
            <a:spAutoFit/>
          </a:bodyPr>
          <a:lstStyle/>
          <a:p>
            <a:r>
              <a:rPr lang="en-IN" sz="1400" i="1" dirty="0" smtClean="0"/>
              <a:t>Fig 1.Architecture of VGG16 model</a:t>
            </a:r>
            <a:endParaRPr lang="en-IN" sz="1400" i="1" dirty="0"/>
          </a:p>
        </p:txBody>
      </p:sp>
    </p:spTree>
    <p:extLst>
      <p:ext uri="{BB962C8B-B14F-4D97-AF65-F5344CB8AC3E}">
        <p14:creationId xmlns:p14="http://schemas.microsoft.com/office/powerpoint/2010/main" val="646716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E7774-F31D-C8CD-94C1-4015350F234B}"/>
              </a:ext>
            </a:extLst>
          </p:cNvPr>
          <p:cNvSpPr>
            <a:spLocks noGrp="1"/>
          </p:cNvSpPr>
          <p:nvPr>
            <p:ph type="title"/>
          </p:nvPr>
        </p:nvSpPr>
        <p:spPr>
          <a:xfrm>
            <a:off x="-6927" y="60325"/>
            <a:ext cx="11374581" cy="1270145"/>
          </a:xfrm>
        </p:spPr>
        <p:txBody>
          <a:bodyPr>
            <a:norm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VGG16 - FEATURE EXTRACTION:</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2FE3617-B352-5D85-D28D-9C3CBBA4E911}"/>
              </a:ext>
            </a:extLst>
          </p:cNvPr>
          <p:cNvSpPr>
            <a:spLocks noGrp="1"/>
          </p:cNvSpPr>
          <p:nvPr>
            <p:ph idx="1"/>
          </p:nvPr>
        </p:nvSpPr>
        <p:spPr>
          <a:xfrm>
            <a:off x="48492" y="1340716"/>
            <a:ext cx="11042072" cy="4836247"/>
          </a:xfrm>
        </p:spPr>
        <p:txBody>
          <a:bodyPr vert="horz" lIns="91440" tIns="45720" rIns="91440" bIns="45720" rtlCol="0" anchor="t">
            <a:normAutofit lnSpcReduction="10000"/>
          </a:bodyPr>
          <a:lstStyle/>
          <a:p>
            <a:pPr algn="just">
              <a:buFont typeface="Wingdings" panose="05000000000000000000" pitchFamily="2" charset="2"/>
              <a:buChar char="§"/>
            </a:pPr>
            <a:r>
              <a:rPr lang="en-US" dirty="0" smtClean="0">
                <a:latin typeface="Times New Roman" panose="02020603050405020304" pitchFamily="18" charset="0"/>
                <a:ea typeface="Calibri" panose="020F0502020204030204"/>
                <a:cs typeface="Times New Roman" panose="02020603050405020304" pitchFamily="18" charset="0"/>
              </a:rPr>
              <a:t>Deep learning is a subset of machine </a:t>
            </a:r>
            <a:r>
              <a:rPr lang="en-US" dirty="0" err="1" smtClean="0">
                <a:latin typeface="Times New Roman" panose="02020603050405020304" pitchFamily="18" charset="0"/>
                <a:ea typeface="Calibri" panose="020F0502020204030204"/>
                <a:cs typeface="Times New Roman" panose="02020603050405020304" pitchFamily="18" charset="0"/>
              </a:rPr>
              <a:t>learning,which</a:t>
            </a:r>
            <a:r>
              <a:rPr lang="en-US" dirty="0" smtClean="0">
                <a:latin typeface="Times New Roman" panose="02020603050405020304" pitchFamily="18" charset="0"/>
                <a:ea typeface="Calibri" panose="020F0502020204030204"/>
                <a:cs typeface="Times New Roman" panose="02020603050405020304" pitchFamily="18" charset="0"/>
              </a:rPr>
              <a:t> is essentially a neural network with number of layers.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Feature extraction is a part of the dimensionality reduction process, in which, an initial set of the raw data is divided and reduced to more manageable </a:t>
            </a:r>
            <a:r>
              <a:rPr lang="en-US" dirty="0" smtClean="0">
                <a:latin typeface="Times New Roman" panose="02020603050405020304" pitchFamily="18" charset="0"/>
                <a:cs typeface="Times New Roman" panose="02020603050405020304" pitchFamily="18" charset="0"/>
              </a:rPr>
              <a:t>groups.</a:t>
            </a:r>
            <a:endParaRPr lang="en-US" dirty="0" smtClean="0">
              <a:latin typeface="Times New Roman" panose="02020603050405020304" pitchFamily="18" charset="0"/>
              <a:ea typeface="Calibri" panose="020F0502020204030204"/>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ea typeface="Calibri" panose="020F0502020204030204"/>
                <a:cs typeface="Times New Roman" panose="02020603050405020304" pitchFamily="18" charset="0"/>
              </a:rPr>
              <a:t>An input OCT image will be provided to </a:t>
            </a:r>
            <a:r>
              <a:rPr lang="en-US" dirty="0" smtClean="0">
                <a:latin typeface="Times New Roman" panose="02020603050405020304" pitchFamily="18" charset="0"/>
                <a:ea typeface="Calibri" panose="020F0502020204030204"/>
                <a:cs typeface="Times New Roman" panose="02020603050405020304" pitchFamily="18" charset="0"/>
              </a:rPr>
              <a:t>our model . Later </a:t>
            </a:r>
            <a:r>
              <a:rPr lang="en-US" dirty="0">
                <a:latin typeface="Times New Roman" panose="02020603050405020304" pitchFamily="18" charset="0"/>
                <a:ea typeface="Calibri" panose="020F0502020204030204"/>
                <a:cs typeface="Times New Roman" panose="02020603050405020304" pitchFamily="18" charset="0"/>
              </a:rPr>
              <a:t>the image will be </a:t>
            </a:r>
            <a:r>
              <a:rPr lang="en-US" dirty="0" smtClean="0">
                <a:latin typeface="Times New Roman" panose="02020603050405020304" pitchFamily="18" charset="0"/>
                <a:ea typeface="Calibri" panose="020F0502020204030204"/>
                <a:cs typeface="Times New Roman" panose="02020603050405020304" pitchFamily="18" charset="0"/>
              </a:rPr>
              <a:t> pre-processed </a:t>
            </a:r>
            <a:r>
              <a:rPr lang="en-US" dirty="0">
                <a:latin typeface="Times New Roman" panose="02020603050405020304" pitchFamily="18" charset="0"/>
                <a:ea typeface="Calibri" panose="020F0502020204030204"/>
                <a:cs typeface="Times New Roman" panose="02020603050405020304" pitchFamily="18" charset="0"/>
              </a:rPr>
              <a:t>and necessary features will be extracted </a:t>
            </a:r>
            <a:r>
              <a:rPr lang="en-US" dirty="0" smtClean="0">
                <a:latin typeface="Times New Roman" panose="02020603050405020304" pitchFamily="18" charset="0"/>
                <a:ea typeface="Calibri" panose="020F0502020204030204"/>
                <a:cs typeface="Times New Roman" panose="02020603050405020304" pitchFamily="18" charset="0"/>
              </a:rPr>
              <a:t>later by </a:t>
            </a:r>
            <a:r>
              <a:rPr lang="en-US" dirty="0">
                <a:latin typeface="Times New Roman" panose="02020603050405020304" pitchFamily="18" charset="0"/>
                <a:ea typeface="Calibri" panose="020F0502020204030204"/>
                <a:cs typeface="Times New Roman" panose="02020603050405020304" pitchFamily="18" charset="0"/>
              </a:rPr>
              <a:t>VGG16 model</a:t>
            </a:r>
            <a:r>
              <a:rPr lang="en-US" dirty="0" smtClean="0">
                <a:latin typeface="Times New Roman" panose="02020603050405020304" pitchFamily="18" charset="0"/>
                <a:ea typeface="Calibri" panose="020F0502020204030204"/>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ea typeface="Calibri" panose="020F0502020204030204"/>
                <a:cs typeface="Times New Roman" panose="02020603050405020304" pitchFamily="18" charset="0"/>
              </a:rPr>
              <a:t>VGG16 </a:t>
            </a:r>
            <a:r>
              <a:rPr lang="en-US" dirty="0">
                <a:latin typeface="Times New Roman" panose="02020603050405020304" pitchFamily="18" charset="0"/>
                <a:ea typeface="Calibri" panose="020F0502020204030204"/>
                <a:cs typeface="Times New Roman" panose="02020603050405020304" pitchFamily="18" charset="0"/>
              </a:rPr>
              <a:t>checks an image by blocks, starting from the left upper corner and moving further pixel by pixel up to a successful </a:t>
            </a:r>
            <a:r>
              <a:rPr lang="en-US" dirty="0" smtClean="0">
                <a:latin typeface="Times New Roman" panose="02020603050405020304" pitchFamily="18" charset="0"/>
                <a:ea typeface="Calibri" panose="020F0502020204030204"/>
                <a:cs typeface="Times New Roman" panose="02020603050405020304" pitchFamily="18" charset="0"/>
              </a:rPr>
              <a:t>completion.</a:t>
            </a:r>
          </a:p>
          <a:p>
            <a:pPr algn="just">
              <a:buFont typeface="Wingdings" panose="05000000000000000000" pitchFamily="2" charset="2"/>
              <a:buChar char="§"/>
            </a:pPr>
            <a:r>
              <a:rPr lang="en-US" dirty="0">
                <a:latin typeface="Times New Roman" panose="02020603050405020304" pitchFamily="18" charset="0"/>
                <a:ea typeface="Calibri" panose="020F0502020204030204"/>
                <a:cs typeface="Times New Roman" panose="02020603050405020304" pitchFamily="18" charset="0"/>
              </a:rPr>
              <a:t>Then the result of every verification is passed through a convolutional layer, where data elements have connections while others don’t</a:t>
            </a:r>
            <a:r>
              <a:rPr lang="en-US" dirty="0" smtClean="0">
                <a:latin typeface="Times New Roman" panose="02020603050405020304" pitchFamily="18" charset="0"/>
                <a:ea typeface="Calibri" panose="020F0502020204030204"/>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85B556D-0798-4C0F-AA89-4C65A3344379}" type="slidenum">
              <a:rPr lang="en-IN" smtClean="0"/>
              <a:t>14</a:t>
            </a:fld>
            <a:endParaRPr lang="en-IN"/>
          </a:p>
        </p:txBody>
      </p:sp>
    </p:spTree>
    <p:extLst>
      <p:ext uri="{BB962C8B-B14F-4D97-AF65-F5344CB8AC3E}">
        <p14:creationId xmlns:p14="http://schemas.microsoft.com/office/powerpoint/2010/main" val="2669860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85B556D-0798-4C0F-AA89-4C65A3344379}" type="slidenum">
              <a:rPr lang="en-IN" smtClean="0"/>
              <a:t>15</a:t>
            </a:fld>
            <a:endParaRPr lang="en-IN"/>
          </a:p>
        </p:txBody>
      </p:sp>
      <p:sp>
        <p:nvSpPr>
          <p:cNvPr id="5" name="TextBox 4"/>
          <p:cNvSpPr txBox="1"/>
          <p:nvPr/>
        </p:nvSpPr>
        <p:spPr>
          <a:xfrm>
            <a:off x="0" y="208229"/>
            <a:ext cx="9180214" cy="707886"/>
          </a:xfrm>
          <a:prstGeom prst="rect">
            <a:avLst/>
          </a:prstGeom>
          <a:noFill/>
        </p:spPr>
        <p:txBody>
          <a:bodyPr wrap="square" rtlCol="0">
            <a:sp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PREDICTING INFECTED IMAGE:</a:t>
            </a:r>
            <a:endParaRPr lang="en-IN" sz="4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6048" y="1520982"/>
            <a:ext cx="11506954" cy="4401205"/>
          </a:xfrm>
          <a:prstGeom prst="rect">
            <a:avLst/>
          </a:prstGeom>
          <a:noFill/>
        </p:spPr>
        <p:txBody>
          <a:bodyPr wrap="square" rtlCol="0">
            <a:spAutoFit/>
          </a:bodyPr>
          <a:lstStyle/>
          <a:p>
            <a:pPr marL="285750" indent="-285750" algn="just">
              <a:buFont typeface="Wingdings" panose="05000000000000000000" pitchFamily="2" charset="2"/>
              <a:buChar char="§"/>
            </a:pPr>
            <a:r>
              <a:rPr lang="en-US" sz="2800" dirty="0" smtClean="0">
                <a:latin typeface="Times New Roman" panose="02020603050405020304" pitchFamily="18" charset="0"/>
                <a:ea typeface="Calibri" panose="020F0502020204030204"/>
                <a:cs typeface="Times New Roman" panose="02020603050405020304" pitchFamily="18" charset="0"/>
              </a:rPr>
              <a:t>In our proposed model , we are classifying the Diabetic Retinopathy disease into 4 major categories namely: </a:t>
            </a:r>
          </a:p>
          <a:p>
            <a:pPr marL="895350" indent="419100" algn="just">
              <a:buFont typeface="+mj-lt"/>
              <a:buAutoNum type="romanLcPeriod"/>
            </a:pPr>
            <a:r>
              <a:rPr lang="en-US" sz="2800" dirty="0" smtClean="0">
                <a:latin typeface="Times New Roman" panose="02020603050405020304" pitchFamily="18" charset="0"/>
                <a:cs typeface="Times New Roman" panose="02020603050405020304" pitchFamily="18" charset="0"/>
              </a:rPr>
              <a:t>DRUSEN</a:t>
            </a:r>
          </a:p>
          <a:p>
            <a:pPr marL="895350" indent="419100" algn="just">
              <a:buFont typeface="+mj-lt"/>
              <a:buAutoNum type="romanLcPeriod"/>
            </a:pPr>
            <a:r>
              <a:rPr lang="en-US" sz="2800" dirty="0" smtClean="0">
                <a:latin typeface="Times New Roman" panose="02020603050405020304" pitchFamily="18" charset="0"/>
                <a:cs typeface="Times New Roman" panose="02020603050405020304" pitchFamily="18" charset="0"/>
              </a:rPr>
              <a:t>DIABETIC MACULAR EDEMA(DME)</a:t>
            </a:r>
          </a:p>
          <a:p>
            <a:pPr marL="895350" indent="419100" algn="just">
              <a:buFont typeface="+mj-lt"/>
              <a:buAutoNum type="romanLcPeriod"/>
            </a:pPr>
            <a:r>
              <a:rPr lang="en-US" sz="2800" dirty="0">
                <a:latin typeface="Times New Roman" panose="02020603050405020304" pitchFamily="18" charset="0"/>
                <a:cs typeface="Times New Roman" panose="02020603050405020304" pitchFamily="18" charset="0"/>
              </a:rPr>
              <a:t>CHOROIDAL </a:t>
            </a:r>
            <a:r>
              <a:rPr lang="en-US" sz="2800" dirty="0" smtClean="0">
                <a:latin typeface="Times New Roman" panose="02020603050405020304" pitchFamily="18" charset="0"/>
                <a:cs typeface="Times New Roman" panose="02020603050405020304" pitchFamily="18" charset="0"/>
              </a:rPr>
              <a:t>NEOVASCULARIZATION(CNV)</a:t>
            </a:r>
          </a:p>
          <a:p>
            <a:pPr marL="895350" indent="419100" algn="just">
              <a:buFont typeface="+mj-lt"/>
              <a:buAutoNum type="romanLcPeriod"/>
            </a:pPr>
            <a:r>
              <a:rPr lang="en-US" sz="2800" dirty="0" smtClean="0">
                <a:latin typeface="Times New Roman" panose="02020603050405020304" pitchFamily="18" charset="0"/>
                <a:cs typeface="Times New Roman" panose="02020603050405020304" pitchFamily="18" charset="0"/>
              </a:rPr>
              <a:t>NORMAL</a:t>
            </a:r>
          </a:p>
          <a:p>
            <a:pPr marL="180975" indent="-180975"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Based on the data obtained after verification of the input infected image, the system can conclude what is in the picture. </a:t>
            </a:r>
          </a:p>
          <a:p>
            <a:pPr marL="180975" indent="-180975"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After the user selects the predict button present in UI , the model displays the type of Diabetic Retinopathy.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677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PERFORMANCE EVALUATION:</a:t>
            </a:r>
            <a:endParaRPr lang="en-IN" sz="40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3074"/>
            <a:ext cx="10515600" cy="4351338"/>
          </a:xfrm>
        </p:spPr>
        <p:txBody>
          <a:bodyPr/>
          <a:lstStyle/>
          <a:p>
            <a:pPr algn="just">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After training our model with dataset ,accuracy is found to be gradually increasing  </a:t>
            </a:r>
            <a:r>
              <a:rPr lang="en-IN" sz="2400" i="1" dirty="0" smtClean="0"/>
              <a:t>fig(a)</a:t>
            </a:r>
            <a:r>
              <a:rPr lang="en-IN" dirty="0" smtClean="0"/>
              <a:t> </a:t>
            </a:r>
            <a:r>
              <a:rPr lang="en-IN" dirty="0" smtClean="0">
                <a:latin typeface="Times New Roman" panose="02020603050405020304" pitchFamily="18" charset="0"/>
                <a:cs typeface="Times New Roman" panose="02020603050405020304" pitchFamily="18" charset="0"/>
              </a:rPr>
              <a:t>and loss value is found to be sharply falling after some early stages</a:t>
            </a:r>
            <a:r>
              <a:rPr lang="en-IN" dirty="0" smtClean="0"/>
              <a:t> </a:t>
            </a:r>
            <a:r>
              <a:rPr lang="en-IN" sz="2400" i="1" dirty="0" smtClean="0"/>
              <a:t>fig(b).</a:t>
            </a:r>
            <a:endParaRPr lang="en-IN" sz="2400" dirty="0" smtClean="0"/>
          </a:p>
          <a:p>
            <a:pPr>
              <a:buFont typeface="Wingdings" panose="05000000000000000000" pitchFamily="2" charset="2"/>
              <a:buChar char="§"/>
            </a:pPr>
            <a:endParaRPr lang="en-IN" dirty="0"/>
          </a:p>
        </p:txBody>
      </p:sp>
      <p:sp>
        <p:nvSpPr>
          <p:cNvPr id="4" name="Slide Number Placeholder 3"/>
          <p:cNvSpPr>
            <a:spLocks noGrp="1"/>
          </p:cNvSpPr>
          <p:nvPr>
            <p:ph type="sldNum" sz="quarter" idx="12"/>
          </p:nvPr>
        </p:nvSpPr>
        <p:spPr/>
        <p:txBody>
          <a:bodyPr/>
          <a:lstStyle/>
          <a:p>
            <a:fld id="{185B556D-0798-4C0F-AA89-4C65A3344379}" type="slidenum">
              <a:rPr lang="en-IN" smtClean="0"/>
              <a:t>16</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29" y="2888637"/>
            <a:ext cx="4979534" cy="35314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614" y="2888637"/>
            <a:ext cx="4979534" cy="3531405"/>
          </a:xfrm>
          <a:prstGeom prst="rect">
            <a:avLst/>
          </a:prstGeom>
        </p:spPr>
      </p:pic>
      <p:sp>
        <p:nvSpPr>
          <p:cNvPr id="8" name="TextBox 7"/>
          <p:cNvSpPr txBox="1"/>
          <p:nvPr/>
        </p:nvSpPr>
        <p:spPr>
          <a:xfrm>
            <a:off x="3073824" y="6420042"/>
            <a:ext cx="968721" cy="338554"/>
          </a:xfrm>
          <a:prstGeom prst="rect">
            <a:avLst/>
          </a:prstGeom>
          <a:noFill/>
        </p:spPr>
        <p:txBody>
          <a:bodyPr wrap="square" rtlCol="0">
            <a:spAutoFit/>
          </a:bodyPr>
          <a:lstStyle/>
          <a:p>
            <a:r>
              <a:rPr lang="en-IN" sz="1600" i="1" dirty="0"/>
              <a:t>fig(a)</a:t>
            </a:r>
            <a:endParaRPr lang="en-IN" sz="1600" dirty="0"/>
          </a:p>
        </p:txBody>
      </p:sp>
      <p:sp>
        <p:nvSpPr>
          <p:cNvPr id="9" name="TextBox 8"/>
          <p:cNvSpPr txBox="1"/>
          <p:nvPr/>
        </p:nvSpPr>
        <p:spPr>
          <a:xfrm>
            <a:off x="8462381" y="6420042"/>
            <a:ext cx="672566" cy="338554"/>
          </a:xfrm>
          <a:prstGeom prst="rect">
            <a:avLst/>
          </a:prstGeom>
          <a:noFill/>
        </p:spPr>
        <p:txBody>
          <a:bodyPr wrap="square" rtlCol="0">
            <a:spAutoFit/>
          </a:bodyPr>
          <a:lstStyle/>
          <a:p>
            <a:r>
              <a:rPr lang="en-IN" sz="1600" i="1" dirty="0"/>
              <a:t>fig(b)</a:t>
            </a:r>
            <a:endParaRPr lang="en-IN" sz="1600" dirty="0"/>
          </a:p>
        </p:txBody>
      </p:sp>
    </p:spTree>
    <p:extLst>
      <p:ext uri="{BB962C8B-B14F-4D97-AF65-F5344CB8AC3E}">
        <p14:creationId xmlns:p14="http://schemas.microsoft.com/office/powerpoint/2010/main" val="399012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RESULTS:</a:t>
            </a:r>
            <a:endParaRPr lang="en-IN" sz="40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Thus from our </a:t>
            </a:r>
            <a:r>
              <a:rPr lang="en-US" dirty="0" smtClean="0">
                <a:latin typeface="Times New Roman" panose="02020603050405020304" pitchFamily="18" charset="0"/>
                <a:cs typeface="Times New Roman" panose="02020603050405020304" pitchFamily="18" charset="0"/>
              </a:rPr>
              <a:t>proposed </a:t>
            </a:r>
            <a:r>
              <a:rPr lang="en-US" dirty="0">
                <a:latin typeface="Times New Roman" panose="02020603050405020304" pitchFamily="18" charset="0"/>
                <a:cs typeface="Times New Roman" panose="02020603050405020304" pitchFamily="18" charset="0"/>
              </a:rPr>
              <a:t>system, we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able to eliminate many complexities faced by conventional detection </a:t>
            </a:r>
            <a:r>
              <a:rPr lang="en-US" dirty="0" smtClean="0">
                <a:latin typeface="Times New Roman" panose="02020603050405020304" pitchFamily="18" charset="0"/>
                <a:cs typeface="Times New Roman" panose="02020603050405020304" pitchFamily="18" charset="0"/>
              </a:rPr>
              <a:t>systems.</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With the use of OCT image of infected retina rather than fundus </a:t>
            </a:r>
            <a:r>
              <a:rPr lang="en-US" dirty="0" err="1" smtClean="0">
                <a:latin typeface="Times New Roman" panose="02020603050405020304" pitchFamily="18" charset="0"/>
                <a:cs typeface="Times New Roman" panose="02020603050405020304" pitchFamily="18" charset="0"/>
              </a:rPr>
              <a:t>images,lot</a:t>
            </a:r>
            <a:r>
              <a:rPr lang="en-US" dirty="0" smtClean="0">
                <a:latin typeface="Times New Roman" panose="02020603050405020304" pitchFamily="18" charset="0"/>
                <a:cs typeface="Times New Roman" panose="02020603050405020304" pitchFamily="18" charset="0"/>
              </a:rPr>
              <a:t> of pre-processing steps are done in reduced time and classification is done quickly and more accurately.</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usage of VGG16 model and other activation functions and dropout layers, our proposed model’s accuracy for detection of the diabetic Retinopathy using OCT images is found out to be 95.46%.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17</a:t>
            </a:fld>
            <a:endParaRPr lang="en-IN"/>
          </a:p>
        </p:txBody>
      </p:sp>
    </p:spTree>
    <p:extLst>
      <p:ext uri="{BB962C8B-B14F-4D97-AF65-F5344CB8AC3E}">
        <p14:creationId xmlns:p14="http://schemas.microsoft.com/office/powerpoint/2010/main" val="398681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E0D49-60C9-ED1D-D5E1-C0657C2A120B}"/>
              </a:ext>
            </a:extLst>
          </p:cNvPr>
          <p:cNvSpPr>
            <a:spLocks noGrp="1"/>
          </p:cNvSpPr>
          <p:nvPr>
            <p:ph type="title"/>
          </p:nvPr>
        </p:nvSpPr>
        <p:spPr>
          <a:xfrm>
            <a:off x="47446" y="5692"/>
            <a:ext cx="11306354" cy="1368694"/>
          </a:xfrm>
        </p:spPr>
        <p:txBody>
          <a:bodyPr>
            <a:normAutofit/>
          </a:bodyPr>
          <a:lstStyle/>
          <a:p>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INPUT IMAGE:</a:t>
            </a:r>
            <a:endParaRPr lang="en-US" sz="4000" b="1" u="sng" dirty="0">
              <a:solidFill>
                <a:srgbClr val="000000"/>
              </a:solidFill>
              <a:latin typeface="Times New Roman" panose="02020603050405020304" pitchFamily="18" charset="0"/>
              <a:ea typeface="Calibri Light" panose="020F0302020204030204"/>
              <a:cs typeface="Times New Roman" panose="02020603050405020304" pitchFamily="18" charset="0"/>
            </a:endParaRPr>
          </a:p>
        </p:txBody>
      </p:sp>
      <p:pic>
        <p:nvPicPr>
          <p:cNvPr id="4" name="Picture 4" descr="Graphical user interface, text&#10;&#10;Description automatically generated">
            <a:extLst>
              <a:ext uri="{FF2B5EF4-FFF2-40B4-BE49-F238E27FC236}">
                <a16:creationId xmlns:a16="http://schemas.microsoft.com/office/drawing/2014/main" xmlns="" id="{F71BB592-B20C-E05D-F353-37F95B1251DE}"/>
              </a:ext>
            </a:extLst>
          </p:cNvPr>
          <p:cNvPicPr>
            <a:picLocks noGrp="1" noChangeAspect="1"/>
          </p:cNvPicPr>
          <p:nvPr>
            <p:ph idx="1"/>
          </p:nvPr>
        </p:nvPicPr>
        <p:blipFill>
          <a:blip r:embed="rId2"/>
          <a:stretch>
            <a:fillRect/>
          </a:stretch>
        </p:blipFill>
        <p:spPr>
          <a:xfrm>
            <a:off x="248911" y="1911802"/>
            <a:ext cx="5098778" cy="2888106"/>
          </a:xfrm>
        </p:spPr>
      </p:pic>
      <p:sp>
        <p:nvSpPr>
          <p:cNvPr id="3" name="TextBox 2">
            <a:extLst>
              <a:ext uri="{FF2B5EF4-FFF2-40B4-BE49-F238E27FC236}">
                <a16:creationId xmlns:a16="http://schemas.microsoft.com/office/drawing/2014/main" xmlns="" id="{857D7E7E-67FF-CA90-5367-3847631F825F}"/>
              </a:ext>
            </a:extLst>
          </p:cNvPr>
          <p:cNvSpPr txBox="1"/>
          <p:nvPr/>
        </p:nvSpPr>
        <p:spPr>
          <a:xfrm rot="10800000" flipV="1">
            <a:off x="2060121" y="4923114"/>
            <a:ext cx="22305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Home Page</a:t>
            </a:r>
          </a:p>
        </p:txBody>
      </p:sp>
      <p:sp>
        <p:nvSpPr>
          <p:cNvPr id="5" name="Slide Number Placeholder 4"/>
          <p:cNvSpPr>
            <a:spLocks noGrp="1"/>
          </p:cNvSpPr>
          <p:nvPr>
            <p:ph type="sldNum" sz="quarter" idx="12"/>
          </p:nvPr>
        </p:nvSpPr>
        <p:spPr/>
        <p:txBody>
          <a:bodyPr/>
          <a:lstStyle/>
          <a:p>
            <a:fld id="{185B556D-0798-4C0F-AA89-4C65A3344379}" type="slidenum">
              <a:rPr lang="en-IN" smtClean="0"/>
              <a:t>18</a:t>
            </a:fld>
            <a:endParaRPr lang="en-IN"/>
          </a:p>
        </p:txBody>
      </p:sp>
      <p:pic>
        <p:nvPicPr>
          <p:cNvPr id="6" name="Picture 5"/>
          <p:cNvPicPr>
            <a:picLocks noChangeAspect="1"/>
          </p:cNvPicPr>
          <p:nvPr/>
        </p:nvPicPr>
        <p:blipFill>
          <a:blip r:embed="rId3"/>
          <a:stretch>
            <a:fillRect/>
          </a:stretch>
        </p:blipFill>
        <p:spPr>
          <a:xfrm>
            <a:off x="6002448" y="1911802"/>
            <a:ext cx="5549773" cy="2887200"/>
          </a:xfrm>
          <a:prstGeom prst="rect">
            <a:avLst/>
          </a:prstGeom>
        </p:spPr>
      </p:pic>
      <p:sp>
        <p:nvSpPr>
          <p:cNvPr id="7" name="TextBox 6"/>
          <p:cNvSpPr txBox="1"/>
          <p:nvPr/>
        </p:nvSpPr>
        <p:spPr>
          <a:xfrm>
            <a:off x="8084744" y="4923114"/>
            <a:ext cx="2598345" cy="584775"/>
          </a:xfrm>
          <a:prstGeom prst="rect">
            <a:avLst/>
          </a:prstGeom>
          <a:noFill/>
        </p:spPr>
        <p:txBody>
          <a:bodyPr wrap="square" rtlCol="0">
            <a:spAutoFit/>
          </a:bodyPr>
          <a:lstStyle/>
          <a:p>
            <a:r>
              <a:rPr lang="en-US" sz="1600" dirty="0">
                <a:cs typeface="Calibri"/>
              </a:rPr>
              <a:t>Image uploading UI</a:t>
            </a:r>
          </a:p>
          <a:p>
            <a:endParaRPr lang="en-IN" sz="1600" dirty="0"/>
          </a:p>
        </p:txBody>
      </p:sp>
    </p:spTree>
    <p:extLst>
      <p:ext uri="{BB962C8B-B14F-4D97-AF65-F5344CB8AC3E}">
        <p14:creationId xmlns:p14="http://schemas.microsoft.com/office/powerpoint/2010/main" val="3318779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6D372-3E57-C63B-8EA3-87A1CC97CF1F}"/>
              </a:ext>
            </a:extLst>
          </p:cNvPr>
          <p:cNvSpPr>
            <a:spLocks noGrp="1"/>
          </p:cNvSpPr>
          <p:nvPr>
            <p:ph type="title"/>
          </p:nvPr>
        </p:nvSpPr>
        <p:spPr>
          <a:xfrm>
            <a:off x="4313" y="5691"/>
            <a:ext cx="11349487" cy="1081149"/>
          </a:xfrm>
        </p:spPr>
        <p:txBody>
          <a:bodyPr>
            <a:normAutofit/>
          </a:bodyPr>
          <a:lstStyle/>
          <a:p>
            <a:r>
              <a:rPr lang="en-IN" sz="4000" b="1" u="sng" dirty="0">
                <a:solidFill>
                  <a:srgbClr val="FF0000"/>
                </a:solidFill>
                <a:latin typeface="Times New Roman" panose="02020603050405020304" pitchFamily="18" charset="0"/>
                <a:cs typeface="Times New Roman" panose="02020603050405020304" pitchFamily="18" charset="0"/>
              </a:rPr>
              <a:t>OUTPUT SCREENSHOT </a:t>
            </a:r>
            <a:r>
              <a:rPr lang="en-US" sz="4000" b="1" u="sng" dirty="0">
                <a:solidFill>
                  <a:srgbClr val="FF0000"/>
                </a:solidFill>
                <a:latin typeface="Times New Roman" panose="02020603050405020304" pitchFamily="18" charset="0"/>
                <a:ea typeface="Calibri Light"/>
                <a:cs typeface="Times New Roman" panose="02020603050405020304" pitchFamily="18" charset="0"/>
              </a:rPr>
              <a:t>:</a:t>
            </a:r>
            <a:endParaRPr lang="en-US" sz="4000" b="1" u="sng" dirty="0">
              <a:solidFill>
                <a:srgbClr val="FF0000"/>
              </a:solidFill>
              <a:latin typeface="Times New Roman" panose="02020603050405020304" pitchFamily="18" charset="0"/>
              <a:cs typeface="Times New Roman" panose="02020603050405020304" pitchFamily="18" charset="0"/>
            </a:endParaRPr>
          </a:p>
        </p:txBody>
      </p:sp>
      <p:pic>
        <p:nvPicPr>
          <p:cNvPr id="4" name="Picture 4" descr="Graphical user interface, application&#10;&#10;Description automatically generated">
            <a:extLst>
              <a:ext uri="{FF2B5EF4-FFF2-40B4-BE49-F238E27FC236}">
                <a16:creationId xmlns:a16="http://schemas.microsoft.com/office/drawing/2014/main" xmlns="" id="{A5098D7C-AF3C-B442-1967-A7442C6DF3D4}"/>
              </a:ext>
            </a:extLst>
          </p:cNvPr>
          <p:cNvPicPr>
            <a:picLocks noGrp="1" noChangeAspect="1"/>
          </p:cNvPicPr>
          <p:nvPr>
            <p:ph idx="1"/>
          </p:nvPr>
        </p:nvPicPr>
        <p:blipFill>
          <a:blip r:embed="rId2"/>
          <a:stretch>
            <a:fillRect/>
          </a:stretch>
        </p:blipFill>
        <p:spPr>
          <a:xfrm>
            <a:off x="2289600" y="1620000"/>
            <a:ext cx="7612401" cy="4284000"/>
          </a:xfrm>
        </p:spPr>
      </p:pic>
      <p:sp>
        <p:nvSpPr>
          <p:cNvPr id="3" name="TextBox 2">
            <a:extLst>
              <a:ext uri="{FF2B5EF4-FFF2-40B4-BE49-F238E27FC236}">
                <a16:creationId xmlns:a16="http://schemas.microsoft.com/office/drawing/2014/main" xmlns="" id="{D9911A8A-E05D-D963-5192-44521A485F96}"/>
              </a:ext>
            </a:extLst>
          </p:cNvPr>
          <p:cNvSpPr txBox="1"/>
          <p:nvPr/>
        </p:nvSpPr>
        <p:spPr>
          <a:xfrm>
            <a:off x="5219187" y="59040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Normal </a:t>
            </a:r>
            <a:r>
              <a:rPr lang="en-US" sz="1600" dirty="0" smtClean="0">
                <a:cs typeface="Calibri"/>
              </a:rPr>
              <a:t>DR Detected</a:t>
            </a:r>
            <a:endParaRPr lang="en-US" sz="1600" dirty="0">
              <a:cs typeface="Calibri"/>
            </a:endParaRPr>
          </a:p>
        </p:txBody>
      </p:sp>
      <p:sp>
        <p:nvSpPr>
          <p:cNvPr id="5" name="Slide Number Placeholder 4"/>
          <p:cNvSpPr>
            <a:spLocks noGrp="1"/>
          </p:cNvSpPr>
          <p:nvPr>
            <p:ph type="sldNum" sz="quarter" idx="12"/>
          </p:nvPr>
        </p:nvSpPr>
        <p:spPr/>
        <p:txBody>
          <a:bodyPr/>
          <a:lstStyle/>
          <a:p>
            <a:fld id="{185B556D-0798-4C0F-AA89-4C65A3344379}" type="slidenum">
              <a:rPr lang="en-IN" smtClean="0"/>
              <a:t>19</a:t>
            </a:fld>
            <a:endParaRPr lang="en-IN"/>
          </a:p>
        </p:txBody>
      </p:sp>
    </p:spTree>
    <p:extLst>
      <p:ext uri="{BB962C8B-B14F-4D97-AF65-F5344CB8AC3E}">
        <p14:creationId xmlns:p14="http://schemas.microsoft.com/office/powerpoint/2010/main" val="358708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652BB-932B-134B-8F50-7A9FE0EC873E}"/>
              </a:ext>
            </a:extLst>
          </p:cNvPr>
          <p:cNvSpPr>
            <a:spLocks noGrp="1"/>
          </p:cNvSpPr>
          <p:nvPr>
            <p:ph type="title"/>
          </p:nvPr>
        </p:nvSpPr>
        <p:spPr/>
        <p:txBody>
          <a:bodyPr>
            <a:norm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Introduction</a:t>
            </a:r>
            <a:r>
              <a:rPr lang="en-US" sz="4000" dirty="0" smtClean="0">
                <a:solidFill>
                  <a:srgbClr val="FF0000"/>
                </a:solidFill>
                <a:latin typeface="Times New Roman" panose="02020603050405020304" pitchFamily="18" charset="0"/>
                <a:cs typeface="Times New Roman" panose="02020603050405020304" pitchFamily="18" charset="0"/>
              </a:rPr>
              <a: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DE7B854-902B-BA4C-9FA2-8003B39C0677}"/>
              </a:ext>
            </a:extLst>
          </p:cNvPr>
          <p:cNvSpPr>
            <a:spLocks noGrp="1"/>
          </p:cNvSpPr>
          <p:nvPr>
            <p:ph idx="1"/>
          </p:nvPr>
        </p:nvSpPr>
        <p:spPr/>
        <p:txBody>
          <a:bodyPr vert="horz" lIns="91440" tIns="45720" rIns="91440" bIns="45720" rtlCol="0" anchor="t">
            <a:normAutofit lnSpcReduction="10000"/>
          </a:bodyPr>
          <a:lstStyle/>
          <a:p>
            <a:pPr algn="just">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Diabetic </a:t>
            </a:r>
            <a:r>
              <a:rPr lang="en-IN" dirty="0">
                <a:latin typeface="Times New Roman" panose="02020603050405020304" pitchFamily="18" charset="0"/>
                <a:cs typeface="Times New Roman" panose="02020603050405020304" pitchFamily="18" charset="0"/>
              </a:rPr>
              <a:t>retinopathy is a disease that affects retinal or blood vessels present in the retina </a:t>
            </a:r>
            <a:r>
              <a:rPr lang="en-IN" dirty="0" smtClean="0">
                <a:latin typeface="Times New Roman" panose="02020603050405020304" pitchFamily="18" charset="0"/>
                <a:cs typeface="Times New Roman" panose="02020603050405020304" pitchFamily="18" charset="0"/>
              </a:rPr>
              <a:t>due to excess amount of glucose content.</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Diabetic retinopathy can be classified into four stages starting from earliest stage to the most advanced stage after the examination of optical coherence tomography images of </a:t>
            </a:r>
            <a:r>
              <a:rPr lang="en-IN" dirty="0" smtClean="0">
                <a:latin typeface="Times New Roman" panose="02020603050405020304" pitchFamily="18" charset="0"/>
                <a:cs typeface="Times New Roman" panose="02020603050405020304" pitchFamily="18" charset="0"/>
              </a:rPr>
              <a:t>retina , namely CNV,DME DRUSEN and NORMAL.</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CNN is designed more specifically for image processing and thus it is been widely used for the analysing and recognition of </a:t>
            </a:r>
            <a:r>
              <a:rPr lang="en-IN" dirty="0" smtClean="0">
                <a:latin typeface="Times New Roman" panose="02020603050405020304" pitchFamily="18" charset="0"/>
                <a:cs typeface="Times New Roman" panose="02020603050405020304" pitchFamily="18" charset="0"/>
              </a:rPr>
              <a:t>OCT images.</a:t>
            </a:r>
          </a:p>
          <a:p>
            <a:pPr algn="just">
              <a:buFont typeface="Wingdings" panose="05000000000000000000" pitchFamily="2" charset="2"/>
              <a:buChar char="§"/>
            </a:pPr>
            <a:r>
              <a:rPr lang="en-IN" dirty="0" smtClean="0">
                <a:latin typeface="Times New Roman" panose="02020603050405020304" pitchFamily="18" charset="0"/>
                <a:ea typeface="+mn-lt"/>
                <a:cs typeface="Times New Roman" panose="02020603050405020304" pitchFamily="18" charset="0"/>
              </a:rPr>
              <a:t>VGG16 network is used in our model for feature extraction and </a:t>
            </a:r>
            <a:r>
              <a:rPr lang="en-IN" dirty="0" err="1" smtClean="0">
                <a:latin typeface="Times New Roman" panose="02020603050405020304" pitchFamily="18" charset="0"/>
                <a:ea typeface="+mn-lt"/>
                <a:cs typeface="Times New Roman" panose="02020603050405020304" pitchFamily="18" charset="0"/>
              </a:rPr>
              <a:t>Relu</a:t>
            </a:r>
            <a:r>
              <a:rPr lang="en-IN" dirty="0" smtClean="0">
                <a:latin typeface="Times New Roman" panose="02020603050405020304" pitchFamily="18" charset="0"/>
                <a:ea typeface="+mn-lt"/>
                <a:cs typeface="Times New Roman" panose="02020603050405020304" pitchFamily="18" charset="0"/>
              </a:rPr>
              <a:t> activation function along with categorical cross-entropy function is used for classification of retina infected OCT image.</a:t>
            </a:r>
            <a:endParaRPr lang="en-US" dirty="0">
              <a:latin typeface="Times New Roman" panose="02020603050405020304" pitchFamily="18" charset="0"/>
              <a:ea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2</a:t>
            </a:fld>
            <a:endParaRPr lang="en-IN"/>
          </a:p>
        </p:txBody>
      </p:sp>
    </p:spTree>
    <p:extLst>
      <p:ext uri="{BB962C8B-B14F-4D97-AF65-F5344CB8AC3E}">
        <p14:creationId xmlns:p14="http://schemas.microsoft.com/office/powerpoint/2010/main" val="1920454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A248A-23F4-45CD-4A4A-BD4CF1A85C4A}"/>
              </a:ext>
            </a:extLst>
          </p:cNvPr>
          <p:cNvSpPr>
            <a:spLocks noGrp="1"/>
          </p:cNvSpPr>
          <p:nvPr>
            <p:ph type="title"/>
          </p:nvPr>
        </p:nvSpPr>
        <p:spPr>
          <a:xfrm>
            <a:off x="0" y="0"/>
            <a:ext cx="11306354" cy="1311185"/>
          </a:xfrm>
        </p:spPr>
        <p:txBody>
          <a:bodyPr>
            <a:normAutofit/>
          </a:bodyPr>
          <a:lstStyle/>
          <a:p>
            <a:r>
              <a:rPr lang="en-IN" sz="4000" b="1" u="sng" dirty="0">
                <a:solidFill>
                  <a:srgbClr val="FF0000"/>
                </a:solidFill>
                <a:latin typeface="Times New Roman" panose="02020603050405020304" pitchFamily="18" charset="0"/>
                <a:cs typeface="Times New Roman" panose="02020603050405020304" pitchFamily="18" charset="0"/>
              </a:rPr>
              <a:t>OUTPUT SCREENSHOT </a:t>
            </a:r>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a:t>
            </a:r>
            <a:endParaRPr lang="en-US" sz="4000" b="1" u="sng" dirty="0">
              <a:latin typeface="Times New Roman" panose="02020603050405020304" pitchFamily="18" charset="0"/>
              <a:cs typeface="Times New Roman" panose="02020603050405020304" pitchFamily="18" charset="0"/>
            </a:endParaRPr>
          </a:p>
        </p:txBody>
      </p:sp>
      <p:pic>
        <p:nvPicPr>
          <p:cNvPr id="4" name="Picture 4" descr="Graphical user interface, application&#10;&#10;Description automatically generated">
            <a:extLst>
              <a:ext uri="{FF2B5EF4-FFF2-40B4-BE49-F238E27FC236}">
                <a16:creationId xmlns:a16="http://schemas.microsoft.com/office/drawing/2014/main" xmlns="" id="{99451DA8-0952-29D4-A5C9-1A4439172D7B}"/>
              </a:ext>
            </a:extLst>
          </p:cNvPr>
          <p:cNvPicPr>
            <a:picLocks noGrp="1" noChangeAspect="1"/>
          </p:cNvPicPr>
          <p:nvPr>
            <p:ph idx="1"/>
          </p:nvPr>
        </p:nvPicPr>
        <p:blipFill>
          <a:blip r:embed="rId2"/>
          <a:stretch>
            <a:fillRect/>
          </a:stretch>
        </p:blipFill>
        <p:spPr>
          <a:xfrm>
            <a:off x="2289600" y="1620000"/>
            <a:ext cx="7612401" cy="4284000"/>
          </a:xfrm>
        </p:spPr>
      </p:pic>
      <p:sp>
        <p:nvSpPr>
          <p:cNvPr id="3" name="TextBox 2">
            <a:extLst>
              <a:ext uri="{FF2B5EF4-FFF2-40B4-BE49-F238E27FC236}">
                <a16:creationId xmlns:a16="http://schemas.microsoft.com/office/drawing/2014/main" xmlns="" id="{D584CAB2-1D6E-9630-1D61-C8790F056109}"/>
              </a:ext>
            </a:extLst>
          </p:cNvPr>
          <p:cNvSpPr txBox="1"/>
          <p:nvPr/>
        </p:nvSpPr>
        <p:spPr>
          <a:xfrm>
            <a:off x="3502207" y="5904000"/>
            <a:ext cx="44330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smtClean="0">
                <a:cs typeface="Calibri"/>
              </a:rPr>
              <a:t>                             Diabetic </a:t>
            </a:r>
            <a:r>
              <a:rPr lang="en-US" sz="1600" dirty="0">
                <a:cs typeface="Calibri"/>
              </a:rPr>
              <a:t>Macular Edema Detected</a:t>
            </a:r>
          </a:p>
        </p:txBody>
      </p:sp>
      <p:sp>
        <p:nvSpPr>
          <p:cNvPr id="5" name="Slide Number Placeholder 4"/>
          <p:cNvSpPr>
            <a:spLocks noGrp="1"/>
          </p:cNvSpPr>
          <p:nvPr>
            <p:ph type="sldNum" sz="quarter" idx="12"/>
          </p:nvPr>
        </p:nvSpPr>
        <p:spPr/>
        <p:txBody>
          <a:bodyPr/>
          <a:lstStyle/>
          <a:p>
            <a:fld id="{185B556D-0798-4C0F-AA89-4C65A3344379}" type="slidenum">
              <a:rPr lang="en-IN" smtClean="0"/>
              <a:t>20</a:t>
            </a:fld>
            <a:endParaRPr lang="en-IN"/>
          </a:p>
        </p:txBody>
      </p:sp>
    </p:spTree>
    <p:extLst>
      <p:ext uri="{BB962C8B-B14F-4D97-AF65-F5344CB8AC3E}">
        <p14:creationId xmlns:p14="http://schemas.microsoft.com/office/powerpoint/2010/main" val="77329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508E4-EFA6-208F-D0D1-E7C39E8D9BE0}"/>
              </a:ext>
            </a:extLst>
          </p:cNvPr>
          <p:cNvSpPr>
            <a:spLocks noGrp="1"/>
          </p:cNvSpPr>
          <p:nvPr>
            <p:ph type="title"/>
          </p:nvPr>
        </p:nvSpPr>
        <p:spPr>
          <a:xfrm>
            <a:off x="0" y="0"/>
            <a:ext cx="11349486" cy="1268054"/>
          </a:xfrm>
        </p:spPr>
        <p:txBody>
          <a:bodyPr>
            <a:normAutofit/>
          </a:bodyPr>
          <a:lstStyle/>
          <a:p>
            <a:r>
              <a:rPr lang="en-IN" sz="4000" b="1" u="sng" dirty="0">
                <a:solidFill>
                  <a:srgbClr val="FF0000"/>
                </a:solidFill>
                <a:latin typeface="Times New Roman" panose="02020603050405020304" pitchFamily="18" charset="0"/>
                <a:cs typeface="Times New Roman" panose="02020603050405020304" pitchFamily="18" charset="0"/>
              </a:rPr>
              <a:t>OUTPUT SCREENSHOT </a:t>
            </a:r>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a:t>
            </a:r>
            <a:endParaRPr lang="en-US" sz="4000" b="1" u="sng" dirty="0">
              <a:latin typeface="Times New Roman" panose="02020603050405020304" pitchFamily="18" charset="0"/>
              <a:cs typeface="Times New Roman" panose="02020603050405020304" pitchFamily="18" charset="0"/>
            </a:endParaRPr>
          </a:p>
        </p:txBody>
      </p:sp>
      <p:pic>
        <p:nvPicPr>
          <p:cNvPr id="4" name="Picture 4" descr="Graphical user interface, application&#10;&#10;Description automatically generated">
            <a:extLst>
              <a:ext uri="{FF2B5EF4-FFF2-40B4-BE49-F238E27FC236}">
                <a16:creationId xmlns:a16="http://schemas.microsoft.com/office/drawing/2014/main" xmlns="" id="{297573A1-2F88-10E2-8D9D-49E230E92BF1}"/>
              </a:ext>
            </a:extLst>
          </p:cNvPr>
          <p:cNvPicPr>
            <a:picLocks noGrp="1" noChangeAspect="1"/>
          </p:cNvPicPr>
          <p:nvPr>
            <p:ph idx="1"/>
          </p:nvPr>
        </p:nvPicPr>
        <p:blipFill>
          <a:blip r:embed="rId2"/>
          <a:stretch>
            <a:fillRect/>
          </a:stretch>
        </p:blipFill>
        <p:spPr>
          <a:xfrm>
            <a:off x="2289600" y="1620000"/>
            <a:ext cx="7612401" cy="4284000"/>
          </a:xfrm>
        </p:spPr>
      </p:pic>
      <p:sp>
        <p:nvSpPr>
          <p:cNvPr id="3" name="TextBox 2">
            <a:extLst>
              <a:ext uri="{FF2B5EF4-FFF2-40B4-BE49-F238E27FC236}">
                <a16:creationId xmlns:a16="http://schemas.microsoft.com/office/drawing/2014/main" xmlns="" id="{CE1811F6-B416-38CA-8CF2-B69177F8C27A}"/>
              </a:ext>
            </a:extLst>
          </p:cNvPr>
          <p:cNvSpPr txBox="1"/>
          <p:nvPr/>
        </p:nvSpPr>
        <p:spPr>
          <a:xfrm>
            <a:off x="4298455" y="5904000"/>
            <a:ext cx="56035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Choroidal  </a:t>
            </a:r>
            <a:r>
              <a:rPr lang="en-US" sz="1600" dirty="0" smtClean="0">
                <a:cs typeface="Calibri"/>
              </a:rPr>
              <a:t>Neovascularization </a:t>
            </a:r>
            <a:r>
              <a:rPr lang="en-US" sz="1600" dirty="0">
                <a:cs typeface="Calibri"/>
              </a:rPr>
              <a:t>Detected</a:t>
            </a:r>
          </a:p>
        </p:txBody>
      </p:sp>
      <p:sp>
        <p:nvSpPr>
          <p:cNvPr id="5" name="Slide Number Placeholder 4"/>
          <p:cNvSpPr>
            <a:spLocks noGrp="1"/>
          </p:cNvSpPr>
          <p:nvPr>
            <p:ph type="sldNum" sz="quarter" idx="12"/>
          </p:nvPr>
        </p:nvSpPr>
        <p:spPr/>
        <p:txBody>
          <a:bodyPr/>
          <a:lstStyle/>
          <a:p>
            <a:fld id="{185B556D-0798-4C0F-AA89-4C65A3344379}" type="slidenum">
              <a:rPr lang="en-IN" smtClean="0"/>
              <a:t>21</a:t>
            </a:fld>
            <a:endParaRPr lang="en-IN"/>
          </a:p>
        </p:txBody>
      </p:sp>
    </p:spTree>
    <p:extLst>
      <p:ext uri="{BB962C8B-B14F-4D97-AF65-F5344CB8AC3E}">
        <p14:creationId xmlns:p14="http://schemas.microsoft.com/office/powerpoint/2010/main" val="1644409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0" y="0"/>
            <a:ext cx="10515600" cy="1325563"/>
          </a:xfrm>
        </p:spPr>
        <p:txBody>
          <a:bodyPr>
            <a:norm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OUTPUT SCREENSHOT:</a:t>
            </a:r>
            <a:endParaRPr lang="en-IN" sz="4000" b="1" u="sng"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22</a:t>
            </a:fld>
            <a:endParaRPr lang="en-IN"/>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8000" y="1618261"/>
            <a:ext cx="7616000" cy="4284000"/>
          </a:xfrm>
        </p:spPr>
      </p:pic>
      <p:sp>
        <p:nvSpPr>
          <p:cNvPr id="8" name="TextBox 7"/>
          <p:cNvSpPr txBox="1"/>
          <p:nvPr/>
        </p:nvSpPr>
        <p:spPr>
          <a:xfrm>
            <a:off x="5278170" y="6017796"/>
            <a:ext cx="2236206" cy="338554"/>
          </a:xfrm>
          <a:prstGeom prst="rect">
            <a:avLst/>
          </a:prstGeom>
          <a:noFill/>
        </p:spPr>
        <p:txBody>
          <a:bodyPr wrap="square" rtlCol="0">
            <a:spAutoFit/>
          </a:bodyPr>
          <a:lstStyle/>
          <a:p>
            <a:r>
              <a:rPr lang="en-IN" sz="1600" dirty="0" smtClean="0"/>
              <a:t>DRUSEN DETECTED</a:t>
            </a:r>
            <a:endParaRPr lang="en-IN" sz="1600" dirty="0"/>
          </a:p>
        </p:txBody>
      </p:sp>
    </p:spTree>
    <p:extLst>
      <p:ext uri="{BB962C8B-B14F-4D97-AF65-F5344CB8AC3E}">
        <p14:creationId xmlns:p14="http://schemas.microsoft.com/office/powerpoint/2010/main" val="313088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accent3">
                <a:lumMod val="40000"/>
                <a:lumOff val="60000"/>
              </a:schemeClr>
            </a:gs>
            <a:gs pos="62000">
              <a:schemeClr val="accent1">
                <a:lumMod val="49000"/>
                <a:lumOff val="51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5B3A4-E8C1-455B-EA8E-6105E0348C60}"/>
              </a:ext>
            </a:extLst>
          </p:cNvPr>
          <p:cNvSpPr>
            <a:spLocks noGrp="1"/>
          </p:cNvSpPr>
          <p:nvPr>
            <p:ph type="title"/>
          </p:nvPr>
        </p:nvSpPr>
        <p:spPr>
          <a:xfrm>
            <a:off x="491837" y="167553"/>
            <a:ext cx="11291453" cy="1256291"/>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30D13C9A-EE44-029D-D41A-FEE4423E5B23}"/>
              </a:ext>
            </a:extLst>
          </p:cNvPr>
          <p:cNvSpPr>
            <a:spLocks noGrp="1"/>
          </p:cNvSpPr>
          <p:nvPr>
            <p:ph idx="1"/>
          </p:nvPr>
        </p:nvSpPr>
        <p:spPr>
          <a:xfrm>
            <a:off x="491837" y="1252394"/>
            <a:ext cx="10861963" cy="4753119"/>
          </a:xfrm>
        </p:spPr>
        <p:txBody>
          <a:bodyPr vert="horz" lIns="91440" tIns="45720" rIns="91440" bIns="45720" rtlCol="0" anchor="t">
            <a:no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Automated screening systems significantly reduce the time required to determine diagnoses, saving effort and costs for ophthalmologists and result in the timely treatment of patients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Calibri" panose="020F0502020204030204"/>
                <a:cs typeface="Times New Roman" panose="02020603050405020304" pitchFamily="18" charset="0"/>
              </a:rPr>
              <a:t> This system heavily impacts and possibly reduces the possibility of lags and any more inefficiencies that existed</a:t>
            </a:r>
            <a:r>
              <a:rPr lang="en-US" dirty="0" smtClean="0">
                <a:latin typeface="Times New Roman" panose="02020603050405020304" pitchFamily="18" charset="0"/>
                <a:ea typeface="Calibri" panose="020F0502020204030204"/>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ea typeface="Calibri" panose="020F0502020204030204"/>
                <a:cs typeface="Times New Roman" panose="02020603050405020304" pitchFamily="18" charset="0"/>
              </a:rPr>
              <a:t>Automated</a:t>
            </a:r>
            <a:r>
              <a:rPr lang="en-US" dirty="0">
                <a:latin typeface="Times New Roman" panose="02020603050405020304" pitchFamily="18" charset="0"/>
                <a:ea typeface="Calibri" panose="020F0502020204030204"/>
                <a:cs typeface="Times New Roman" panose="02020603050405020304" pitchFamily="18" charset="0"/>
              </a:rPr>
              <a:t> systems for DR detection play an important role in detection of the DR images due to its </a:t>
            </a:r>
            <a:r>
              <a:rPr lang="en-US" dirty="0" smtClean="0">
                <a:latin typeface="Times New Roman" panose="02020603050405020304" pitchFamily="18" charset="0"/>
                <a:ea typeface="Calibri" panose="020F0502020204030204"/>
                <a:cs typeface="Times New Roman" panose="02020603050405020304" pitchFamily="18" charset="0"/>
              </a:rPr>
              <a:t>accuracy and efficiency</a:t>
            </a:r>
            <a:r>
              <a:rPr lang="en-US" dirty="0">
                <a:latin typeface="Times New Roman" panose="02020603050405020304" pitchFamily="18" charset="0"/>
                <a:ea typeface="Calibri" panose="020F0502020204030204"/>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ea typeface="Calibri" panose="020F0502020204030204"/>
                <a:cs typeface="Times New Roman" panose="02020603050405020304" pitchFamily="18" charset="0"/>
              </a:rPr>
              <a:t>Statistical</a:t>
            </a:r>
            <a:r>
              <a:rPr lang="en-US" dirty="0">
                <a:latin typeface="Times New Roman" panose="02020603050405020304" pitchFamily="18" charset="0"/>
                <a:ea typeface="Calibri" panose="020F0502020204030204"/>
                <a:cs typeface="Times New Roman" panose="02020603050405020304" pitchFamily="18" charset="0"/>
              </a:rPr>
              <a:t> values can predict level of severity properly but in case of noisy images the chances of getting poor data will lead to lower accuracy. For yielding accurate result, selecting proper features out of the image is also important</a:t>
            </a:r>
            <a:r>
              <a:rPr lang="en-US" dirty="0" smtClean="0">
                <a:latin typeface="Times New Roman" panose="02020603050405020304" pitchFamily="18" charset="0"/>
                <a:ea typeface="Calibri" panose="020F0502020204030204"/>
                <a:cs typeface="Times New Roman" panose="02020603050405020304" pitchFamily="18" charset="0"/>
              </a:rPr>
              <a:t>.</a:t>
            </a:r>
          </a:p>
          <a:p>
            <a:pPr algn="just">
              <a:buFont typeface="Wingdings" panose="05000000000000000000" pitchFamily="2" charset="2"/>
              <a:buChar char="§"/>
            </a:pPr>
            <a:r>
              <a:rPr lang="en-IN" dirty="0" smtClean="0"/>
              <a:t>In </a:t>
            </a:r>
            <a:r>
              <a:rPr lang="en-IN" dirty="0"/>
              <a:t>future works we can compare the performance of this method with other updated </a:t>
            </a:r>
            <a:r>
              <a:rPr lang="en-IN" dirty="0" smtClean="0"/>
              <a:t>CNN methods </a:t>
            </a:r>
            <a:r>
              <a:rPr lang="en-IN" dirty="0"/>
              <a:t>and with that of human experts.</a:t>
            </a:r>
          </a:p>
          <a:p>
            <a:pPr algn="just">
              <a:buFont typeface="Wingdings" panose="05000000000000000000" pitchFamily="2" charset="2"/>
              <a:buChar char="§"/>
            </a:pPr>
            <a:endParaRPr lang="en-US" dirty="0" smtClean="0">
              <a:latin typeface="Times New Roman" panose="02020603050405020304" pitchFamily="18" charset="0"/>
              <a:ea typeface="Calibri" panose="020F05020202040302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23</a:t>
            </a:fld>
            <a:endParaRPr lang="en-IN"/>
          </a:p>
        </p:txBody>
      </p:sp>
    </p:spTree>
    <p:extLst>
      <p:ext uri="{BB962C8B-B14F-4D97-AF65-F5344CB8AC3E}">
        <p14:creationId xmlns:p14="http://schemas.microsoft.com/office/powerpoint/2010/main" val="1030871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92" y="310804"/>
            <a:ext cx="10515600" cy="1325563"/>
          </a:xfrm>
        </p:spPr>
        <p:txBody>
          <a:bodyPr>
            <a:norm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References:</a:t>
            </a:r>
            <a:endParaRPr lang="en-IN" sz="40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92" y="1472539"/>
            <a:ext cx="10913198" cy="4629496"/>
          </a:xfrm>
        </p:spPr>
        <p:txBody>
          <a:bodyPr>
            <a:noAutofit/>
          </a:bodyPr>
          <a:lstStyle/>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Aryan </a:t>
            </a:r>
            <a:r>
              <a:rPr lang="en-US" sz="1800" dirty="0" err="1">
                <a:latin typeface="Times New Roman" panose="02020603050405020304" pitchFamily="18" charset="0"/>
                <a:cs typeface="Times New Roman" panose="02020603050405020304" pitchFamily="18" charset="0"/>
              </a:rPr>
              <a:t>Kokane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Gourhari</a:t>
            </a:r>
            <a:r>
              <a:rPr lang="en-US" sz="1800" dirty="0">
                <a:latin typeface="Times New Roman" panose="02020603050405020304" pitchFamily="18" charset="0"/>
                <a:cs typeface="Times New Roman" panose="02020603050405020304" pitchFamily="18" charset="0"/>
              </a:rPr>
              <a:t> Sharma, </a:t>
            </a:r>
            <a:r>
              <a:rPr lang="en-US" sz="1800" dirty="0" err="1">
                <a:latin typeface="Times New Roman" panose="02020603050405020304" pitchFamily="18" charset="0"/>
                <a:cs typeface="Times New Roman" panose="02020603050405020304" pitchFamily="18" charset="0"/>
              </a:rPr>
              <a:t>Akash</a:t>
            </a:r>
            <a:r>
              <a:rPr lang="en-US" sz="1800" dirty="0">
                <a:latin typeface="Times New Roman" panose="02020603050405020304" pitchFamily="18" charset="0"/>
                <a:cs typeface="Times New Roman" panose="02020603050405020304" pitchFamily="18" charset="0"/>
              </a:rPr>
              <a:t> Raina, </a:t>
            </a:r>
            <a:r>
              <a:rPr lang="en-US" sz="1800" dirty="0" err="1">
                <a:latin typeface="Times New Roman" panose="02020603050405020304" pitchFamily="18" charset="0"/>
                <a:cs typeface="Times New Roman" panose="02020603050405020304" pitchFamily="18" charset="0"/>
              </a:rPr>
              <a:t>Shubham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Narole</a:t>
            </a:r>
            <a:r>
              <a:rPr lang="en-US" sz="1800" dirty="0">
                <a:latin typeface="Times New Roman" panose="02020603050405020304" pitchFamily="18" charset="0"/>
                <a:cs typeface="Times New Roman" panose="02020603050405020304" pitchFamily="18" charset="0"/>
              </a:rPr>
              <a:t>, Prof. </a:t>
            </a:r>
            <a:r>
              <a:rPr lang="en-US" sz="1800" dirty="0" err="1">
                <a:latin typeface="Times New Roman" panose="02020603050405020304" pitchFamily="18" charset="0"/>
                <a:cs typeface="Times New Roman" panose="02020603050405020304" pitchFamily="18" charset="0"/>
              </a:rPr>
              <a:t>Pramila</a:t>
            </a:r>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Chawan</a:t>
            </a:r>
            <a:r>
              <a:rPr lang="en-US" sz="1800" dirty="0">
                <a:latin typeface="Times New Roman" panose="02020603050405020304" pitchFamily="18" charset="0"/>
                <a:cs typeface="Times New Roman" panose="02020603050405020304" pitchFamily="18" charset="0"/>
              </a:rPr>
              <a:t>, "Detection of Diabetic Retinopathy using Machine Learning" in International Research Journal of Engineering and Technology (IRJET), </a:t>
            </a:r>
            <a:r>
              <a:rPr lang="en-US" sz="1800" dirty="0" smtClean="0">
                <a:latin typeface="Times New Roman" panose="02020603050405020304" pitchFamily="18" charset="0"/>
                <a:cs typeface="Times New Roman" panose="02020603050405020304" pitchFamily="18" charset="0"/>
              </a:rPr>
              <a:t>2020</a:t>
            </a:r>
          </a:p>
          <a:p>
            <a:pPr marL="457200" indent="-457200" algn="just">
              <a:buFont typeface="+mj-lt"/>
              <a:buAutoNum type="arabicParenR"/>
            </a:pPr>
            <a:r>
              <a:rPr lang="en-US" sz="1800" dirty="0" err="1">
                <a:latin typeface="Times New Roman" panose="02020603050405020304" pitchFamily="18" charset="0"/>
                <a:cs typeface="Times New Roman" panose="02020603050405020304" pitchFamily="18" charset="0"/>
              </a:rPr>
              <a:t>Wejdan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L.Alyoubi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Wafaa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M.Shalash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Maysoon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F.Abulkhair</a:t>
            </a:r>
            <a:r>
              <a:rPr lang="en-US" sz="1800" dirty="0">
                <a:latin typeface="Times New Roman" panose="02020603050405020304" pitchFamily="18" charset="0"/>
                <a:cs typeface="Times New Roman" panose="02020603050405020304" pitchFamily="18" charset="0"/>
              </a:rPr>
              <a:t>, "Diabetic retinopathy detection through deep learning techniques: A review" in Informatics in Medicine Unlocked, </a:t>
            </a:r>
            <a:r>
              <a:rPr lang="en-US" sz="1800" dirty="0" smtClean="0">
                <a:latin typeface="Times New Roman" panose="02020603050405020304" pitchFamily="18" charset="0"/>
                <a:cs typeface="Times New Roman" panose="02020603050405020304" pitchFamily="18" charset="0"/>
              </a:rPr>
              <a:t>2020</a:t>
            </a: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Yung-</a:t>
            </a:r>
            <a:r>
              <a:rPr lang="en-US" sz="1800" dirty="0" err="1">
                <a:latin typeface="Times New Roman" panose="02020603050405020304" pitchFamily="18" charset="0"/>
                <a:cs typeface="Times New Roman" panose="02020603050405020304" pitchFamily="18" charset="0"/>
              </a:rPr>
              <a:t>Hui</a:t>
            </a:r>
            <a:r>
              <a:rPr lang="en-US" sz="1800" dirty="0">
                <a:latin typeface="Times New Roman" panose="02020603050405020304" pitchFamily="18" charset="0"/>
                <a:cs typeface="Times New Roman" panose="02020603050405020304" pitchFamily="18" charset="0"/>
              </a:rPr>
              <a:t> Li , </a:t>
            </a:r>
            <a:r>
              <a:rPr lang="en-US" sz="1800" dirty="0" err="1">
                <a:latin typeface="Times New Roman" panose="02020603050405020304" pitchFamily="18" charset="0"/>
                <a:cs typeface="Times New Roman" panose="02020603050405020304" pitchFamily="18" charset="0"/>
              </a:rPr>
              <a:t>Nai-Ning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Yeh</a:t>
            </a:r>
            <a:r>
              <a:rPr lang="en-US" sz="1800" dirty="0">
                <a:latin typeface="Times New Roman" panose="02020603050405020304" pitchFamily="18" charset="0"/>
                <a:cs typeface="Times New Roman" panose="02020603050405020304" pitchFamily="18" charset="0"/>
              </a:rPr>
              <a:t>, Shih-Jen Chen and Yu-</a:t>
            </a:r>
            <a:r>
              <a:rPr lang="en-US" sz="1800" dirty="0" err="1">
                <a:latin typeface="Times New Roman" panose="02020603050405020304" pitchFamily="18" charset="0"/>
                <a:cs typeface="Times New Roman" panose="02020603050405020304" pitchFamily="18" charset="0"/>
              </a:rPr>
              <a:t>Chien</a:t>
            </a:r>
            <a:r>
              <a:rPr lang="en-US" sz="1800" dirty="0">
                <a:latin typeface="Times New Roman" panose="02020603050405020304" pitchFamily="18" charset="0"/>
                <a:cs typeface="Times New Roman" panose="02020603050405020304" pitchFamily="18" charset="0"/>
              </a:rPr>
              <a:t> Chung, "Computer- Assisted Diagnosis for Diabetic Retinopathy Based on Fundus Images Using Deep Convolutional Neural Network" in Mobile information systems, </a:t>
            </a:r>
            <a:r>
              <a:rPr lang="en-US" sz="1800" dirty="0" smtClean="0">
                <a:latin typeface="Times New Roman" panose="02020603050405020304" pitchFamily="18" charset="0"/>
                <a:cs typeface="Times New Roman" panose="02020603050405020304" pitchFamily="18" charset="0"/>
              </a:rPr>
              <a:t>2019</a:t>
            </a:r>
          </a:p>
          <a:p>
            <a:pPr marL="457200" indent="-457200" algn="just">
              <a:buFont typeface="+mj-lt"/>
              <a:buAutoNum type="arabicParenR"/>
            </a:pPr>
            <a:r>
              <a:rPr lang="en-US" sz="1800" dirty="0" err="1">
                <a:latin typeface="Times New Roman" panose="02020603050405020304" pitchFamily="18" charset="0"/>
                <a:cs typeface="Times New Roman" panose="02020603050405020304" pitchFamily="18" charset="0"/>
              </a:rPr>
              <a:t>Suvajit</a:t>
            </a:r>
            <a:r>
              <a:rPr lang="en-US" sz="1800" dirty="0">
                <a:latin typeface="Times New Roman" panose="02020603050405020304" pitchFamily="18" charset="0"/>
                <a:cs typeface="Times New Roman" panose="02020603050405020304" pitchFamily="18" charset="0"/>
              </a:rPr>
              <a:t> Dutta, </a:t>
            </a:r>
            <a:r>
              <a:rPr lang="en-US" sz="1800" dirty="0" err="1">
                <a:latin typeface="Times New Roman" panose="02020603050405020304" pitchFamily="18" charset="0"/>
                <a:cs typeface="Times New Roman" panose="02020603050405020304" pitchFamily="18" charset="0"/>
              </a:rPr>
              <a:t>Bonthala</a:t>
            </a:r>
            <a:r>
              <a:rPr lang="en-US" sz="1800" dirty="0">
                <a:latin typeface="Times New Roman" panose="02020603050405020304" pitchFamily="18" charset="0"/>
                <a:cs typeface="Times New Roman" panose="02020603050405020304" pitchFamily="18" charset="0"/>
              </a:rPr>
              <a:t> CS </a:t>
            </a:r>
            <a:r>
              <a:rPr lang="en-US" sz="1800" dirty="0" err="1">
                <a:latin typeface="Times New Roman" panose="02020603050405020304" pitchFamily="18" charset="0"/>
                <a:cs typeface="Times New Roman" panose="02020603050405020304" pitchFamily="18" charset="0"/>
              </a:rPr>
              <a:t>Manideep</a:t>
            </a:r>
            <a:r>
              <a:rPr lang="en-US" sz="1800" dirty="0">
                <a:latin typeface="Times New Roman" panose="02020603050405020304" pitchFamily="18" charset="0"/>
                <a:cs typeface="Times New Roman" panose="02020603050405020304" pitchFamily="18" charset="0"/>
              </a:rPr>
              <a:t>, Syed </a:t>
            </a:r>
            <a:r>
              <a:rPr lang="en-US" sz="1800" dirty="0" err="1">
                <a:latin typeface="Times New Roman" panose="02020603050405020304" pitchFamily="18" charset="0"/>
                <a:cs typeface="Times New Roman" panose="02020603050405020304" pitchFamily="18" charset="0"/>
              </a:rPr>
              <a:t>Muzamil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Basha</a:t>
            </a:r>
            <a:r>
              <a:rPr lang="en-US" sz="1800" dirty="0">
                <a:latin typeface="Times New Roman" panose="02020603050405020304" pitchFamily="18" charset="0"/>
                <a:cs typeface="Times New Roman" panose="02020603050405020304" pitchFamily="18" charset="0"/>
              </a:rPr>
              <a:t>, Ronnie D. </a:t>
            </a:r>
            <a:r>
              <a:rPr lang="en-US" sz="1800" dirty="0" err="1">
                <a:latin typeface="Times New Roman" panose="02020603050405020304" pitchFamily="18" charset="0"/>
                <a:cs typeface="Times New Roman" panose="02020603050405020304" pitchFamily="18" charset="0"/>
              </a:rPr>
              <a:t>Caytiles</a:t>
            </a:r>
            <a:r>
              <a:rPr lang="en-US" sz="1800" dirty="0">
                <a:latin typeface="Times New Roman" panose="02020603050405020304" pitchFamily="18" charset="0"/>
                <a:cs typeface="Times New Roman" panose="02020603050405020304" pitchFamily="18" charset="0"/>
              </a:rPr>
              <a:t> and N. Ch. S. N. </a:t>
            </a:r>
            <a:r>
              <a:rPr lang="en-US" sz="1800" dirty="0" err="1">
                <a:latin typeface="Times New Roman" panose="02020603050405020304" pitchFamily="18" charset="0"/>
                <a:cs typeface="Times New Roman" panose="02020603050405020304" pitchFamily="18" charset="0"/>
              </a:rPr>
              <a:t>Iyengar</a:t>
            </a:r>
            <a:r>
              <a:rPr lang="en-US" sz="1800" dirty="0">
                <a:latin typeface="Times New Roman" panose="02020603050405020304" pitchFamily="18" charset="0"/>
                <a:cs typeface="Times New Roman" panose="02020603050405020304" pitchFamily="18" charset="0"/>
              </a:rPr>
              <a:t>, "Classification of Diabetic Retinopathy Images by Using Deep Learning Models" in International Journal of Grid and Distributed Computing, </a:t>
            </a:r>
            <a:r>
              <a:rPr lang="en-US" sz="1800" dirty="0" smtClean="0">
                <a:latin typeface="Times New Roman" panose="02020603050405020304" pitchFamily="18" charset="0"/>
                <a:cs typeface="Times New Roman" panose="02020603050405020304" pitchFamily="18" charset="0"/>
              </a:rPr>
              <a:t>2018</a:t>
            </a: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T </a:t>
            </a:r>
            <a:r>
              <a:rPr lang="en-US" sz="1800" dirty="0" err="1">
                <a:latin typeface="Times New Roman" panose="02020603050405020304" pitchFamily="18" charset="0"/>
                <a:cs typeface="Times New Roman" panose="02020603050405020304" pitchFamily="18" charset="0"/>
              </a:rPr>
              <a:t>Chandrakumar</a:t>
            </a:r>
            <a:r>
              <a:rPr lang="en-US" sz="1800" dirty="0">
                <a:latin typeface="Times New Roman" panose="02020603050405020304" pitchFamily="18" charset="0"/>
                <a:cs typeface="Times New Roman" panose="02020603050405020304" pitchFamily="18" charset="0"/>
              </a:rPr>
              <a:t>, R </a:t>
            </a:r>
            <a:r>
              <a:rPr lang="en-US" sz="1800" dirty="0" err="1">
                <a:latin typeface="Times New Roman" panose="02020603050405020304" pitchFamily="18" charset="0"/>
                <a:cs typeface="Times New Roman" panose="02020603050405020304" pitchFamily="18" charset="0"/>
              </a:rPr>
              <a:t>Kathirvel</a:t>
            </a:r>
            <a:r>
              <a:rPr lang="en-US" sz="1800" dirty="0">
                <a:latin typeface="Times New Roman" panose="02020603050405020304" pitchFamily="18" charset="0"/>
                <a:cs typeface="Times New Roman" panose="02020603050405020304" pitchFamily="18" charset="0"/>
              </a:rPr>
              <a:t>, "Classifying Diabetic Retinopathy using Deep Learning Architecture" in International Journal of Engineering Research &amp; Technology (IJERT), </a:t>
            </a:r>
            <a:r>
              <a:rPr lang="en-US" sz="1800" dirty="0" smtClean="0">
                <a:latin typeface="Times New Roman" panose="02020603050405020304" pitchFamily="18" charset="0"/>
                <a:cs typeface="Times New Roman" panose="02020603050405020304" pitchFamily="18" charset="0"/>
              </a:rPr>
              <a:t>2016</a:t>
            </a:r>
          </a:p>
          <a:p>
            <a:pPr marL="457200" indent="-457200" algn="just">
              <a:buFont typeface="+mj-lt"/>
              <a:buAutoNum type="arabicParenR"/>
            </a:pPr>
            <a:r>
              <a:rPr lang="en-US" sz="1800" dirty="0" err="1">
                <a:latin typeface="Times New Roman" panose="02020603050405020304" pitchFamily="18" charset="0"/>
                <a:cs typeface="Times New Roman" panose="02020603050405020304" pitchFamily="18" charset="0"/>
              </a:rPr>
              <a:t>J.Lachure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A.V.Deorankar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S.Lachure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S.Gupta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R.Jadhav</a:t>
            </a:r>
            <a:r>
              <a:rPr lang="en-US" sz="1800" dirty="0">
                <a:latin typeface="Times New Roman" panose="02020603050405020304" pitchFamily="18" charset="0"/>
                <a:cs typeface="Times New Roman" panose="02020603050405020304" pitchFamily="18" charset="0"/>
              </a:rPr>
              <a:t>,      ―Diabetic Retinopathy using Morphological operations and Machine Learning‖, IEEE International Advance Computing Conference(IACC), (2015</a:t>
            </a:r>
            <a:r>
              <a:rPr lang="en-US" sz="1800" dirty="0" smtClean="0">
                <a:latin typeface="Times New Roman" panose="02020603050405020304" pitchFamily="18" charset="0"/>
                <a:cs typeface="Times New Roman" panose="02020603050405020304" pitchFamily="18" charset="0"/>
              </a:rPr>
              <a:t>)</a:t>
            </a:r>
          </a:p>
          <a:p>
            <a:pPr marL="457200" indent="-457200" algn="just">
              <a:buFont typeface="+mj-lt"/>
              <a:buAutoNum type="arabicParenR"/>
            </a:pPr>
            <a:r>
              <a:rPr lang="en-US" sz="1800" dirty="0" err="1">
                <a:latin typeface="Times New Roman" panose="02020603050405020304" pitchFamily="18" charset="0"/>
                <a:cs typeface="Times New Roman" panose="02020603050405020304" pitchFamily="18" charset="0"/>
              </a:rPr>
              <a:t>R.Priya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P.Aruna</a:t>
            </a:r>
            <a:r>
              <a:rPr lang="en-US" sz="1800" dirty="0">
                <a:latin typeface="Times New Roman" panose="02020603050405020304" pitchFamily="18" charset="0"/>
                <a:cs typeface="Times New Roman" panose="02020603050405020304" pitchFamily="18" charset="0"/>
              </a:rPr>
              <a:t>,  ―SVM  and  Neural  Network  based  Diagnosis   of  Diabetic </a:t>
            </a:r>
            <a:r>
              <a:rPr lang="en-US" sz="1800" dirty="0" err="1">
                <a:latin typeface="Times New Roman" panose="02020603050405020304" pitchFamily="18" charset="0"/>
                <a:cs typeface="Times New Roman" panose="02020603050405020304" pitchFamily="18" charset="0"/>
              </a:rPr>
              <a:t>Retinpathy</a:t>
            </a:r>
            <a:r>
              <a:rPr lang="en-US" sz="1800" dirty="0">
                <a:latin typeface="Times New Roman" panose="02020603050405020304" pitchFamily="18" charset="0"/>
                <a:cs typeface="Times New Roman" panose="02020603050405020304" pitchFamily="18" charset="0"/>
              </a:rPr>
              <a:t>‖, International Journal of computer  Application</a:t>
            </a:r>
            <a:endParaRPr lang="en-US" sz="1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24</a:t>
            </a:fld>
            <a:endParaRPr lang="en-IN"/>
          </a:p>
        </p:txBody>
      </p:sp>
    </p:spTree>
    <p:extLst>
      <p:ext uri="{BB962C8B-B14F-4D97-AF65-F5344CB8AC3E}">
        <p14:creationId xmlns:p14="http://schemas.microsoft.com/office/powerpoint/2010/main" val="69493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70" y="66360"/>
            <a:ext cx="10515600" cy="1325563"/>
          </a:xfrm>
        </p:spPr>
        <p:txBody>
          <a:bodyPr>
            <a:norm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LITERATURE SURVEY:</a:t>
            </a:r>
            <a:endParaRPr lang="en-IN" sz="4000" b="1" u="sng"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662337874"/>
              </p:ext>
            </p:extLst>
          </p:nvPr>
        </p:nvGraphicFramePr>
        <p:xfrm>
          <a:off x="729558" y="1234118"/>
          <a:ext cx="10922250" cy="5274632"/>
        </p:xfrm>
        <a:graphic>
          <a:graphicData uri="http://schemas.openxmlformats.org/drawingml/2006/table">
            <a:tbl>
              <a:tblPr firstRow="1" bandRow="1">
                <a:tableStyleId>{5C22544A-7EE6-4342-B048-85BDC9FD1C3A}</a:tableStyleId>
              </a:tblPr>
              <a:tblGrid>
                <a:gridCol w="2184450"/>
                <a:gridCol w="2184450"/>
                <a:gridCol w="2184450"/>
                <a:gridCol w="2184450"/>
                <a:gridCol w="2184450"/>
              </a:tblGrid>
              <a:tr h="513320">
                <a:tc>
                  <a:txBody>
                    <a:bodyPr/>
                    <a:lstStyle/>
                    <a:p>
                      <a:r>
                        <a:rPr lang="en-IN" dirty="0" smtClean="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FINDINGS</a:t>
                      </a:r>
                      <a:endParaRPr lang="en-IN" dirty="0">
                        <a:latin typeface="Times New Roman" panose="02020603050405020304" pitchFamily="18" charset="0"/>
                        <a:cs typeface="Times New Roman" panose="02020603050405020304" pitchFamily="18" charset="0"/>
                      </a:endParaRPr>
                    </a:p>
                  </a:txBody>
                  <a:tcPr/>
                </a:tc>
              </a:tr>
              <a:tr h="10122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Aryan </a:t>
                      </a:r>
                      <a:r>
                        <a:rPr lang="en-US" sz="1400" dirty="0" err="1" smtClean="0">
                          <a:latin typeface="Times New Roman" panose="02020603050405020304" pitchFamily="18" charset="0"/>
                          <a:cs typeface="Times New Roman" panose="02020603050405020304" pitchFamily="18" charset="0"/>
                        </a:rPr>
                        <a:t>Kokane</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Gourhari</a:t>
                      </a:r>
                      <a:r>
                        <a:rPr lang="en-US" sz="1400" dirty="0" smtClean="0">
                          <a:latin typeface="Times New Roman" panose="02020603050405020304" pitchFamily="18" charset="0"/>
                          <a:cs typeface="Times New Roman" panose="02020603050405020304" pitchFamily="18" charset="0"/>
                        </a:rPr>
                        <a:t> Sharma, </a:t>
                      </a:r>
                      <a:r>
                        <a:rPr lang="en-US" sz="1400" dirty="0" err="1" smtClean="0">
                          <a:latin typeface="Times New Roman" panose="02020603050405020304" pitchFamily="18" charset="0"/>
                          <a:cs typeface="Times New Roman" panose="02020603050405020304" pitchFamily="18" charset="0"/>
                        </a:rPr>
                        <a:t>Akash</a:t>
                      </a:r>
                      <a:r>
                        <a:rPr lang="en-US" sz="1400" dirty="0" smtClean="0">
                          <a:latin typeface="Times New Roman" panose="02020603050405020304" pitchFamily="18" charset="0"/>
                          <a:cs typeface="Times New Roman" panose="02020603050405020304" pitchFamily="18" charset="0"/>
                        </a:rPr>
                        <a:t> Raina</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Detection of Diabetic Retinopathy using Machine Learning</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IRJET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Failed to detect DR In</a:t>
                      </a:r>
                      <a:r>
                        <a:rPr lang="en-IN" sz="1400" baseline="0" dirty="0" smtClean="0">
                          <a:latin typeface="Times New Roman" panose="02020603050405020304" pitchFamily="18" charset="0"/>
                          <a:cs typeface="Times New Roman" panose="02020603050405020304" pitchFamily="18" charset="0"/>
                        </a:rPr>
                        <a:t> early stage since fundus image had noise in it</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r h="832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anose="02020603050405020304" pitchFamily="18" charset="0"/>
                          <a:ea typeface="+mn-lt"/>
                          <a:cs typeface="Times New Roman" panose="02020603050405020304" pitchFamily="18" charset="0"/>
                        </a:rPr>
                        <a:t>Wejdan</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L.Alyoubi</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Wafaa</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M.Shalash</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Maysoon</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F.Abulkhair</a:t>
                      </a:r>
                      <a:endParaRPr lang="en-US" sz="1400" dirty="0" smtClean="0">
                        <a:latin typeface="Times New Roman" panose="02020603050405020304" pitchFamily="18" charset="0"/>
                        <a:ea typeface="+mn-l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DR</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detection through DL</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techniques: A review</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ea typeface="+mn-lt"/>
                          <a:cs typeface="Times New Roman" panose="02020603050405020304" pitchFamily="18" charset="0"/>
                        </a:rPr>
                        <a:t>Informatics in Medicine Unlocked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CNN used in DR detection using fundus images</a:t>
                      </a:r>
                      <a:endParaRPr lang="en-IN" sz="1400" dirty="0">
                        <a:latin typeface="Times New Roman" panose="02020603050405020304" pitchFamily="18" charset="0"/>
                        <a:cs typeface="Times New Roman" panose="02020603050405020304" pitchFamily="18" charset="0"/>
                      </a:endParaRPr>
                    </a:p>
                  </a:txBody>
                  <a:tcPr/>
                </a:tc>
              </a:tr>
              <a:tr h="513320">
                <a:tc>
                  <a:txBody>
                    <a:bodyPr/>
                    <a:lstStyle/>
                    <a:p>
                      <a:r>
                        <a:rPr lang="en-US" sz="1400" dirty="0" smtClean="0">
                          <a:latin typeface="Times New Roman" panose="02020603050405020304" pitchFamily="18" charset="0"/>
                          <a:ea typeface="+mn-lt"/>
                          <a:cs typeface="Times New Roman" panose="02020603050405020304" pitchFamily="18" charset="0"/>
                        </a:rPr>
                        <a:t>Yung-</a:t>
                      </a:r>
                      <a:r>
                        <a:rPr lang="en-US" sz="1400" dirty="0" err="1" smtClean="0">
                          <a:latin typeface="Times New Roman" panose="02020603050405020304" pitchFamily="18" charset="0"/>
                          <a:ea typeface="+mn-lt"/>
                          <a:cs typeface="Times New Roman" panose="02020603050405020304" pitchFamily="18" charset="0"/>
                        </a:rPr>
                        <a:t>Hui</a:t>
                      </a:r>
                      <a:r>
                        <a:rPr lang="en-US" sz="1400" dirty="0" smtClean="0">
                          <a:latin typeface="Times New Roman" panose="02020603050405020304" pitchFamily="18" charset="0"/>
                          <a:ea typeface="+mn-lt"/>
                          <a:cs typeface="Times New Roman" panose="02020603050405020304" pitchFamily="18" charset="0"/>
                        </a:rPr>
                        <a:t> Li , </a:t>
                      </a:r>
                      <a:r>
                        <a:rPr lang="en-US" sz="1400" dirty="0" err="1" smtClean="0">
                          <a:latin typeface="Times New Roman" panose="02020603050405020304" pitchFamily="18" charset="0"/>
                          <a:ea typeface="+mn-lt"/>
                          <a:cs typeface="Times New Roman" panose="02020603050405020304" pitchFamily="18" charset="0"/>
                        </a:rPr>
                        <a:t>Nai-Ning</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Yeh</a:t>
                      </a:r>
                      <a:r>
                        <a:rPr lang="en-US" sz="1400" dirty="0" smtClean="0">
                          <a:latin typeface="Times New Roman" panose="02020603050405020304" pitchFamily="18" charset="0"/>
                          <a:ea typeface="+mn-lt"/>
                          <a:cs typeface="Times New Roman" panose="02020603050405020304" pitchFamily="18" charset="0"/>
                        </a:rPr>
                        <a:t>, Shih-Jen Chen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ea typeface="+mn-lt"/>
                          <a:cs typeface="Times New Roman" panose="02020603050405020304" pitchFamily="18" charset="0"/>
                        </a:rPr>
                        <a:t>Computer- Assisted Diagnosis for DR</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Based on Fundus Images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Mobile information systems</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ea typeface="+mn-lt"/>
                          <a:cs typeface="Times New Roman" panose="02020603050405020304" pitchFamily="18" charset="0"/>
                        </a:rPr>
                        <a:t>Replace max- pooling layers with fractional max-</a:t>
                      </a:r>
                      <a:r>
                        <a:rPr lang="en-US" sz="1400" dirty="0" err="1" smtClean="0">
                          <a:latin typeface="Times New Roman" panose="02020603050405020304" pitchFamily="18" charset="0"/>
                          <a:ea typeface="+mn-lt"/>
                          <a:cs typeface="Times New Roman" panose="02020603050405020304" pitchFamily="18" charset="0"/>
                        </a:rPr>
                        <a:t>pooling.Used</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SVM classifier</a:t>
                      </a:r>
                      <a:endParaRPr lang="en-IN" sz="1400" dirty="0">
                        <a:latin typeface="Times New Roman" panose="02020603050405020304" pitchFamily="18" charset="0"/>
                        <a:cs typeface="Times New Roman" panose="02020603050405020304" pitchFamily="18" charset="0"/>
                      </a:endParaRPr>
                    </a:p>
                  </a:txBody>
                  <a:tcPr/>
                </a:tc>
              </a:tr>
              <a:tr h="513320">
                <a:tc>
                  <a:txBody>
                    <a:bodyPr/>
                    <a:lstStyle/>
                    <a:p>
                      <a:r>
                        <a:rPr lang="en-US" sz="1400" dirty="0" err="1" smtClean="0">
                          <a:latin typeface="Times New Roman" panose="02020603050405020304" pitchFamily="18" charset="0"/>
                          <a:ea typeface="+mn-lt"/>
                          <a:cs typeface="Times New Roman" panose="02020603050405020304" pitchFamily="18" charset="0"/>
                        </a:rPr>
                        <a:t>Suvajit</a:t>
                      </a:r>
                      <a:r>
                        <a:rPr lang="en-US" sz="1400" dirty="0" smtClean="0">
                          <a:latin typeface="Times New Roman" panose="02020603050405020304" pitchFamily="18" charset="0"/>
                          <a:ea typeface="+mn-lt"/>
                          <a:cs typeface="Times New Roman" panose="02020603050405020304" pitchFamily="18" charset="0"/>
                        </a:rPr>
                        <a:t> Dutta, </a:t>
                      </a:r>
                      <a:r>
                        <a:rPr lang="en-US" sz="1400" dirty="0" err="1" smtClean="0">
                          <a:latin typeface="Times New Roman" panose="02020603050405020304" pitchFamily="18" charset="0"/>
                          <a:ea typeface="+mn-lt"/>
                          <a:cs typeface="Times New Roman" panose="02020603050405020304" pitchFamily="18" charset="0"/>
                        </a:rPr>
                        <a:t>Bonthala</a:t>
                      </a:r>
                      <a:r>
                        <a:rPr lang="en-US" sz="1400" dirty="0" smtClean="0">
                          <a:latin typeface="Times New Roman" panose="02020603050405020304" pitchFamily="18" charset="0"/>
                          <a:ea typeface="+mn-lt"/>
                          <a:cs typeface="Times New Roman" panose="02020603050405020304" pitchFamily="18" charset="0"/>
                        </a:rPr>
                        <a:t> CS </a:t>
                      </a:r>
                      <a:r>
                        <a:rPr lang="en-US" sz="1400" dirty="0" err="1" smtClean="0">
                          <a:latin typeface="Times New Roman" panose="02020603050405020304" pitchFamily="18" charset="0"/>
                          <a:ea typeface="+mn-lt"/>
                          <a:cs typeface="Times New Roman" panose="02020603050405020304" pitchFamily="18" charset="0"/>
                        </a:rPr>
                        <a:t>Manideep</a:t>
                      </a:r>
                      <a:r>
                        <a:rPr lang="en-US" sz="1400" dirty="0" smtClean="0">
                          <a:latin typeface="Times New Roman" panose="02020603050405020304" pitchFamily="18" charset="0"/>
                          <a:ea typeface="+mn-lt"/>
                          <a:cs typeface="Times New Roman" panose="02020603050405020304" pitchFamily="18" charset="0"/>
                        </a:rPr>
                        <a:t>, Syed </a:t>
                      </a:r>
                      <a:r>
                        <a:rPr lang="en-US" sz="1400" dirty="0" err="1" smtClean="0">
                          <a:latin typeface="Times New Roman" panose="02020603050405020304" pitchFamily="18" charset="0"/>
                          <a:ea typeface="+mn-lt"/>
                          <a:cs typeface="Times New Roman" panose="02020603050405020304" pitchFamily="18" charset="0"/>
                        </a:rPr>
                        <a:t>Muzamil</a:t>
                      </a:r>
                      <a:r>
                        <a:rPr lang="en-US" sz="1400" dirty="0" smtClean="0">
                          <a:latin typeface="Times New Roman" panose="02020603050405020304" pitchFamily="18" charset="0"/>
                          <a:ea typeface="+mn-lt"/>
                          <a:cs typeface="Times New Roman" panose="02020603050405020304" pitchFamily="18" charset="0"/>
                        </a:rPr>
                        <a:t> </a:t>
                      </a:r>
                      <a:r>
                        <a:rPr lang="en-US" sz="1400" dirty="0" err="1" smtClean="0">
                          <a:latin typeface="Times New Roman" panose="02020603050405020304" pitchFamily="18" charset="0"/>
                          <a:ea typeface="+mn-lt"/>
                          <a:cs typeface="Times New Roman" panose="02020603050405020304" pitchFamily="18" charset="0"/>
                        </a:rPr>
                        <a:t>Basha</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Classification of DR</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Images by Using Deep Learning Models</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International Journal of Grid and Distributed Computing</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Model gave lowest accuracy</a:t>
                      </a:r>
                      <a:r>
                        <a:rPr lang="en-IN" sz="1400" baseline="0" dirty="0" smtClean="0">
                          <a:latin typeface="Times New Roman" panose="02020603050405020304" pitchFamily="18" charset="0"/>
                          <a:cs typeface="Times New Roman" panose="02020603050405020304" pitchFamily="18" charset="0"/>
                        </a:rPr>
                        <a:t> due to hidden layer</a:t>
                      </a:r>
                      <a:endParaRPr lang="en-IN" sz="1400" dirty="0">
                        <a:latin typeface="Times New Roman" panose="02020603050405020304" pitchFamily="18" charset="0"/>
                        <a:cs typeface="Times New Roman" panose="02020603050405020304" pitchFamily="18" charset="0"/>
                      </a:endParaRPr>
                    </a:p>
                  </a:txBody>
                  <a:tcPr/>
                </a:tc>
              </a:tr>
              <a:tr h="513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T </a:t>
                      </a:r>
                      <a:r>
                        <a:rPr lang="en-US" sz="1400" dirty="0" err="1" smtClean="0">
                          <a:latin typeface="Times New Roman" panose="02020603050405020304" pitchFamily="18" charset="0"/>
                          <a:ea typeface="+mn-lt"/>
                          <a:cs typeface="Times New Roman" panose="02020603050405020304" pitchFamily="18" charset="0"/>
                        </a:rPr>
                        <a:t>Chandrakumar</a:t>
                      </a:r>
                      <a:r>
                        <a:rPr lang="en-US" sz="1400" dirty="0" smtClean="0">
                          <a:latin typeface="Times New Roman" panose="02020603050405020304" pitchFamily="18" charset="0"/>
                          <a:ea typeface="+mn-lt"/>
                          <a:cs typeface="Times New Roman" panose="02020603050405020304" pitchFamily="18" charset="0"/>
                        </a:rPr>
                        <a:t>, R </a:t>
                      </a:r>
                      <a:r>
                        <a:rPr lang="en-US" sz="1400" dirty="0" err="1" smtClean="0">
                          <a:latin typeface="Times New Roman" panose="02020603050405020304" pitchFamily="18" charset="0"/>
                          <a:ea typeface="+mn-lt"/>
                          <a:cs typeface="Times New Roman" panose="02020603050405020304" pitchFamily="18" charset="0"/>
                        </a:rPr>
                        <a:t>Kathirvel</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ea typeface="+mn-lt"/>
                          <a:cs typeface="Times New Roman" panose="02020603050405020304" pitchFamily="18" charset="0"/>
                        </a:rPr>
                        <a:t>Classifying DR</a:t>
                      </a:r>
                      <a:r>
                        <a:rPr lang="en-US" sz="1400" baseline="0" dirty="0" smtClean="0">
                          <a:latin typeface="Times New Roman" panose="02020603050405020304" pitchFamily="18" charset="0"/>
                          <a:ea typeface="+mn-lt"/>
                          <a:cs typeface="Times New Roman" panose="02020603050405020304" pitchFamily="18" charset="0"/>
                        </a:rPr>
                        <a:t> </a:t>
                      </a:r>
                      <a:r>
                        <a:rPr lang="en-US" sz="1400" dirty="0" smtClean="0">
                          <a:latin typeface="Times New Roman" panose="02020603050405020304" pitchFamily="18" charset="0"/>
                          <a:ea typeface="+mn-lt"/>
                          <a:cs typeface="Times New Roman" panose="02020603050405020304" pitchFamily="18" charset="0"/>
                        </a:rPr>
                        <a:t>using Deep Learning Architecture</a:t>
                      </a:r>
                      <a:endParaRPr lang="en-IN" sz="1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IJERT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Model uses fundus image for classifying problem</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06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625FD-F707-633C-62EB-256C3841055B}"/>
              </a:ext>
            </a:extLst>
          </p:cNvPr>
          <p:cNvSpPr>
            <a:spLocks noGrp="1"/>
          </p:cNvSpPr>
          <p:nvPr>
            <p:ph type="title"/>
          </p:nvPr>
        </p:nvSpPr>
        <p:spPr>
          <a:xfrm>
            <a:off x="838200" y="129735"/>
            <a:ext cx="10515600" cy="1325563"/>
          </a:xfrm>
        </p:spPr>
        <p:txBody>
          <a:bodyPr>
            <a:normAutofit/>
          </a:bodyPr>
          <a:lstStyle/>
          <a:p>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Problem Statement: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74611B-3B47-EC24-720E-3BF370DF822E}"/>
              </a:ext>
            </a:extLst>
          </p:cNvPr>
          <p:cNvSpPr>
            <a:spLocks noGrp="1"/>
          </p:cNvSpPr>
          <p:nvPr>
            <p:ph idx="1"/>
          </p:nvPr>
        </p:nvSpPr>
        <p:spPr>
          <a:xfrm>
            <a:off x="838200" y="1219043"/>
            <a:ext cx="10515600" cy="4351338"/>
          </a:xfrm>
        </p:spPr>
        <p:txBody>
          <a:bodyPr vert="horz" lIns="91440" tIns="45720" rIns="91440" bIns="45720" rtlCol="0" anchor="t">
            <a:noAutofit/>
          </a:bodyPr>
          <a:lstStyle/>
          <a:p>
            <a:pPr algn="just">
              <a:buFont typeface="Wingdings" panose="05000000000000000000" pitchFamily="2" charset="2"/>
              <a:buChar char="§"/>
            </a:pPr>
            <a:r>
              <a:rPr lang="en-US" dirty="0">
                <a:latin typeface="Times New Roman" panose="02020603050405020304" pitchFamily="18" charset="0"/>
                <a:ea typeface="+mn-lt"/>
                <a:cs typeface="Times New Roman" panose="02020603050405020304" pitchFamily="18" charset="0"/>
              </a:rPr>
              <a:t>Proper detection of diabetic retinopathy in early stage is extremely important to prevent complete blindness</a:t>
            </a:r>
            <a:r>
              <a:rPr lang="en-US" dirty="0" smtClean="0">
                <a:latin typeface="Times New Roman" panose="02020603050405020304" pitchFamily="18" charset="0"/>
                <a:ea typeface="+mn-lt"/>
                <a:cs typeface="Times New Roman" panose="02020603050405020304" pitchFamily="18" charset="0"/>
              </a:rPr>
              <a:t>.</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DR is developed when a patients has diabetes disease for </a:t>
            </a:r>
            <a:r>
              <a:rPr lang="en-IN" dirty="0" err="1">
                <a:latin typeface="Times New Roman" panose="02020603050405020304" pitchFamily="18" charset="0"/>
                <a:cs typeface="Times New Roman" panose="02020603050405020304" pitchFamily="18" charset="0"/>
              </a:rPr>
              <a:t>atleast</a:t>
            </a:r>
            <a:r>
              <a:rPr lang="en-IN" dirty="0">
                <a:latin typeface="Times New Roman" panose="02020603050405020304" pitchFamily="18" charset="0"/>
                <a:cs typeface="Times New Roman" panose="02020603050405020304" pitchFamily="18" charset="0"/>
              </a:rPr>
              <a:t> 10 years without prior treatment and not aware of it.</a:t>
            </a:r>
            <a:endParaRPr lang="en-US" dirty="0" smtClean="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Manual identification of OCT images is a huge burden for the </a:t>
            </a:r>
            <a:r>
              <a:rPr lang="en-IN" dirty="0" smtClean="0">
                <a:latin typeface="Times New Roman" panose="02020603050405020304" pitchFamily="18" charset="0"/>
                <a:cs typeface="Times New Roman" panose="02020603050405020304" pitchFamily="18" charset="0"/>
              </a:rPr>
              <a:t>ophthalmologist </a:t>
            </a:r>
            <a:r>
              <a:rPr lang="en-IN" dirty="0">
                <a:latin typeface="Times New Roman" panose="02020603050405020304" pitchFamily="18" charset="0"/>
                <a:cs typeface="Times New Roman" panose="02020603050405020304" pitchFamily="18" charset="0"/>
              </a:rPr>
              <a:t>since it requires accurate reading of those images through naked </a:t>
            </a:r>
            <a:r>
              <a:rPr lang="en-IN" dirty="0" smtClean="0">
                <a:latin typeface="Times New Roman" panose="02020603050405020304" pitchFamily="18" charset="0"/>
                <a:cs typeface="Times New Roman" panose="02020603050405020304" pitchFamily="18" charset="0"/>
              </a:rPr>
              <a:t>eye.</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disease identification task becomes even more challenging in developing countries where the number of qualified </a:t>
            </a:r>
            <a:r>
              <a:rPr lang="en-IN" dirty="0" smtClean="0">
                <a:latin typeface="Times New Roman" panose="02020603050405020304" pitchFamily="18" charset="0"/>
                <a:cs typeface="Times New Roman" panose="02020603050405020304" pitchFamily="18" charset="0"/>
              </a:rPr>
              <a:t>ophthalmologist </a:t>
            </a:r>
            <a:r>
              <a:rPr lang="en-IN" dirty="0">
                <a:latin typeface="Times New Roman" panose="02020603050405020304" pitchFamily="18" charset="0"/>
                <a:cs typeface="Times New Roman" panose="02020603050405020304" pitchFamily="18" charset="0"/>
              </a:rPr>
              <a:t>are inadequate</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IN" dirty="0" smtClean="0">
                <a:latin typeface="Times New Roman" panose="02020603050405020304" pitchFamily="18" charset="0"/>
                <a:ea typeface="+mn-lt"/>
                <a:cs typeface="Times New Roman" panose="02020603050405020304" pitchFamily="18" charset="0"/>
              </a:rPr>
              <a:t>Hence deep learning model is used to automate entire process and to lessen the time ,effort and professional required for detecting the presence of diabetic retinopathy in early possible stage.</a:t>
            </a:r>
            <a:endParaRPr lang="en-US" dirty="0">
              <a:latin typeface="Times New Roman" panose="02020603050405020304" pitchFamily="18" charset="0"/>
              <a:ea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5B556D-0798-4C0F-AA89-4C65A3344379}" type="slidenum">
              <a:rPr lang="en-IN" smtClean="0"/>
              <a:t>4</a:t>
            </a:fld>
            <a:endParaRPr lang="en-IN"/>
          </a:p>
        </p:txBody>
      </p:sp>
    </p:spTree>
    <p:extLst>
      <p:ext uri="{BB962C8B-B14F-4D97-AF65-F5344CB8AC3E}">
        <p14:creationId xmlns:p14="http://schemas.microsoft.com/office/powerpoint/2010/main" val="2994249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E7A17-A9C2-F44A-8A3D-B7A061E201F2}"/>
              </a:ext>
            </a:extLst>
          </p:cNvPr>
          <p:cNvSpPr>
            <a:spLocks noGrp="1"/>
          </p:cNvSpPr>
          <p:nvPr>
            <p:ph type="title"/>
          </p:nvPr>
        </p:nvSpPr>
        <p:spPr/>
        <p:txBody>
          <a:bodyPr>
            <a:norm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Hardware </a:t>
            </a:r>
            <a:r>
              <a:rPr lang="en-US" sz="4000" b="1" u="sng" dirty="0">
                <a:solidFill>
                  <a:srgbClr val="FF0000"/>
                </a:solidFill>
                <a:latin typeface="Times New Roman" panose="02020603050405020304" pitchFamily="18" charset="0"/>
                <a:cs typeface="Times New Roman" panose="02020603050405020304" pitchFamily="18" charset="0"/>
              </a:rPr>
              <a:t>requirements:</a:t>
            </a:r>
          </a:p>
        </p:txBody>
      </p:sp>
      <p:sp>
        <p:nvSpPr>
          <p:cNvPr id="14" name="Content Placeholder 13">
            <a:extLst>
              <a:ext uri="{FF2B5EF4-FFF2-40B4-BE49-F238E27FC236}">
                <a16:creationId xmlns:a16="http://schemas.microsoft.com/office/drawing/2014/main" xmlns="" id="{DB9F5767-D7A4-3439-C458-4A46EFDA54A0}"/>
              </a:ext>
            </a:extLst>
          </p:cNvPr>
          <p:cNvSpPr>
            <a:spLocks noGrp="1"/>
          </p:cNvSpPr>
          <p:nvPr>
            <p:ph idx="1"/>
          </p:nvPr>
        </p:nvSpPr>
        <p:spPr>
          <a:xfrm>
            <a:off x="838200" y="1440904"/>
            <a:ext cx="10515600" cy="4351338"/>
          </a:xfrm>
        </p:spPr>
        <p:txBody>
          <a:bodyPr vert="horz" lIns="91440" tIns="45720" rIns="91440" bIns="45720" rtlCol="0" anchor="t">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Processor          :Pentium Dual Core 2.00GHZ</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Hard disk           :120GB</a:t>
            </a:r>
            <a:endParaRPr lang="en-US" dirty="0">
              <a:latin typeface="Times New Roman" panose="02020603050405020304" pitchFamily="18" charset="0"/>
              <a:ea typeface="Calibri"/>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RAM                   :2GB(minimum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Calibri" panose="020F0502020204030204"/>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Keyboard          :110 keys enhanced</a:t>
            </a:r>
            <a:endParaRPr lang="en-US" dirty="0">
              <a:latin typeface="Times New Roman" panose="02020603050405020304" pitchFamily="18" charset="0"/>
              <a:ea typeface="Calibri" panose="020F0502020204030204"/>
              <a:cs typeface="Times New Roman" panose="02020603050405020304" pitchFamily="18" charset="0"/>
            </a:endParaRP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85B556D-0798-4C0F-AA89-4C65A3344379}" type="slidenum">
              <a:rPr lang="en-IN" smtClean="0"/>
              <a:t>5</a:t>
            </a:fld>
            <a:endParaRPr lang="en-IN"/>
          </a:p>
        </p:txBody>
      </p:sp>
      <p:sp>
        <p:nvSpPr>
          <p:cNvPr id="4" name="TextBox 3"/>
          <p:cNvSpPr txBox="1"/>
          <p:nvPr/>
        </p:nvSpPr>
        <p:spPr>
          <a:xfrm>
            <a:off x="968721" y="3616573"/>
            <a:ext cx="5640309" cy="707886"/>
          </a:xfrm>
          <a:prstGeom prst="rect">
            <a:avLst/>
          </a:prstGeom>
          <a:noFill/>
        </p:spPr>
        <p:txBody>
          <a:bodyPr wrap="square" rtlCol="0">
            <a:sp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Software Requirements</a:t>
            </a:r>
            <a:r>
              <a:rPr lang="en-IN" sz="4000" b="1" u="sng" dirty="0" smtClean="0">
                <a:latin typeface="Times New Roman" panose="02020603050405020304" pitchFamily="18" charset="0"/>
                <a:cs typeface="Times New Roman" panose="02020603050405020304" pitchFamily="18" charset="0"/>
              </a:rPr>
              <a:t>:</a:t>
            </a:r>
            <a:endParaRPr lang="en-IN" sz="40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05347" y="4725909"/>
            <a:ext cx="10954693"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Operating system  :Windows7(with service pack 1),8,8.1 and 10</a:t>
            </a:r>
          </a:p>
          <a:p>
            <a:pPr marL="457200" indent="-457200" algn="just">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IDE                           : Visual studio code</a:t>
            </a:r>
          </a:p>
          <a:p>
            <a:pPr marL="457200" indent="-457200" algn="just">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Language                :Python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70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ECCE5-916B-6A4B-868E-5F91FC97EB47}"/>
              </a:ext>
            </a:extLst>
          </p:cNvPr>
          <p:cNvSpPr>
            <a:spLocks noGrp="1"/>
          </p:cNvSpPr>
          <p:nvPr>
            <p:ph type="title"/>
          </p:nvPr>
        </p:nvSpPr>
        <p:spPr>
          <a:xfrm>
            <a:off x="4314" y="5692"/>
            <a:ext cx="11263222" cy="1167411"/>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System </a:t>
            </a:r>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Architecture:</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85B556D-0798-4C0F-AA89-4C65A3344379}" type="slidenum">
              <a:rPr lang="en-IN" smtClean="0"/>
              <a:t>6</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637" y="1340148"/>
            <a:ext cx="8676168" cy="4788000"/>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422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2A16C-A47F-5EF5-9070-289E519F8924}"/>
              </a:ext>
            </a:extLst>
          </p:cNvPr>
          <p:cNvSpPr>
            <a:spLocks noGrp="1"/>
          </p:cNvSpPr>
          <p:nvPr>
            <p:ph type="title"/>
          </p:nvPr>
        </p:nvSpPr>
        <p:spPr>
          <a:xfrm>
            <a:off x="4314" y="91956"/>
            <a:ext cx="11349486" cy="951751"/>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Use </a:t>
            </a:r>
            <a:r>
              <a:rPr lang="en-US" sz="4000" b="1" u="sng" dirty="0" smtClean="0">
                <a:solidFill>
                  <a:srgbClr val="FF0000"/>
                </a:solidFill>
                <a:latin typeface="Times New Roman" panose="02020603050405020304" pitchFamily="18" charset="0"/>
                <a:ea typeface="Calibri Light"/>
                <a:cs typeface="Times New Roman" panose="02020603050405020304" pitchFamily="18" charset="0"/>
              </a:rPr>
              <a:t>case Diagram:</a:t>
            </a:r>
            <a:endParaRPr lang="en-US" sz="4000" b="1" u="sng" dirty="0">
              <a:solidFill>
                <a:srgbClr val="000000"/>
              </a:solidFill>
              <a:latin typeface="Times New Roman" panose="02020603050405020304" pitchFamily="18" charset="0"/>
              <a:ea typeface="Calibri Light" panose="020F0302020204030204"/>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85B556D-0798-4C0F-AA89-4C65A3344379}" type="slidenum">
              <a:rPr lang="en-IN" smtClean="0"/>
              <a:t>7</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507" y="514469"/>
            <a:ext cx="3442596" cy="6207006"/>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536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F1E9F-DB5D-F749-7739-AC9A461CA89A}"/>
              </a:ext>
            </a:extLst>
          </p:cNvPr>
          <p:cNvSpPr>
            <a:spLocks noGrp="1"/>
          </p:cNvSpPr>
          <p:nvPr>
            <p:ph type="title"/>
          </p:nvPr>
        </p:nvSpPr>
        <p:spPr>
          <a:xfrm>
            <a:off x="4313" y="5691"/>
            <a:ext cx="10515600" cy="1325563"/>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Activity Diagram:</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85B556D-0798-4C0F-AA89-4C65A3344379}" type="slidenum">
              <a:rPr lang="en-IN" smtClean="0"/>
              <a:t>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839" y="401522"/>
            <a:ext cx="2705660" cy="6384049"/>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24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58041-4C3E-13E2-705A-8BD41E9D2FF5}"/>
              </a:ext>
            </a:extLst>
          </p:cNvPr>
          <p:cNvSpPr>
            <a:spLocks noGrp="1"/>
          </p:cNvSpPr>
          <p:nvPr>
            <p:ph type="title"/>
          </p:nvPr>
        </p:nvSpPr>
        <p:spPr>
          <a:xfrm>
            <a:off x="4313" y="5691"/>
            <a:ext cx="10515600" cy="1325563"/>
          </a:xfrm>
        </p:spPr>
        <p:txBody>
          <a:bodyPr>
            <a:normAutofit/>
          </a:bodyPr>
          <a:lstStyle/>
          <a:p>
            <a:r>
              <a:rPr lang="en-US" sz="4000" b="1" u="sng" dirty="0">
                <a:solidFill>
                  <a:srgbClr val="FF0000"/>
                </a:solidFill>
                <a:latin typeface="Times New Roman" panose="02020603050405020304" pitchFamily="18" charset="0"/>
                <a:ea typeface="Calibri Light"/>
                <a:cs typeface="Times New Roman" panose="02020603050405020304" pitchFamily="18" charset="0"/>
              </a:rPr>
              <a:t>Sequence Diagram:</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178FD44-397D-8CF0-45A7-802C7BDECC5B}"/>
              </a:ext>
            </a:extLst>
          </p:cNvPr>
          <p:cNvSpPr txBox="1"/>
          <p:nvPr/>
        </p:nvSpPr>
        <p:spPr>
          <a:xfrm>
            <a:off x="7355457" y="2884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Calibri"/>
              <a:cs typeface="Calibri"/>
            </a:endParaRPr>
          </a:p>
        </p:txBody>
      </p:sp>
      <p:sp>
        <p:nvSpPr>
          <p:cNvPr id="5" name="TextBox 4">
            <a:extLst>
              <a:ext uri="{FF2B5EF4-FFF2-40B4-BE49-F238E27FC236}">
                <a16:creationId xmlns:a16="http://schemas.microsoft.com/office/drawing/2014/main" xmlns="" id="{9F316FBB-0361-0E26-85D4-C79731245CF3}"/>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Calibri"/>
              <a:cs typeface="Calibri"/>
            </a:endParaRPr>
          </a:p>
        </p:txBody>
      </p:sp>
      <p:sp>
        <p:nvSpPr>
          <p:cNvPr id="6" name="TextBox 5">
            <a:extLst>
              <a:ext uri="{FF2B5EF4-FFF2-40B4-BE49-F238E27FC236}">
                <a16:creationId xmlns:a16="http://schemas.microsoft.com/office/drawing/2014/main" xmlns="" id="{070B9E12-F301-F03E-387C-D03B0550C0F5}"/>
              </a:ext>
            </a:extLst>
          </p:cNvPr>
          <p:cNvSpPr txBox="1"/>
          <p:nvPr/>
        </p:nvSpPr>
        <p:spPr>
          <a:xfrm>
            <a:off x="6850451" y="29685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Calibri"/>
              <a:cs typeface="Calibri"/>
            </a:endParaRPr>
          </a:p>
        </p:txBody>
      </p:sp>
      <p:sp>
        <p:nvSpPr>
          <p:cNvPr id="3" name="Slide Number Placeholder 2"/>
          <p:cNvSpPr>
            <a:spLocks noGrp="1"/>
          </p:cNvSpPr>
          <p:nvPr>
            <p:ph type="sldNum" sz="quarter" idx="12"/>
          </p:nvPr>
        </p:nvSpPr>
        <p:spPr/>
        <p:txBody>
          <a:bodyPr/>
          <a:lstStyle/>
          <a:p>
            <a:fld id="{185B556D-0798-4C0F-AA89-4C65A3344379}" type="slidenum">
              <a:rPr lang="en-IN" smtClean="0"/>
              <a:t>9</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99" y="1464809"/>
            <a:ext cx="7185528" cy="4757985"/>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1673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575</TotalTime>
  <Words>1362</Words>
  <Application>Microsoft Office PowerPoint</Application>
  <PresentationFormat>Widescreen</PresentationFormat>
  <Paragraphs>153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Tahoma</vt:lpstr>
      <vt:lpstr>Times New Roman</vt:lpstr>
      <vt:lpstr>Wingdings</vt:lpstr>
      <vt:lpstr>Office Theme</vt:lpstr>
      <vt:lpstr>PANIMALAR ENGINEERING COLLEGE  </vt:lpstr>
      <vt:lpstr>Introduction:</vt:lpstr>
      <vt:lpstr>LITERATURE SURVEY:</vt:lpstr>
      <vt:lpstr>Problem Statement:</vt:lpstr>
      <vt:lpstr>Hardware requirements:</vt:lpstr>
      <vt:lpstr>System Architecture:</vt:lpstr>
      <vt:lpstr>Use case Diagram:</vt:lpstr>
      <vt:lpstr>Activity Diagram:</vt:lpstr>
      <vt:lpstr>Sequence Diagram:</vt:lpstr>
      <vt:lpstr>DFD LEVEL-0:</vt:lpstr>
      <vt:lpstr>MODULE DESCRIPTION: INPUT INFECTED IMAGE:</vt:lpstr>
      <vt:lpstr>Image Pre-processing:</vt:lpstr>
      <vt:lpstr>NETWORK SELECTION:</vt:lpstr>
      <vt:lpstr>VGG16 - FEATURE EXTRACTION:</vt:lpstr>
      <vt:lpstr>PowerPoint Presentation</vt:lpstr>
      <vt:lpstr>PERFORMANCE EVALUATION:</vt:lpstr>
      <vt:lpstr>RESULTS:</vt:lpstr>
      <vt:lpstr>INPUT IMAGE:</vt:lpstr>
      <vt:lpstr>OUTPUT SCREENSHOT :</vt:lpstr>
      <vt:lpstr>OUTPUT SCREENSHOT :</vt:lpstr>
      <vt:lpstr>OUTPUT SCREENSHOT :</vt:lpstr>
      <vt:lpstr>OUTPUT SCREENSHOT:</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9402</dc:creator>
  <cp:lastModifiedBy>Windows User</cp:lastModifiedBy>
  <cp:revision>998</cp:revision>
  <dcterms:created xsi:type="dcterms:W3CDTF">2021-12-30T12:43:11Z</dcterms:created>
  <dcterms:modified xsi:type="dcterms:W3CDTF">2022-05-25T09:08:26Z</dcterms:modified>
</cp:coreProperties>
</file>