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</p:sldIdLst>
  <p:sldSz cx="10693400" cy="7569200"/>
  <p:notesSz cx="10693400" cy="756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3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6452"/>
            <a:ext cx="9094788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6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8752"/>
            <a:ext cx="7489825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50"/>
            <a:ext cx="6697980" cy="7560309"/>
          </a:xfrm>
          <a:custGeom>
            <a:avLst/>
            <a:gdLst/>
            <a:ahLst/>
            <a:cxnLst/>
            <a:rect l="l" t="t" r="r" b="b"/>
            <a:pathLst>
              <a:path w="6697980" h="7560309">
                <a:moveTo>
                  <a:pt x="6697980" y="0"/>
                </a:moveTo>
                <a:lnTo>
                  <a:pt x="0" y="0"/>
                </a:lnTo>
                <a:lnTo>
                  <a:pt x="0" y="7560309"/>
                </a:lnTo>
                <a:lnTo>
                  <a:pt x="6697980" y="7560309"/>
                </a:lnTo>
                <a:lnTo>
                  <a:pt x="6697980" y="0"/>
                </a:lnTo>
                <a:close/>
              </a:path>
            </a:pathLst>
          </a:custGeom>
          <a:solidFill>
            <a:srgbClr val="EC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7388" y="4364786"/>
            <a:ext cx="5864225" cy="2790190"/>
          </a:xfrm>
          <a:custGeom>
            <a:avLst/>
            <a:gdLst/>
            <a:ahLst/>
            <a:cxnLst/>
            <a:rect l="l" t="t" r="r" b="b"/>
            <a:pathLst>
              <a:path w="5864225" h="2790190">
                <a:moveTo>
                  <a:pt x="5863844" y="2231085"/>
                </a:moveTo>
                <a:lnTo>
                  <a:pt x="0" y="2231085"/>
                </a:lnTo>
                <a:lnTo>
                  <a:pt x="0" y="2789986"/>
                </a:lnTo>
                <a:lnTo>
                  <a:pt x="5863844" y="2789986"/>
                </a:lnTo>
                <a:lnTo>
                  <a:pt x="5863844" y="2231085"/>
                </a:lnTo>
                <a:close/>
              </a:path>
              <a:path w="5864225" h="2790190">
                <a:moveTo>
                  <a:pt x="5863844" y="1714449"/>
                </a:moveTo>
                <a:lnTo>
                  <a:pt x="0" y="1714449"/>
                </a:lnTo>
                <a:lnTo>
                  <a:pt x="0" y="2075205"/>
                </a:lnTo>
                <a:lnTo>
                  <a:pt x="5863844" y="2075205"/>
                </a:lnTo>
                <a:lnTo>
                  <a:pt x="5863844" y="1714449"/>
                </a:lnTo>
                <a:close/>
              </a:path>
              <a:path w="5864225" h="2790190">
                <a:moveTo>
                  <a:pt x="5863844" y="1202436"/>
                </a:moveTo>
                <a:lnTo>
                  <a:pt x="0" y="1202436"/>
                </a:lnTo>
                <a:lnTo>
                  <a:pt x="0" y="1563204"/>
                </a:lnTo>
                <a:lnTo>
                  <a:pt x="5863844" y="1563204"/>
                </a:lnTo>
                <a:lnTo>
                  <a:pt x="5863844" y="1202436"/>
                </a:lnTo>
                <a:close/>
              </a:path>
              <a:path w="5864225" h="2790190">
                <a:moveTo>
                  <a:pt x="5863844" y="489178"/>
                </a:moveTo>
                <a:lnTo>
                  <a:pt x="0" y="489178"/>
                </a:lnTo>
                <a:lnTo>
                  <a:pt x="0" y="1046556"/>
                </a:lnTo>
                <a:lnTo>
                  <a:pt x="5863844" y="1046556"/>
                </a:lnTo>
                <a:lnTo>
                  <a:pt x="5863844" y="489178"/>
                </a:lnTo>
                <a:close/>
              </a:path>
              <a:path w="5864225" h="2790190">
                <a:moveTo>
                  <a:pt x="5863844" y="0"/>
                </a:moveTo>
                <a:lnTo>
                  <a:pt x="0" y="0"/>
                </a:lnTo>
                <a:lnTo>
                  <a:pt x="0" y="360756"/>
                </a:lnTo>
                <a:lnTo>
                  <a:pt x="5863844" y="360756"/>
                </a:lnTo>
                <a:lnTo>
                  <a:pt x="5863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7980" y="-50"/>
            <a:ext cx="3994785" cy="7560309"/>
          </a:xfrm>
          <a:custGeom>
            <a:avLst/>
            <a:gdLst/>
            <a:ahLst/>
            <a:cxnLst/>
            <a:rect l="l" t="t" r="r" b="b"/>
            <a:pathLst>
              <a:path w="3994784" h="7560309">
                <a:moveTo>
                  <a:pt x="3994277" y="0"/>
                </a:moveTo>
                <a:lnTo>
                  <a:pt x="0" y="0"/>
                </a:lnTo>
                <a:lnTo>
                  <a:pt x="0" y="7560309"/>
                </a:lnTo>
                <a:lnTo>
                  <a:pt x="3994277" y="7560309"/>
                </a:lnTo>
                <a:lnTo>
                  <a:pt x="3994277" y="0"/>
                </a:lnTo>
                <a:close/>
              </a:path>
            </a:pathLst>
          </a:custGeom>
          <a:solidFill>
            <a:srgbClr val="007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6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6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6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50"/>
            <a:ext cx="10692765" cy="7560309"/>
          </a:xfrm>
          <a:custGeom>
            <a:avLst/>
            <a:gdLst/>
            <a:ahLst/>
            <a:cxnLst/>
            <a:rect l="l" t="t" r="r" b="b"/>
            <a:pathLst>
              <a:path w="10692765" h="7560309">
                <a:moveTo>
                  <a:pt x="10692257" y="0"/>
                </a:moveTo>
                <a:lnTo>
                  <a:pt x="0" y="0"/>
                </a:lnTo>
                <a:lnTo>
                  <a:pt x="0" y="7560309"/>
                </a:lnTo>
                <a:lnTo>
                  <a:pt x="10692257" y="7560309"/>
                </a:lnTo>
                <a:lnTo>
                  <a:pt x="10692257" y="0"/>
                </a:lnTo>
                <a:close/>
              </a:path>
            </a:pathLst>
          </a:custGeom>
          <a:solidFill>
            <a:srgbClr val="EC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5572" y="754367"/>
            <a:ext cx="9898380" cy="749935"/>
          </a:xfrm>
          <a:custGeom>
            <a:avLst/>
            <a:gdLst/>
            <a:ahLst/>
            <a:cxnLst/>
            <a:rect l="l" t="t" r="r" b="b"/>
            <a:pathLst>
              <a:path w="9898380" h="749935">
                <a:moveTo>
                  <a:pt x="9898253" y="0"/>
                </a:moveTo>
                <a:lnTo>
                  <a:pt x="0" y="0"/>
                </a:lnTo>
                <a:lnTo>
                  <a:pt x="0" y="749566"/>
                </a:lnTo>
                <a:lnTo>
                  <a:pt x="9898253" y="749566"/>
                </a:lnTo>
                <a:lnTo>
                  <a:pt x="9898253" y="0"/>
                </a:lnTo>
                <a:close/>
              </a:path>
            </a:pathLst>
          </a:custGeom>
          <a:solidFill>
            <a:srgbClr val="007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893" y="1326007"/>
            <a:ext cx="55194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6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740916"/>
            <a:ext cx="9629775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39356"/>
            <a:ext cx="3423920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76356" y="7257727"/>
            <a:ext cx="155575" cy="17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548ED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tlearning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eatlearning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92" y="1326007"/>
            <a:ext cx="63250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Week</a:t>
            </a:r>
            <a:r>
              <a:rPr spc="-55" dirty="0"/>
              <a:t> </a:t>
            </a:r>
            <a:r>
              <a:rPr dirty="0"/>
              <a:t>3:</a:t>
            </a:r>
            <a:r>
              <a:rPr spc="-45" dirty="0"/>
              <a:t> </a:t>
            </a:r>
            <a:r>
              <a:rPr dirty="0"/>
              <a:t>ARIMA</a:t>
            </a:r>
            <a:r>
              <a:rPr lang="en-IN" dirty="0"/>
              <a:t> and SARIMA</a:t>
            </a:r>
            <a:r>
              <a:rPr dirty="0"/>
              <a:t> </a:t>
            </a:r>
            <a:r>
              <a:rPr lang="en-IN" dirty="0"/>
              <a:t>Forecasting</a:t>
            </a:r>
            <a:r>
              <a:rPr spc="-50" dirty="0"/>
              <a:t> </a:t>
            </a:r>
            <a:r>
              <a:rPr dirty="0"/>
              <a:t>(You</a:t>
            </a:r>
            <a:r>
              <a:rPr spc="-20" dirty="0"/>
              <a:t> </a:t>
            </a:r>
            <a:r>
              <a:rPr dirty="0"/>
              <a:t>will</a:t>
            </a:r>
            <a:r>
              <a:rPr spc="-6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required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spend</a:t>
            </a:r>
            <a:r>
              <a:rPr spc="-10" dirty="0"/>
              <a:t> </a:t>
            </a:r>
            <a:r>
              <a:rPr dirty="0"/>
              <a:t>around</a:t>
            </a:r>
            <a:r>
              <a:rPr spc="-25" dirty="0"/>
              <a:t> </a:t>
            </a:r>
            <a:r>
              <a:rPr lang="en-IN" spc="-25" dirty="0"/>
              <a:t>20</a:t>
            </a:r>
            <a:r>
              <a:rPr spc="-25" dirty="0"/>
              <a:t> </a:t>
            </a:r>
            <a:r>
              <a:rPr dirty="0"/>
              <a:t>minutes/day</a:t>
            </a:r>
            <a:r>
              <a:rPr spc="-50" dirty="0"/>
              <a:t> </a:t>
            </a:r>
            <a:r>
              <a:rPr dirty="0"/>
              <a:t>practicing</a:t>
            </a:r>
            <a:r>
              <a:rPr spc="-50" dirty="0"/>
              <a:t> </a:t>
            </a:r>
            <a:r>
              <a:rPr dirty="0"/>
              <a:t>datasets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spc="-10" dirty="0"/>
              <a:t>quizzes)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706" y="3341370"/>
            <a:ext cx="4995545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76BD"/>
                </a:solidFill>
                <a:latin typeface="Arial"/>
                <a:cs typeface="Arial"/>
              </a:rPr>
              <a:t>Learning</a:t>
            </a:r>
            <a:r>
              <a:rPr sz="2200" b="1" spc="-50" dirty="0">
                <a:solidFill>
                  <a:srgbClr val="0076B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6BD"/>
                </a:solidFill>
                <a:latin typeface="Arial"/>
                <a:cs typeface="Arial"/>
              </a:rPr>
              <a:t>Outcomes</a:t>
            </a:r>
            <a:r>
              <a:rPr sz="2200" b="1" spc="-45" dirty="0">
                <a:solidFill>
                  <a:srgbClr val="0076B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6BD"/>
                </a:solidFill>
                <a:latin typeface="Arial"/>
                <a:cs typeface="Arial"/>
              </a:rPr>
              <a:t>from</a:t>
            </a:r>
            <a:r>
              <a:rPr sz="2200" b="1" spc="-70" dirty="0">
                <a:solidFill>
                  <a:srgbClr val="0076B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6BD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0076BD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76BD"/>
                </a:solidFill>
                <a:latin typeface="Arial"/>
                <a:cs typeface="Arial"/>
              </a:rPr>
              <a:t>Module:</a:t>
            </a:r>
            <a:endParaRPr sz="2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25"/>
              </a:spcBef>
            </a:pP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After</a:t>
            </a:r>
            <a:r>
              <a:rPr sz="1100" spc="-10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learning</a:t>
            </a:r>
            <a:r>
              <a:rPr sz="1100" spc="-35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from</a:t>
            </a:r>
            <a:r>
              <a:rPr sz="1100" spc="-30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this</a:t>
            </a:r>
            <a:r>
              <a:rPr sz="1100" spc="-5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module,</a:t>
            </a:r>
            <a:r>
              <a:rPr sz="1100" spc="-20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learners</a:t>
            </a:r>
            <a:r>
              <a:rPr sz="1100" spc="-30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will</a:t>
            </a:r>
            <a:r>
              <a:rPr sz="1100" spc="-20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be</a:t>
            </a:r>
            <a:r>
              <a:rPr sz="1100" spc="-25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able</a:t>
            </a:r>
            <a:r>
              <a:rPr sz="1100" spc="-25" dirty="0">
                <a:solidFill>
                  <a:srgbClr val="5F605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5F605F"/>
                </a:solidFill>
                <a:latin typeface="Trebuchet MS"/>
                <a:cs typeface="Trebuchet MS"/>
              </a:rPr>
              <a:t>to</a:t>
            </a:r>
            <a:r>
              <a:rPr sz="1100" spc="-10" dirty="0">
                <a:solidFill>
                  <a:srgbClr val="5F605F"/>
                </a:solidFill>
                <a:latin typeface="Trebuchet MS"/>
                <a:cs typeface="Trebuchet MS"/>
              </a:rPr>
              <a:t> understand: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387" y="4326635"/>
            <a:ext cx="5864860" cy="281487"/>
          </a:xfrm>
          <a:prstGeom prst="rect">
            <a:avLst/>
          </a:prstGeom>
          <a:ln w="12192">
            <a:solidFill>
              <a:srgbClr val="00ABE4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515"/>
              </a:spcBef>
            </a:pPr>
            <a:r>
              <a:rPr lang="en-IN" sz="1400" spc="-10" dirty="0">
                <a:latin typeface="Arial"/>
                <a:cs typeface="Arial"/>
              </a:rPr>
              <a:t>Concept of Stationarity &amp; How to make a Time Series Stationary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387" y="4954523"/>
            <a:ext cx="5864860" cy="291747"/>
          </a:xfrm>
          <a:prstGeom prst="rect">
            <a:avLst/>
          </a:prstGeom>
          <a:ln w="12192">
            <a:solidFill>
              <a:srgbClr val="00ABE4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595"/>
              </a:spcBef>
            </a:pPr>
            <a:r>
              <a:rPr lang="en-IN" sz="1400" dirty="0">
                <a:latin typeface="Arial"/>
                <a:cs typeface="Arial"/>
              </a:rPr>
              <a:t>AR models and Choosing the order of AR model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387" y="5567171"/>
            <a:ext cx="5866130" cy="742315"/>
          </a:xfrm>
          <a:custGeom>
            <a:avLst/>
            <a:gdLst/>
            <a:ahLst/>
            <a:cxnLst/>
            <a:rect l="l" t="t" r="r" b="b"/>
            <a:pathLst>
              <a:path w="5866130" h="742314">
                <a:moveTo>
                  <a:pt x="0" y="230124"/>
                </a:moveTo>
                <a:lnTo>
                  <a:pt x="5864352" y="230124"/>
                </a:lnTo>
                <a:lnTo>
                  <a:pt x="5864352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  <a:path w="5866130" h="742314">
                <a:moveTo>
                  <a:pt x="0" y="742188"/>
                </a:moveTo>
                <a:lnTo>
                  <a:pt x="5865876" y="742188"/>
                </a:lnTo>
                <a:lnTo>
                  <a:pt x="5865876" y="512064"/>
                </a:lnTo>
                <a:lnTo>
                  <a:pt x="0" y="512064"/>
                </a:lnTo>
                <a:lnTo>
                  <a:pt x="0" y="742188"/>
                </a:lnTo>
                <a:close/>
              </a:path>
            </a:pathLst>
          </a:custGeom>
          <a:ln w="12192">
            <a:solidFill>
              <a:srgbClr val="00ABE4"/>
            </a:solidFill>
          </a:ln>
        </p:spPr>
        <p:txBody>
          <a:bodyPr wrap="square" lIns="0" tIns="0" rIns="0" bIns="0" rtlCol="0"/>
          <a:lstStyle/>
          <a:p>
            <a:r>
              <a:rPr lang="en-IN" sz="1400" dirty="0"/>
              <a:t>              MA models and Choosing the order of MA model</a:t>
            </a:r>
            <a:endParaRPr sz="1400" dirty="0"/>
          </a:p>
        </p:txBody>
      </p:sp>
      <p:grpSp>
        <p:nvGrpSpPr>
          <p:cNvPr id="8" name="object 8"/>
          <p:cNvGrpSpPr/>
          <p:nvPr/>
        </p:nvGrpSpPr>
        <p:grpSpPr>
          <a:xfrm>
            <a:off x="166115" y="141731"/>
            <a:ext cx="10525760" cy="7296784"/>
            <a:chOff x="166115" y="141731"/>
            <a:chExt cx="10525760" cy="7296784"/>
          </a:xfrm>
        </p:grpSpPr>
        <p:sp>
          <p:nvSpPr>
            <p:cNvPr id="9" name="object 9"/>
            <p:cNvSpPr/>
            <p:nvPr/>
          </p:nvSpPr>
          <p:spPr>
            <a:xfrm>
              <a:off x="681228" y="4407407"/>
              <a:ext cx="254635" cy="1991995"/>
            </a:xfrm>
            <a:custGeom>
              <a:avLst/>
              <a:gdLst/>
              <a:ahLst/>
              <a:cxnLst/>
              <a:rect l="l" t="t" r="r" b="b"/>
              <a:pathLst>
                <a:path w="254634" h="1991995">
                  <a:moveTo>
                    <a:pt x="254038" y="675640"/>
                  </a:moveTo>
                  <a:lnTo>
                    <a:pt x="0" y="537972"/>
                  </a:lnTo>
                  <a:lnTo>
                    <a:pt x="0" y="818261"/>
                  </a:lnTo>
                  <a:lnTo>
                    <a:pt x="254038" y="675640"/>
                  </a:lnTo>
                  <a:close/>
                </a:path>
                <a:path w="254634" h="1991995">
                  <a:moveTo>
                    <a:pt x="254190" y="1849120"/>
                  </a:moveTo>
                  <a:lnTo>
                    <a:pt x="80772" y="1711452"/>
                  </a:lnTo>
                  <a:lnTo>
                    <a:pt x="80772" y="1991702"/>
                  </a:lnTo>
                  <a:lnTo>
                    <a:pt x="254190" y="1849120"/>
                  </a:lnTo>
                  <a:close/>
                </a:path>
                <a:path w="254634" h="1991995">
                  <a:moveTo>
                    <a:pt x="254190" y="1337818"/>
                  </a:moveTo>
                  <a:lnTo>
                    <a:pt x="80772" y="1200912"/>
                  </a:lnTo>
                  <a:lnTo>
                    <a:pt x="80772" y="1479677"/>
                  </a:lnTo>
                  <a:lnTo>
                    <a:pt x="254190" y="1337818"/>
                  </a:lnTo>
                  <a:close/>
                </a:path>
                <a:path w="254634" h="1991995">
                  <a:moveTo>
                    <a:pt x="254190" y="137668"/>
                  </a:moveTo>
                  <a:lnTo>
                    <a:pt x="80772" y="0"/>
                  </a:lnTo>
                  <a:lnTo>
                    <a:pt x="80772" y="280289"/>
                  </a:lnTo>
                  <a:lnTo>
                    <a:pt x="254190" y="137668"/>
                  </a:lnTo>
                  <a:close/>
                </a:path>
              </a:pathLst>
            </a:custGeom>
            <a:solidFill>
              <a:srgbClr val="00A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600" y="2258567"/>
              <a:ext cx="3055620" cy="3048000"/>
            </a:xfrm>
            <a:custGeom>
              <a:avLst/>
              <a:gdLst/>
              <a:ahLst/>
              <a:cxnLst/>
              <a:rect l="l" t="t" r="r" b="b"/>
              <a:pathLst>
                <a:path w="3055620" h="3048000">
                  <a:moveTo>
                    <a:pt x="1590675" y="565531"/>
                  </a:moveTo>
                  <a:lnTo>
                    <a:pt x="1580388" y="516255"/>
                  </a:lnTo>
                  <a:lnTo>
                    <a:pt x="1553083" y="476504"/>
                  </a:lnTo>
                  <a:lnTo>
                    <a:pt x="1512443" y="449961"/>
                  </a:lnTo>
                  <a:lnTo>
                    <a:pt x="1462405" y="440436"/>
                  </a:lnTo>
                  <a:lnTo>
                    <a:pt x="1412748" y="450342"/>
                  </a:lnTo>
                  <a:lnTo>
                    <a:pt x="1372870" y="477266"/>
                  </a:lnTo>
                  <a:lnTo>
                    <a:pt x="1346200" y="517652"/>
                  </a:lnTo>
                  <a:lnTo>
                    <a:pt x="1336548" y="567563"/>
                  </a:lnTo>
                  <a:lnTo>
                    <a:pt x="1346327" y="617347"/>
                  </a:lnTo>
                  <a:lnTo>
                    <a:pt x="1373124" y="657606"/>
                  </a:lnTo>
                  <a:lnTo>
                    <a:pt x="1413129" y="684530"/>
                  </a:lnTo>
                  <a:lnTo>
                    <a:pt x="1462786" y="694436"/>
                  </a:lnTo>
                  <a:lnTo>
                    <a:pt x="1513332" y="684530"/>
                  </a:lnTo>
                  <a:lnTo>
                    <a:pt x="1554099" y="657225"/>
                  </a:lnTo>
                  <a:lnTo>
                    <a:pt x="1581150" y="616204"/>
                  </a:lnTo>
                  <a:lnTo>
                    <a:pt x="1590675" y="565531"/>
                  </a:lnTo>
                  <a:close/>
                </a:path>
                <a:path w="3055620" h="3048000">
                  <a:moveTo>
                    <a:pt x="1718691" y="2477516"/>
                  </a:moveTo>
                  <a:lnTo>
                    <a:pt x="1709166" y="2426843"/>
                  </a:lnTo>
                  <a:lnTo>
                    <a:pt x="1682369" y="2385822"/>
                  </a:lnTo>
                  <a:lnTo>
                    <a:pt x="1641729" y="2358390"/>
                  </a:lnTo>
                  <a:lnTo>
                    <a:pt x="1591183" y="2348484"/>
                  </a:lnTo>
                  <a:lnTo>
                    <a:pt x="1541399" y="2358263"/>
                  </a:lnTo>
                  <a:lnTo>
                    <a:pt x="1501267" y="2385060"/>
                  </a:lnTo>
                  <a:lnTo>
                    <a:pt x="1474343" y="2425065"/>
                  </a:lnTo>
                  <a:lnTo>
                    <a:pt x="1464564" y="2474849"/>
                  </a:lnTo>
                  <a:lnTo>
                    <a:pt x="1474089" y="2524760"/>
                  </a:lnTo>
                  <a:lnTo>
                    <a:pt x="1500759" y="2565273"/>
                  </a:lnTo>
                  <a:lnTo>
                    <a:pt x="1540637" y="2592451"/>
                  </a:lnTo>
                  <a:lnTo>
                    <a:pt x="1590040" y="2602484"/>
                  </a:lnTo>
                  <a:lnTo>
                    <a:pt x="1640078" y="2592959"/>
                  </a:lnTo>
                  <a:lnTo>
                    <a:pt x="1680718" y="2566543"/>
                  </a:lnTo>
                  <a:lnTo>
                    <a:pt x="1708277" y="2526792"/>
                  </a:lnTo>
                  <a:lnTo>
                    <a:pt x="1718691" y="2477516"/>
                  </a:lnTo>
                  <a:close/>
                </a:path>
                <a:path w="3055620" h="3048000">
                  <a:moveTo>
                    <a:pt x="3055112" y="1498600"/>
                  </a:moveTo>
                  <a:lnTo>
                    <a:pt x="3053588" y="1460500"/>
                  </a:lnTo>
                  <a:lnTo>
                    <a:pt x="3050667" y="1409700"/>
                  </a:lnTo>
                  <a:lnTo>
                    <a:pt x="3046222" y="1358900"/>
                  </a:lnTo>
                  <a:lnTo>
                    <a:pt x="3040253" y="1308100"/>
                  </a:lnTo>
                  <a:lnTo>
                    <a:pt x="3032760" y="1257300"/>
                  </a:lnTo>
                  <a:lnTo>
                    <a:pt x="3023870" y="1206500"/>
                  </a:lnTo>
                  <a:lnTo>
                    <a:pt x="3013583" y="1155700"/>
                  </a:lnTo>
                  <a:lnTo>
                    <a:pt x="3001645" y="1117600"/>
                  </a:lnTo>
                  <a:lnTo>
                    <a:pt x="2988310" y="1066800"/>
                  </a:lnTo>
                  <a:lnTo>
                    <a:pt x="2973578" y="1016000"/>
                  </a:lnTo>
                  <a:lnTo>
                    <a:pt x="2957322" y="965200"/>
                  </a:lnTo>
                  <a:lnTo>
                    <a:pt x="2939542" y="914400"/>
                  </a:lnTo>
                  <a:lnTo>
                    <a:pt x="2932684" y="901700"/>
                  </a:lnTo>
                  <a:lnTo>
                    <a:pt x="2923921" y="901700"/>
                  </a:lnTo>
                  <a:lnTo>
                    <a:pt x="2912618" y="889000"/>
                  </a:lnTo>
                  <a:lnTo>
                    <a:pt x="2799334" y="889000"/>
                  </a:lnTo>
                  <a:lnTo>
                    <a:pt x="2799334" y="1536700"/>
                  </a:lnTo>
                  <a:lnTo>
                    <a:pt x="2797683" y="1600200"/>
                  </a:lnTo>
                  <a:lnTo>
                    <a:pt x="2794000" y="1651000"/>
                  </a:lnTo>
                  <a:lnTo>
                    <a:pt x="2788285" y="1701800"/>
                  </a:lnTo>
                  <a:lnTo>
                    <a:pt x="2780538" y="1752600"/>
                  </a:lnTo>
                  <a:lnTo>
                    <a:pt x="2770505" y="1803400"/>
                  </a:lnTo>
                  <a:lnTo>
                    <a:pt x="2758440" y="1854200"/>
                  </a:lnTo>
                  <a:lnTo>
                    <a:pt x="2744216" y="1905000"/>
                  </a:lnTo>
                  <a:lnTo>
                    <a:pt x="1528318" y="1905000"/>
                  </a:lnTo>
                  <a:lnTo>
                    <a:pt x="1528318" y="2159000"/>
                  </a:lnTo>
                  <a:lnTo>
                    <a:pt x="1907032" y="2159000"/>
                  </a:lnTo>
                  <a:lnTo>
                    <a:pt x="1907032" y="2743200"/>
                  </a:lnTo>
                  <a:lnTo>
                    <a:pt x="1755648" y="2781300"/>
                  </a:lnTo>
                  <a:lnTo>
                    <a:pt x="1705102" y="2781300"/>
                  </a:lnTo>
                  <a:lnTo>
                    <a:pt x="1654556" y="2794000"/>
                  </a:lnTo>
                  <a:lnTo>
                    <a:pt x="1400937" y="2794000"/>
                  </a:lnTo>
                  <a:lnTo>
                    <a:pt x="1350137" y="2781300"/>
                  </a:lnTo>
                  <a:lnTo>
                    <a:pt x="1299083" y="2781300"/>
                  </a:lnTo>
                  <a:lnTo>
                    <a:pt x="1145921" y="2743200"/>
                  </a:lnTo>
                  <a:lnTo>
                    <a:pt x="1145921" y="1905000"/>
                  </a:lnTo>
                  <a:lnTo>
                    <a:pt x="1145921" y="1803400"/>
                  </a:lnTo>
                  <a:lnTo>
                    <a:pt x="1152017" y="1752600"/>
                  </a:lnTo>
                  <a:lnTo>
                    <a:pt x="1169924" y="1701800"/>
                  </a:lnTo>
                  <a:lnTo>
                    <a:pt x="1199134" y="1676400"/>
                  </a:lnTo>
                  <a:lnTo>
                    <a:pt x="1239139" y="1663700"/>
                  </a:lnTo>
                  <a:lnTo>
                    <a:pt x="1289558" y="1651000"/>
                  </a:lnTo>
                  <a:lnTo>
                    <a:pt x="1827911" y="1651000"/>
                  </a:lnTo>
                  <a:lnTo>
                    <a:pt x="1874647" y="1638300"/>
                  </a:lnTo>
                  <a:lnTo>
                    <a:pt x="1919097" y="1625600"/>
                  </a:lnTo>
                  <a:lnTo>
                    <a:pt x="1960880" y="1612900"/>
                  </a:lnTo>
                  <a:lnTo>
                    <a:pt x="1999742" y="1587500"/>
                  </a:lnTo>
                  <a:lnTo>
                    <a:pt x="2035175" y="1562100"/>
                  </a:lnTo>
                  <a:lnTo>
                    <a:pt x="2067052" y="1524000"/>
                  </a:lnTo>
                  <a:lnTo>
                    <a:pt x="2094992" y="1485900"/>
                  </a:lnTo>
                  <a:lnTo>
                    <a:pt x="2118614" y="1447800"/>
                  </a:lnTo>
                  <a:lnTo>
                    <a:pt x="2137664" y="1409700"/>
                  </a:lnTo>
                  <a:lnTo>
                    <a:pt x="2151634" y="1371600"/>
                  </a:lnTo>
                  <a:lnTo>
                    <a:pt x="2160397" y="1320800"/>
                  </a:lnTo>
                  <a:lnTo>
                    <a:pt x="2163572" y="1270000"/>
                  </a:lnTo>
                  <a:lnTo>
                    <a:pt x="2163572" y="1143000"/>
                  </a:lnTo>
                  <a:lnTo>
                    <a:pt x="2743581" y="1143000"/>
                  </a:lnTo>
                  <a:lnTo>
                    <a:pt x="2756916" y="1193800"/>
                  </a:lnTo>
                  <a:lnTo>
                    <a:pt x="2768600" y="1231900"/>
                  </a:lnTo>
                  <a:lnTo>
                    <a:pt x="2778379" y="1282700"/>
                  </a:lnTo>
                  <a:lnTo>
                    <a:pt x="2786380" y="1333500"/>
                  </a:lnTo>
                  <a:lnTo>
                    <a:pt x="2792476" y="1384300"/>
                  </a:lnTo>
                  <a:lnTo>
                    <a:pt x="2796667" y="1435100"/>
                  </a:lnTo>
                  <a:lnTo>
                    <a:pt x="2798953" y="1485900"/>
                  </a:lnTo>
                  <a:lnTo>
                    <a:pt x="2799334" y="1536700"/>
                  </a:lnTo>
                  <a:lnTo>
                    <a:pt x="2799334" y="889000"/>
                  </a:lnTo>
                  <a:lnTo>
                    <a:pt x="2163699" y="889000"/>
                  </a:lnTo>
                  <a:lnTo>
                    <a:pt x="2163699" y="342900"/>
                  </a:lnTo>
                  <a:lnTo>
                    <a:pt x="2163953" y="254000"/>
                  </a:lnTo>
                  <a:lnTo>
                    <a:pt x="2164207" y="152400"/>
                  </a:lnTo>
                  <a:lnTo>
                    <a:pt x="2162810" y="139700"/>
                  </a:lnTo>
                  <a:lnTo>
                    <a:pt x="2157857" y="127000"/>
                  </a:lnTo>
                  <a:lnTo>
                    <a:pt x="2148713" y="127000"/>
                  </a:lnTo>
                  <a:lnTo>
                    <a:pt x="2134616" y="114300"/>
                  </a:lnTo>
                  <a:lnTo>
                    <a:pt x="2086102" y="101600"/>
                  </a:lnTo>
                  <a:lnTo>
                    <a:pt x="2037715" y="76200"/>
                  </a:lnTo>
                  <a:lnTo>
                    <a:pt x="1909191" y="42545"/>
                  </a:lnTo>
                  <a:lnTo>
                    <a:pt x="1909191" y="304800"/>
                  </a:lnTo>
                  <a:lnTo>
                    <a:pt x="1909191" y="1257300"/>
                  </a:lnTo>
                  <a:lnTo>
                    <a:pt x="1903095" y="1308100"/>
                  </a:lnTo>
                  <a:lnTo>
                    <a:pt x="1884934" y="1346200"/>
                  </a:lnTo>
                  <a:lnTo>
                    <a:pt x="1855343" y="1371600"/>
                  </a:lnTo>
                  <a:lnTo>
                    <a:pt x="1814576" y="1397000"/>
                  </a:lnTo>
                  <a:lnTo>
                    <a:pt x="1225169" y="1397000"/>
                  </a:lnTo>
                  <a:lnTo>
                    <a:pt x="1178687" y="1409700"/>
                  </a:lnTo>
                  <a:lnTo>
                    <a:pt x="1134618" y="1422400"/>
                  </a:lnTo>
                  <a:lnTo>
                    <a:pt x="1093216" y="1447800"/>
                  </a:lnTo>
                  <a:lnTo>
                    <a:pt x="1054608" y="1473200"/>
                  </a:lnTo>
                  <a:lnTo>
                    <a:pt x="1019429" y="1498600"/>
                  </a:lnTo>
                  <a:lnTo>
                    <a:pt x="987806" y="1524000"/>
                  </a:lnTo>
                  <a:lnTo>
                    <a:pt x="959993" y="1562100"/>
                  </a:lnTo>
                  <a:lnTo>
                    <a:pt x="936625" y="1600200"/>
                  </a:lnTo>
                  <a:lnTo>
                    <a:pt x="917702" y="1638300"/>
                  </a:lnTo>
                  <a:lnTo>
                    <a:pt x="903605" y="1689100"/>
                  </a:lnTo>
                  <a:lnTo>
                    <a:pt x="894842" y="1727200"/>
                  </a:lnTo>
                  <a:lnTo>
                    <a:pt x="891540" y="1778000"/>
                  </a:lnTo>
                  <a:lnTo>
                    <a:pt x="891413" y="1905000"/>
                  </a:lnTo>
                  <a:lnTo>
                    <a:pt x="308610" y="1905000"/>
                  </a:lnTo>
                  <a:lnTo>
                    <a:pt x="295402" y="1854200"/>
                  </a:lnTo>
                  <a:lnTo>
                    <a:pt x="283972" y="1803400"/>
                  </a:lnTo>
                  <a:lnTo>
                    <a:pt x="274574" y="1752600"/>
                  </a:lnTo>
                  <a:lnTo>
                    <a:pt x="266954" y="1701800"/>
                  </a:lnTo>
                  <a:lnTo>
                    <a:pt x="261239" y="1651000"/>
                  </a:lnTo>
                  <a:lnTo>
                    <a:pt x="257556" y="1600200"/>
                  </a:lnTo>
                  <a:lnTo>
                    <a:pt x="255651" y="1549400"/>
                  </a:lnTo>
                  <a:lnTo>
                    <a:pt x="255651" y="1498600"/>
                  </a:lnTo>
                  <a:lnTo>
                    <a:pt x="257556" y="1447800"/>
                  </a:lnTo>
                  <a:lnTo>
                    <a:pt x="261366" y="1397000"/>
                  </a:lnTo>
                  <a:lnTo>
                    <a:pt x="267081" y="1346200"/>
                  </a:lnTo>
                  <a:lnTo>
                    <a:pt x="274701" y="1295400"/>
                  </a:lnTo>
                  <a:lnTo>
                    <a:pt x="284226" y="1244600"/>
                  </a:lnTo>
                  <a:lnTo>
                    <a:pt x="295529" y="1193800"/>
                  </a:lnTo>
                  <a:lnTo>
                    <a:pt x="308864" y="1143000"/>
                  </a:lnTo>
                  <a:lnTo>
                    <a:pt x="1525143" y="1143000"/>
                  </a:lnTo>
                  <a:lnTo>
                    <a:pt x="1525143" y="889000"/>
                  </a:lnTo>
                  <a:lnTo>
                    <a:pt x="1148461" y="889000"/>
                  </a:lnTo>
                  <a:lnTo>
                    <a:pt x="1148461" y="304800"/>
                  </a:lnTo>
                  <a:lnTo>
                    <a:pt x="1249299" y="279400"/>
                  </a:lnTo>
                  <a:lnTo>
                    <a:pt x="1299718" y="279400"/>
                  </a:lnTo>
                  <a:lnTo>
                    <a:pt x="1350264" y="266700"/>
                  </a:lnTo>
                  <a:lnTo>
                    <a:pt x="1400683" y="266700"/>
                  </a:lnTo>
                  <a:lnTo>
                    <a:pt x="1451356" y="254000"/>
                  </a:lnTo>
                  <a:lnTo>
                    <a:pt x="1603248" y="254000"/>
                  </a:lnTo>
                  <a:lnTo>
                    <a:pt x="1654048" y="266700"/>
                  </a:lnTo>
                  <a:lnTo>
                    <a:pt x="1704975" y="266700"/>
                  </a:lnTo>
                  <a:lnTo>
                    <a:pt x="1755902" y="279400"/>
                  </a:lnTo>
                  <a:lnTo>
                    <a:pt x="1806829" y="279400"/>
                  </a:lnTo>
                  <a:lnTo>
                    <a:pt x="1909191" y="304800"/>
                  </a:lnTo>
                  <a:lnTo>
                    <a:pt x="1909191" y="42545"/>
                  </a:lnTo>
                  <a:lnTo>
                    <a:pt x="1843786" y="25400"/>
                  </a:lnTo>
                  <a:lnTo>
                    <a:pt x="1795272" y="25400"/>
                  </a:lnTo>
                  <a:lnTo>
                    <a:pt x="1746758" y="12700"/>
                  </a:lnTo>
                  <a:lnTo>
                    <a:pt x="1698244" y="12700"/>
                  </a:lnTo>
                  <a:lnTo>
                    <a:pt x="1649857" y="0"/>
                  </a:lnTo>
                  <a:lnTo>
                    <a:pt x="1407414" y="0"/>
                  </a:lnTo>
                  <a:lnTo>
                    <a:pt x="1358900" y="12700"/>
                  </a:lnTo>
                  <a:lnTo>
                    <a:pt x="1310386" y="12700"/>
                  </a:lnTo>
                  <a:lnTo>
                    <a:pt x="1261872" y="25400"/>
                  </a:lnTo>
                  <a:lnTo>
                    <a:pt x="1213485" y="25400"/>
                  </a:lnTo>
                  <a:lnTo>
                    <a:pt x="1019429" y="76200"/>
                  </a:lnTo>
                  <a:lnTo>
                    <a:pt x="970915" y="101600"/>
                  </a:lnTo>
                  <a:lnTo>
                    <a:pt x="922401" y="114300"/>
                  </a:lnTo>
                  <a:lnTo>
                    <a:pt x="907542" y="127000"/>
                  </a:lnTo>
                  <a:lnTo>
                    <a:pt x="897636" y="127000"/>
                  </a:lnTo>
                  <a:lnTo>
                    <a:pt x="892302" y="139700"/>
                  </a:lnTo>
                  <a:lnTo>
                    <a:pt x="890778" y="165100"/>
                  </a:lnTo>
                  <a:lnTo>
                    <a:pt x="891286" y="304800"/>
                  </a:lnTo>
                  <a:lnTo>
                    <a:pt x="891413" y="889000"/>
                  </a:lnTo>
                  <a:lnTo>
                    <a:pt x="147066" y="889000"/>
                  </a:lnTo>
                  <a:lnTo>
                    <a:pt x="132715" y="901700"/>
                  </a:lnTo>
                  <a:lnTo>
                    <a:pt x="121666" y="901700"/>
                  </a:lnTo>
                  <a:lnTo>
                    <a:pt x="95377" y="977900"/>
                  </a:lnTo>
                  <a:lnTo>
                    <a:pt x="79375" y="1016000"/>
                  </a:lnTo>
                  <a:lnTo>
                    <a:pt x="64770" y="1066800"/>
                  </a:lnTo>
                  <a:lnTo>
                    <a:pt x="51689" y="1117600"/>
                  </a:lnTo>
                  <a:lnTo>
                    <a:pt x="40132" y="1168400"/>
                  </a:lnTo>
                  <a:lnTo>
                    <a:pt x="29972" y="1219200"/>
                  </a:lnTo>
                  <a:lnTo>
                    <a:pt x="21336" y="1270000"/>
                  </a:lnTo>
                  <a:lnTo>
                    <a:pt x="14097" y="1308100"/>
                  </a:lnTo>
                  <a:lnTo>
                    <a:pt x="8382" y="1358900"/>
                  </a:lnTo>
                  <a:lnTo>
                    <a:pt x="4191" y="1409700"/>
                  </a:lnTo>
                  <a:lnTo>
                    <a:pt x="1397" y="1460500"/>
                  </a:lnTo>
                  <a:lnTo>
                    <a:pt x="0" y="1511300"/>
                  </a:lnTo>
                  <a:lnTo>
                    <a:pt x="127" y="1549400"/>
                  </a:lnTo>
                  <a:lnTo>
                    <a:pt x="1651" y="1600200"/>
                  </a:lnTo>
                  <a:lnTo>
                    <a:pt x="4699" y="1651000"/>
                  </a:lnTo>
                  <a:lnTo>
                    <a:pt x="9271" y="1701800"/>
                  </a:lnTo>
                  <a:lnTo>
                    <a:pt x="15240" y="1752600"/>
                  </a:lnTo>
                  <a:lnTo>
                    <a:pt x="22606" y="1790700"/>
                  </a:lnTo>
                  <a:lnTo>
                    <a:pt x="31496" y="1841500"/>
                  </a:lnTo>
                  <a:lnTo>
                    <a:pt x="41783" y="1892300"/>
                  </a:lnTo>
                  <a:lnTo>
                    <a:pt x="53594" y="1943100"/>
                  </a:lnTo>
                  <a:lnTo>
                    <a:pt x="66802" y="1993900"/>
                  </a:lnTo>
                  <a:lnTo>
                    <a:pt x="81534" y="2032000"/>
                  </a:lnTo>
                  <a:lnTo>
                    <a:pt x="97663" y="2082800"/>
                  </a:lnTo>
                  <a:lnTo>
                    <a:pt x="115316" y="2133600"/>
                  </a:lnTo>
                  <a:lnTo>
                    <a:pt x="122301" y="2146300"/>
                  </a:lnTo>
                  <a:lnTo>
                    <a:pt x="131318" y="2159000"/>
                  </a:lnTo>
                  <a:lnTo>
                    <a:pt x="891413" y="2159000"/>
                  </a:lnTo>
                  <a:lnTo>
                    <a:pt x="891413" y="2692400"/>
                  </a:lnTo>
                  <a:lnTo>
                    <a:pt x="890778" y="2895600"/>
                  </a:lnTo>
                  <a:lnTo>
                    <a:pt x="892175" y="2908300"/>
                  </a:lnTo>
                  <a:lnTo>
                    <a:pt x="897382" y="2921000"/>
                  </a:lnTo>
                  <a:lnTo>
                    <a:pt x="907034" y="2933700"/>
                  </a:lnTo>
                  <a:lnTo>
                    <a:pt x="922020" y="2933700"/>
                  </a:lnTo>
                  <a:lnTo>
                    <a:pt x="970534" y="2959100"/>
                  </a:lnTo>
                  <a:lnTo>
                    <a:pt x="1261618" y="3035300"/>
                  </a:lnTo>
                  <a:lnTo>
                    <a:pt x="1310005" y="3035300"/>
                  </a:lnTo>
                  <a:lnTo>
                    <a:pt x="1358519" y="3048000"/>
                  </a:lnTo>
                  <a:lnTo>
                    <a:pt x="1697990" y="3048000"/>
                  </a:lnTo>
                  <a:lnTo>
                    <a:pt x="1746377" y="3035300"/>
                  </a:lnTo>
                  <a:lnTo>
                    <a:pt x="1794891" y="3035300"/>
                  </a:lnTo>
                  <a:lnTo>
                    <a:pt x="2085848" y="2959100"/>
                  </a:lnTo>
                  <a:lnTo>
                    <a:pt x="2134362" y="2933700"/>
                  </a:lnTo>
                  <a:lnTo>
                    <a:pt x="2148332" y="2933700"/>
                  </a:lnTo>
                  <a:lnTo>
                    <a:pt x="2157603" y="2921000"/>
                  </a:lnTo>
                  <a:lnTo>
                    <a:pt x="2162683" y="2908300"/>
                  </a:lnTo>
                  <a:lnTo>
                    <a:pt x="2164207" y="2895600"/>
                  </a:lnTo>
                  <a:lnTo>
                    <a:pt x="2163953" y="2794000"/>
                  </a:lnTo>
                  <a:lnTo>
                    <a:pt x="2163699" y="2692400"/>
                  </a:lnTo>
                  <a:lnTo>
                    <a:pt x="2163699" y="2159000"/>
                  </a:lnTo>
                  <a:lnTo>
                    <a:pt x="2923413" y="2159000"/>
                  </a:lnTo>
                  <a:lnTo>
                    <a:pt x="2932303" y="2146300"/>
                  </a:lnTo>
                  <a:lnTo>
                    <a:pt x="2939415" y="2133600"/>
                  </a:lnTo>
                  <a:lnTo>
                    <a:pt x="2957195" y="2082800"/>
                  </a:lnTo>
                  <a:lnTo>
                    <a:pt x="2973578" y="2044700"/>
                  </a:lnTo>
                  <a:lnTo>
                    <a:pt x="2988310" y="1993900"/>
                  </a:lnTo>
                  <a:lnTo>
                    <a:pt x="3001772" y="1943100"/>
                  </a:lnTo>
                  <a:lnTo>
                    <a:pt x="3013583" y="1892300"/>
                  </a:lnTo>
                  <a:lnTo>
                    <a:pt x="3023997" y="1841500"/>
                  </a:lnTo>
                  <a:lnTo>
                    <a:pt x="3032887" y="1790700"/>
                  </a:lnTo>
                  <a:lnTo>
                    <a:pt x="3040253" y="1752600"/>
                  </a:lnTo>
                  <a:lnTo>
                    <a:pt x="3046222" y="1701800"/>
                  </a:lnTo>
                  <a:lnTo>
                    <a:pt x="3050667" y="1651000"/>
                  </a:lnTo>
                  <a:lnTo>
                    <a:pt x="3053588" y="1600200"/>
                  </a:lnTo>
                  <a:lnTo>
                    <a:pt x="3055112" y="1549400"/>
                  </a:lnTo>
                  <a:lnTo>
                    <a:pt x="3055112" y="149860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15" y="141731"/>
              <a:ext cx="2351532" cy="4602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15015" y="7264908"/>
              <a:ext cx="276860" cy="173990"/>
            </a:xfrm>
            <a:custGeom>
              <a:avLst/>
              <a:gdLst/>
              <a:ahLst/>
              <a:cxnLst/>
              <a:rect l="l" t="t" r="r" b="b"/>
              <a:pathLst>
                <a:path w="276859" h="173990">
                  <a:moveTo>
                    <a:pt x="276732" y="0"/>
                  </a:moveTo>
                  <a:lnTo>
                    <a:pt x="86994" y="0"/>
                  </a:lnTo>
                  <a:lnTo>
                    <a:pt x="53085" y="6819"/>
                  </a:lnTo>
                  <a:lnTo>
                    <a:pt x="25526" y="25399"/>
                  </a:lnTo>
                  <a:lnTo>
                    <a:pt x="6857" y="52971"/>
                  </a:lnTo>
                  <a:lnTo>
                    <a:pt x="0" y="86740"/>
                  </a:lnTo>
                  <a:lnTo>
                    <a:pt x="6857" y="120510"/>
                  </a:lnTo>
                  <a:lnTo>
                    <a:pt x="25526" y="148081"/>
                  </a:lnTo>
                  <a:lnTo>
                    <a:pt x="53085" y="166662"/>
                  </a:lnTo>
                  <a:lnTo>
                    <a:pt x="86994" y="173483"/>
                  </a:lnTo>
                  <a:lnTo>
                    <a:pt x="276732" y="173483"/>
                  </a:lnTo>
                  <a:lnTo>
                    <a:pt x="27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06433" y="271018"/>
            <a:ext cx="1393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www.greatlearning.in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965" y="6633885"/>
            <a:ext cx="5864860" cy="289182"/>
          </a:xfrm>
          <a:prstGeom prst="rect">
            <a:avLst/>
          </a:prstGeom>
          <a:ln w="12192">
            <a:solidFill>
              <a:srgbClr val="00ABE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575"/>
              </a:spcBef>
            </a:pPr>
            <a:r>
              <a:rPr lang="en-IN" sz="1400" dirty="0">
                <a:latin typeface="Arial"/>
                <a:cs typeface="Arial"/>
              </a:rPr>
              <a:t>Box Jenkins Methodology 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907" y="15239"/>
            <a:ext cx="3298190" cy="7033259"/>
            <a:chOff x="25907" y="15239"/>
            <a:chExt cx="3298190" cy="7033259"/>
          </a:xfrm>
        </p:grpSpPr>
        <p:sp>
          <p:nvSpPr>
            <p:cNvPr id="16" name="object 16"/>
            <p:cNvSpPr/>
            <p:nvPr/>
          </p:nvSpPr>
          <p:spPr>
            <a:xfrm>
              <a:off x="761999" y="6769608"/>
              <a:ext cx="173990" cy="278765"/>
            </a:xfrm>
            <a:custGeom>
              <a:avLst/>
              <a:gdLst/>
              <a:ahLst/>
              <a:cxnLst/>
              <a:rect l="l" t="t" r="r" b="b"/>
              <a:pathLst>
                <a:path w="173990" h="278765">
                  <a:moveTo>
                    <a:pt x="0" y="0"/>
                  </a:moveTo>
                  <a:lnTo>
                    <a:pt x="0" y="278726"/>
                  </a:lnTo>
                  <a:lnTo>
                    <a:pt x="173418" y="1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1" y="28193"/>
              <a:ext cx="3272154" cy="1076325"/>
            </a:xfrm>
            <a:custGeom>
              <a:avLst/>
              <a:gdLst/>
              <a:ahLst/>
              <a:cxnLst/>
              <a:rect l="l" t="t" r="r" b="b"/>
              <a:pathLst>
                <a:path w="3272154" h="1076325">
                  <a:moveTo>
                    <a:pt x="3272028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3272028" y="1075944"/>
                  </a:lnTo>
                  <a:lnTo>
                    <a:pt x="3272028" y="0"/>
                  </a:lnTo>
                  <a:close/>
                </a:path>
              </a:pathLst>
            </a:custGeom>
            <a:solidFill>
              <a:srgbClr val="EC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1" y="28193"/>
              <a:ext cx="3272154" cy="1076325"/>
            </a:xfrm>
            <a:custGeom>
              <a:avLst/>
              <a:gdLst/>
              <a:ahLst/>
              <a:cxnLst/>
              <a:rect l="l" t="t" r="r" b="b"/>
              <a:pathLst>
                <a:path w="3272154" h="1076325">
                  <a:moveTo>
                    <a:pt x="0" y="1075944"/>
                  </a:moveTo>
                  <a:lnTo>
                    <a:pt x="3272028" y="1075944"/>
                  </a:lnTo>
                  <a:lnTo>
                    <a:pt x="327202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25908">
              <a:solidFill>
                <a:srgbClr val="ECF8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19" y="118871"/>
              <a:ext cx="2333244" cy="47396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A8DE0-1343-4B11-874C-ECF64618A1CD}"/>
              </a:ext>
            </a:extLst>
          </p:cNvPr>
          <p:cNvSpPr txBox="1"/>
          <p:nvPr/>
        </p:nvSpPr>
        <p:spPr>
          <a:xfrm>
            <a:off x="436117" y="5984706"/>
            <a:ext cx="58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</a:t>
            </a:r>
            <a:r>
              <a:rPr lang="en-IN" sz="1400" dirty="0"/>
              <a:t>Building AR and AR-associated models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017" y="-12255"/>
            <a:ext cx="10707370" cy="7576184"/>
            <a:chOff x="-13017" y="-12255"/>
            <a:chExt cx="10707370" cy="75761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0"/>
              <a:ext cx="10693907" cy="75636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61"/>
              <a:ext cx="3201670" cy="1024255"/>
            </a:xfrm>
            <a:custGeom>
              <a:avLst/>
              <a:gdLst/>
              <a:ahLst/>
              <a:cxnLst/>
              <a:rect l="l" t="t" r="r" b="b"/>
              <a:pathLst>
                <a:path w="3201670" h="1024255">
                  <a:moveTo>
                    <a:pt x="3201162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3201162" y="1024127"/>
                  </a:lnTo>
                  <a:lnTo>
                    <a:pt x="3201162" y="0"/>
                  </a:lnTo>
                  <a:close/>
                </a:path>
              </a:pathLst>
            </a:custGeom>
            <a:solidFill>
              <a:srgbClr val="EC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1"/>
              <a:ext cx="3201670" cy="1024255"/>
            </a:xfrm>
            <a:custGeom>
              <a:avLst/>
              <a:gdLst/>
              <a:ahLst/>
              <a:cxnLst/>
              <a:rect l="l" t="t" r="r" b="b"/>
              <a:pathLst>
                <a:path w="3201670" h="1024255">
                  <a:moveTo>
                    <a:pt x="0" y="1024127"/>
                  </a:moveTo>
                  <a:lnTo>
                    <a:pt x="3201162" y="1024127"/>
                  </a:lnTo>
                  <a:lnTo>
                    <a:pt x="3201162" y="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CF8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" y="118871"/>
              <a:ext cx="2333244" cy="473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50274" y="119633"/>
              <a:ext cx="1403985" cy="474345"/>
            </a:xfrm>
            <a:custGeom>
              <a:avLst/>
              <a:gdLst/>
              <a:ahLst/>
              <a:cxnLst/>
              <a:rect l="l" t="t" r="r" b="b"/>
              <a:pathLst>
                <a:path w="1403984" h="474345">
                  <a:moveTo>
                    <a:pt x="1403603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403603" y="473964"/>
                  </a:lnTo>
                  <a:lnTo>
                    <a:pt x="1403603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50274" y="119633"/>
              <a:ext cx="1403985" cy="474345"/>
            </a:xfrm>
            <a:custGeom>
              <a:avLst/>
              <a:gdLst/>
              <a:ahLst/>
              <a:cxnLst/>
              <a:rect l="l" t="t" r="r" b="b"/>
              <a:pathLst>
                <a:path w="1403984" h="474345">
                  <a:moveTo>
                    <a:pt x="0" y="473964"/>
                  </a:moveTo>
                  <a:lnTo>
                    <a:pt x="1403603" y="473964"/>
                  </a:lnTo>
                  <a:lnTo>
                    <a:pt x="1403603" y="0"/>
                  </a:ln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ln w="25908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00566" y="271018"/>
            <a:ext cx="1396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00FF"/>
                </a:solidFill>
                <a:latin typeface="Trebuchet MS"/>
                <a:cs typeface="Trebuchet MS"/>
                <a:hlinkClick r:id="rId4"/>
              </a:rPr>
              <a:t>www.greatlearning.in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12122" y="442086"/>
            <a:ext cx="1365885" cy="9525"/>
          </a:xfrm>
          <a:custGeom>
            <a:avLst/>
            <a:gdLst/>
            <a:ahLst/>
            <a:cxnLst/>
            <a:rect l="l" t="t" r="r" b="b"/>
            <a:pathLst>
              <a:path w="1365884" h="9525">
                <a:moveTo>
                  <a:pt x="1365503" y="0"/>
                </a:moveTo>
                <a:lnTo>
                  <a:pt x="0" y="0"/>
                </a:lnTo>
                <a:lnTo>
                  <a:pt x="0" y="9144"/>
                </a:lnTo>
                <a:lnTo>
                  <a:pt x="1365503" y="9144"/>
                </a:lnTo>
                <a:lnTo>
                  <a:pt x="13655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95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Week 3: ARIMA and SARIMA Forecasting (You will be required to spend around 20 minutes/day practicing datasets and quizzes)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Overview and Credit Risk (Total video duration= 4.75 Hours. You will be required to spend 45 minutes/day along with practicing datasets and quizzes)</dc:title>
  <dc:creator>Shreyan Datta Chakraborty</dc:creator>
  <cp:lastModifiedBy>Shikhar Shrivastava</cp:lastModifiedBy>
  <cp:revision>1</cp:revision>
  <dcterms:created xsi:type="dcterms:W3CDTF">2023-02-08T10:26:27Z</dcterms:created>
  <dcterms:modified xsi:type="dcterms:W3CDTF">2023-03-22T11:21:13Z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2023-02-08T00:00:00Z</vt:filetime>
  </property>
  <property fmtid="{D5CDD505-2E9C-101B-9397-08002B2CF9AE}" pid="5" name="Producer">
    <vt:lpwstr>Microsoft® PowerPoint® 2016</vt:lpwstr>
  </property>
</Properties>
</file>