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71" r:id="rId5"/>
    <p:sldId id="259" r:id="rId6"/>
    <p:sldId id="278" r:id="rId7"/>
    <p:sldId id="260" r:id="rId8"/>
    <p:sldId id="279" r:id="rId9"/>
    <p:sldId id="268" r:id="rId10"/>
    <p:sldId id="269" r:id="rId11"/>
    <p:sldId id="289" r:id="rId12"/>
    <p:sldId id="290" r:id="rId13"/>
    <p:sldId id="281" r:id="rId14"/>
    <p:sldId id="262" r:id="rId15"/>
    <p:sldId id="275" r:id="rId16"/>
    <p:sldId id="280" r:id="rId17"/>
    <p:sldId id="291" r:id="rId18"/>
    <p:sldId id="283" r:id="rId19"/>
    <p:sldId id="284" r:id="rId20"/>
    <p:sldId id="285" r:id="rId21"/>
    <p:sldId id="286" r:id="rId22"/>
    <p:sldId id="287" r:id="rId23"/>
    <p:sldId id="292" r:id="rId24"/>
    <p:sldId id="293" r:id="rId25"/>
    <p:sldId id="282" r:id="rId26"/>
    <p:sldId id="28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F2602CA-B97A-44B1-AA71-EB19E0D12A2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658D2C-0AE8-4803-9101-581D97A43E9F}"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F2602CA-B97A-44B1-AA71-EB19E0D12A2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658D2C-0AE8-4803-9101-581D97A43E9F}"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F2602CA-B97A-44B1-AA71-EB19E0D12A2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658D2C-0AE8-4803-9101-581D97A43E9F}"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F2602CA-B97A-44B1-AA71-EB19E0D12A2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658D2C-0AE8-4803-9101-581D97A43E9F}"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F2602CA-B97A-44B1-AA71-EB19E0D12A2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658D2C-0AE8-4803-9101-581D97A43E9F}"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0F2602CA-B97A-44B1-AA71-EB19E0D12A2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658D2C-0AE8-4803-9101-581D97A43E9F}"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0F2602CA-B97A-44B1-AA71-EB19E0D12A24}"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658D2C-0AE8-4803-9101-581D97A43E9F}"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F2602CA-B97A-44B1-AA71-EB19E0D12A24}"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658D2C-0AE8-4803-9101-581D97A43E9F}"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2602CA-B97A-44B1-AA71-EB19E0D12A24}"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658D2C-0AE8-4803-9101-581D97A43E9F}"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F2602CA-B97A-44B1-AA71-EB19E0D12A2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658D2C-0AE8-4803-9101-581D97A43E9F}"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F2602CA-B97A-44B1-AA71-EB19E0D12A2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658D2C-0AE8-4803-9101-581D97A43E9F}"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2602CA-B97A-44B1-AA71-EB19E0D12A24}"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658D2C-0AE8-4803-9101-581D97A43E9F}"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3833" y="1693998"/>
            <a:ext cx="9144000" cy="1419906"/>
          </a:xfrm>
        </p:spPr>
        <p:txBody>
          <a:bodyPr>
            <a:noAutofit/>
          </a:bodyPr>
          <a:lstStyle/>
          <a:p>
            <a:r>
              <a:rPr lang="en-US" sz="3200" b="1" dirty="0">
                <a:latin typeface="Times New Roman" panose="02020603050405020304" pitchFamily="18" charset="0"/>
                <a:cs typeface="Times New Roman" panose="02020603050405020304" pitchFamily="18" charset="0"/>
              </a:rPr>
              <a:t>INTRUSION DETECTION USING WIRELESS NETWORK IN MACHINE LEARNING</a:t>
            </a:r>
            <a:endParaRPr lang="en-US" sz="3200" b="1" dirty="0">
              <a:latin typeface="Times New Roman" panose="02020603050405020304" pitchFamily="18" charset="0"/>
              <a:cs typeface="Times New Roman" panose="02020603050405020304" pitchFamily="18" charset="0"/>
            </a:endParaRPr>
          </a:p>
        </p:txBody>
      </p:sp>
      <p:sp>
        <p:nvSpPr>
          <p:cNvPr id="4" name="Google Shape;204;p1"/>
          <p:cNvSpPr txBox="1">
            <a:spLocks noChangeArrowheads="1"/>
          </p:cNvSpPr>
          <p:nvPr/>
        </p:nvSpPr>
        <p:spPr bwMode="auto">
          <a:xfrm flipH="1">
            <a:off x="618587" y="4549467"/>
            <a:ext cx="3267075" cy="1628140"/>
          </a:xfrm>
          <a:prstGeom prst="rect">
            <a:avLst/>
          </a:prstGeom>
          <a:noFill/>
          <a:ln>
            <a:noFill/>
          </a:ln>
        </p:spPr>
        <p:txBody>
          <a:bodyPr lIns="91425" tIns="91425" rIns="91425" bIns="91425">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lnSpc>
                <a:spcPct val="150000"/>
              </a:lnSpc>
              <a:buSzPts val="1600"/>
              <a:buFont typeface="Arial" panose="020B0604020202020204" pitchFamily="34" charset="0"/>
              <a:buNone/>
            </a:pPr>
            <a:r>
              <a:rPr lang="en-US" altLang="en-US" sz="16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GUIDED BY</a:t>
            </a:r>
            <a:r>
              <a:rPr lang="en-US" altLang="en-US" sz="16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a:t>
            </a:r>
            <a:endParaRPr lang="en-US" altLang="en-US" sz="16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eaLnBrk="1" hangingPunct="1">
              <a:lnSpc>
                <a:spcPct val="150000"/>
              </a:lnSpc>
              <a:buSzPts val="1600"/>
              <a:buFont typeface="Arial" panose="020B0604020202020204" pitchFamily="34" charset="0"/>
              <a:buNone/>
            </a:pPr>
            <a:r>
              <a:rPr lang="en-US" sz="2000" dirty="0" err="1" smtClean="0">
                <a:solidFill>
                  <a:schemeClr val="tx1"/>
                </a:solidFill>
                <a:latin typeface="Times New Roman" panose="02020603050405020304" pitchFamily="18" charset="0"/>
                <a:cs typeface="Times New Roman" panose="02020603050405020304" pitchFamily="18" charset="0"/>
                <a:sym typeface="+mn-ea"/>
              </a:rPr>
              <a:t>Mrs.Anitha</a:t>
            </a:r>
            <a:r>
              <a:rPr lang="en-US" sz="2000" dirty="0" smtClean="0">
                <a:solidFill>
                  <a:schemeClr val="tx1"/>
                </a:solidFill>
                <a:latin typeface="Times New Roman" panose="02020603050405020304" pitchFamily="18" charset="0"/>
                <a:cs typeface="Times New Roman" panose="02020603050405020304" pitchFamily="18" charset="0"/>
                <a:sym typeface="+mn-ea"/>
              </a:rPr>
              <a:t> BE.ME, </a:t>
            </a:r>
            <a:endParaRPr lang="en-US" sz="2000" dirty="0" smtClean="0">
              <a:solidFill>
                <a:schemeClr val="tx1"/>
              </a:solidFill>
              <a:latin typeface="Times New Roman" panose="02020603050405020304" pitchFamily="18" charset="0"/>
              <a:cs typeface="Times New Roman" panose="02020603050405020304" pitchFamily="18" charset="0"/>
              <a:sym typeface="+mn-ea"/>
            </a:endParaRPr>
          </a:p>
          <a:p>
            <a:pPr eaLnBrk="1" hangingPunct="1">
              <a:lnSpc>
                <a:spcPct val="100000"/>
              </a:lnSpc>
              <a:buSzPts val="1600"/>
              <a:buFont typeface="Arial" panose="020B0604020202020204" pitchFamily="34" charset="0"/>
              <a:buNone/>
            </a:pPr>
            <a:r>
              <a:rPr lang="en-US" sz="2000" dirty="0" smtClean="0">
                <a:solidFill>
                  <a:schemeClr val="tx1"/>
                </a:solidFill>
                <a:latin typeface="Times New Roman" panose="02020603050405020304" pitchFamily="18" charset="0"/>
                <a:cs typeface="Times New Roman" panose="02020603050405020304" pitchFamily="18" charset="0"/>
                <a:sym typeface="+mn-ea"/>
              </a:rPr>
              <a:t>Assistant </a:t>
            </a:r>
            <a:r>
              <a:rPr lang="en-US" sz="2000" dirty="0" err="1" smtClean="0">
                <a:solidFill>
                  <a:schemeClr val="tx1"/>
                </a:solidFill>
                <a:latin typeface="Times New Roman" panose="02020603050405020304" pitchFamily="18" charset="0"/>
                <a:cs typeface="Times New Roman" panose="02020603050405020304" pitchFamily="18" charset="0"/>
                <a:sym typeface="+mn-ea"/>
              </a:rPr>
              <a:t>Proffesor</a:t>
            </a:r>
            <a:r>
              <a:rPr lang="en-US" sz="2000" dirty="0" smtClean="0">
                <a:solidFill>
                  <a:schemeClr val="tx1"/>
                </a:solidFill>
                <a:latin typeface="Times New Roman" panose="02020603050405020304" pitchFamily="18" charset="0"/>
                <a:cs typeface="Times New Roman" panose="02020603050405020304" pitchFamily="18" charset="0"/>
                <a:sym typeface="+mn-ea"/>
              </a:rPr>
              <a:t>, </a:t>
            </a:r>
            <a:endParaRPr lang="en-US" sz="2000" dirty="0" smtClean="0">
              <a:solidFill>
                <a:schemeClr val="tx1"/>
              </a:solidFill>
              <a:latin typeface="Times New Roman" panose="02020603050405020304" pitchFamily="18" charset="0"/>
              <a:cs typeface="Times New Roman" panose="02020603050405020304" pitchFamily="18" charset="0"/>
              <a:sym typeface="+mn-ea"/>
            </a:endParaRPr>
          </a:p>
          <a:p>
            <a:pPr eaLnBrk="1" hangingPunct="1">
              <a:lnSpc>
                <a:spcPct val="100000"/>
              </a:lnSpc>
              <a:buSzPts val="1600"/>
              <a:buFont typeface="Arial" panose="020B0604020202020204" pitchFamily="34" charset="0"/>
              <a:buNone/>
            </a:pPr>
            <a:r>
              <a:rPr lang="en-US" sz="2000" dirty="0" err="1" smtClean="0">
                <a:solidFill>
                  <a:schemeClr val="tx1"/>
                </a:solidFill>
                <a:latin typeface="Times New Roman" panose="02020603050405020304" pitchFamily="18" charset="0"/>
                <a:cs typeface="Times New Roman" panose="02020603050405020304" pitchFamily="18" charset="0"/>
                <a:sym typeface="+mn-ea"/>
              </a:rPr>
              <a:t>R</a:t>
            </a:r>
            <a:r>
              <a:rPr lang="en-GB" altLang="en-US" sz="2000" dirty="0" err="1" smtClean="0">
                <a:solidFill>
                  <a:schemeClr val="tx1"/>
                </a:solidFill>
                <a:latin typeface="Times New Roman" panose="02020603050405020304" pitchFamily="18" charset="0"/>
                <a:cs typeface="Times New Roman" panose="02020603050405020304" pitchFamily="18" charset="0"/>
                <a:sym typeface="+mn-ea"/>
              </a:rPr>
              <a:t>vs</a:t>
            </a:r>
            <a:r>
              <a:rPr lang="en-US" sz="2000" dirty="0" smtClean="0">
                <a:solidFill>
                  <a:schemeClr val="tx1"/>
                </a:solidFill>
                <a:latin typeface="Times New Roman" panose="02020603050405020304" pitchFamily="18" charset="0"/>
                <a:cs typeface="Times New Roman" panose="02020603050405020304" pitchFamily="18" charset="0"/>
                <a:sym typeface="+mn-ea"/>
              </a:rPr>
              <a:t> Technical Campus. </a:t>
            </a:r>
            <a:endParaRPr lang="en-US" altLang="en-US" sz="20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p:txBody>
      </p:sp>
      <p:sp>
        <p:nvSpPr>
          <p:cNvPr id="5" name="Google Shape;203;p1"/>
          <p:cNvSpPr txBox="1">
            <a:spLocks noChangeArrowheads="1"/>
          </p:cNvSpPr>
          <p:nvPr/>
        </p:nvSpPr>
        <p:spPr bwMode="auto">
          <a:xfrm flipH="1">
            <a:off x="7587574" y="4549467"/>
            <a:ext cx="4483100" cy="1689735"/>
          </a:xfrm>
          <a:prstGeom prst="rect">
            <a:avLst/>
          </a:prstGeom>
          <a:noFill/>
          <a:ln>
            <a:noFill/>
          </a:ln>
        </p:spPr>
        <p:txBody>
          <a:bodyPr lIns="91425" tIns="91425" rIns="91425" bIns="91425">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lnSpc>
                <a:spcPct val="100000"/>
              </a:lnSpc>
              <a:buSzPts val="1800"/>
              <a:buFont typeface="Arial" panose="020B0604020202020204" pitchFamily="34" charset="0"/>
              <a:buNone/>
            </a:pPr>
            <a:r>
              <a:rPr lang="en-IN" altLang="en-US" sz="18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PRESENTED BY</a:t>
            </a:r>
            <a:r>
              <a:rPr lang="en-IN" altLang="en-US" sz="18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a:t>
            </a:r>
            <a:endParaRPr lang="en-IN" altLang="en-US" sz="20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eaLnBrk="1" hangingPunct="1">
              <a:buSzPts val="1800"/>
              <a:buFont typeface="Arial" panose="020B0604020202020204" pitchFamily="34" charset="0"/>
              <a:buNone/>
            </a:pPr>
            <a:r>
              <a:rPr lang="en-US" sz="2000" dirty="0" smtClean="0">
                <a:solidFill>
                  <a:schemeClr val="tx1"/>
                </a:solidFill>
                <a:latin typeface="Times New Roman" panose="02020603050405020304" pitchFamily="18" charset="0"/>
                <a:cs typeface="Times New Roman" panose="02020603050405020304" pitchFamily="18" charset="0"/>
                <a:sym typeface="+mn-ea"/>
              </a:rPr>
              <a:t>Abdul Kareem N(712921104001)</a:t>
            </a:r>
            <a:endParaRPr lang="en-US" sz="2000" dirty="0" smtClean="0">
              <a:solidFill>
                <a:schemeClr val="tx1"/>
              </a:solidFill>
              <a:latin typeface="Times New Roman" panose="02020603050405020304" pitchFamily="18" charset="0"/>
              <a:cs typeface="Times New Roman" panose="02020603050405020304" pitchFamily="18" charset="0"/>
              <a:sym typeface="+mn-ea"/>
            </a:endParaRPr>
          </a:p>
          <a:p>
            <a:pPr eaLnBrk="1" hangingPunct="1">
              <a:buSzPts val="1800"/>
              <a:buFont typeface="Arial" panose="020B0604020202020204" pitchFamily="34" charset="0"/>
              <a:buNone/>
            </a:pPr>
            <a:r>
              <a:rPr lang="en-US" sz="2000" dirty="0" err="1" smtClean="0">
                <a:solidFill>
                  <a:schemeClr val="tx1"/>
                </a:solidFill>
                <a:latin typeface="Times New Roman" panose="02020603050405020304" pitchFamily="18" charset="0"/>
                <a:cs typeface="Times New Roman" panose="02020603050405020304" pitchFamily="18" charset="0"/>
                <a:sym typeface="+mn-ea"/>
              </a:rPr>
              <a:t>Balaji</a:t>
            </a:r>
            <a:r>
              <a:rPr lang="en-US" sz="2000" dirty="0" smtClean="0">
                <a:solidFill>
                  <a:schemeClr val="tx1"/>
                </a:solidFill>
                <a:latin typeface="Times New Roman" panose="02020603050405020304" pitchFamily="18" charset="0"/>
                <a:cs typeface="Times New Roman" panose="02020603050405020304" pitchFamily="18" charset="0"/>
                <a:sym typeface="+mn-ea"/>
              </a:rPr>
              <a:t> V(712921104007)</a:t>
            </a:r>
            <a:endParaRPr lang="en-US" sz="2000" dirty="0" smtClean="0">
              <a:solidFill>
                <a:schemeClr val="tx1"/>
              </a:solidFill>
              <a:latin typeface="Times New Roman" panose="02020603050405020304" pitchFamily="18" charset="0"/>
              <a:cs typeface="Times New Roman" panose="02020603050405020304" pitchFamily="18" charset="0"/>
              <a:sym typeface="+mn-ea"/>
            </a:endParaRPr>
          </a:p>
          <a:p>
            <a:pPr eaLnBrk="1" hangingPunct="1">
              <a:buSzPts val="1800"/>
              <a:buFont typeface="Arial" panose="020B0604020202020204" pitchFamily="34" charset="0"/>
              <a:buNone/>
            </a:pPr>
            <a:r>
              <a:rPr lang="en-US" sz="2000" dirty="0" err="1" smtClean="0">
                <a:solidFill>
                  <a:schemeClr val="tx1"/>
                </a:solidFill>
                <a:latin typeface="Times New Roman" panose="02020603050405020304" pitchFamily="18" charset="0"/>
                <a:cs typeface="Times New Roman" panose="02020603050405020304" pitchFamily="18" charset="0"/>
                <a:sym typeface="+mn-ea"/>
              </a:rPr>
              <a:t>Iswarya</a:t>
            </a:r>
            <a:r>
              <a:rPr lang="en-US" sz="2000" dirty="0" smtClean="0">
                <a:solidFill>
                  <a:schemeClr val="tx1"/>
                </a:solidFill>
                <a:latin typeface="Times New Roman" panose="02020603050405020304" pitchFamily="18" charset="0"/>
                <a:cs typeface="Times New Roman" panose="02020603050405020304" pitchFamily="18" charset="0"/>
                <a:sym typeface="+mn-ea"/>
              </a:rPr>
              <a:t> S(712921104017) </a:t>
            </a:r>
            <a:endParaRPr lang="en-US" sz="2000" dirty="0" smtClean="0">
              <a:solidFill>
                <a:schemeClr val="tx1"/>
              </a:solidFill>
              <a:latin typeface="Times New Roman" panose="02020603050405020304" pitchFamily="18" charset="0"/>
              <a:cs typeface="Times New Roman" panose="02020603050405020304" pitchFamily="18" charset="0"/>
              <a:sym typeface="+mn-ea"/>
            </a:endParaRPr>
          </a:p>
          <a:p>
            <a:pPr eaLnBrk="1" hangingPunct="1">
              <a:buSzPts val="1800"/>
              <a:buFont typeface="Arial" panose="020B0604020202020204" pitchFamily="34" charset="0"/>
              <a:buNone/>
            </a:pPr>
            <a:r>
              <a:rPr lang="en-US" sz="2000" dirty="0" err="1" smtClean="0">
                <a:solidFill>
                  <a:schemeClr val="tx1"/>
                </a:solidFill>
                <a:latin typeface="Times New Roman" panose="02020603050405020304" pitchFamily="18" charset="0"/>
                <a:cs typeface="Times New Roman" panose="02020603050405020304" pitchFamily="18" charset="0"/>
                <a:sym typeface="+mn-ea"/>
              </a:rPr>
              <a:t>Sandhiya</a:t>
            </a:r>
            <a:r>
              <a:rPr lang="en-US" sz="2000" dirty="0" smtClean="0">
                <a:solidFill>
                  <a:schemeClr val="tx1"/>
                </a:solidFill>
                <a:latin typeface="Times New Roman" panose="02020603050405020304" pitchFamily="18" charset="0"/>
                <a:cs typeface="Times New Roman" panose="02020603050405020304" pitchFamily="18" charset="0"/>
                <a:sym typeface="+mn-ea"/>
              </a:rPr>
              <a:t> A(71292110404</a:t>
            </a:r>
            <a:r>
              <a:rPr lang="en-GB" altLang="en-US" sz="2000" dirty="0" smtClean="0">
                <a:solidFill>
                  <a:schemeClr val="tx1"/>
                </a:solidFill>
                <a:latin typeface="Times New Roman" panose="02020603050405020304" pitchFamily="18" charset="0"/>
                <a:cs typeface="Times New Roman" panose="02020603050405020304" pitchFamily="18" charset="0"/>
                <a:sym typeface="+mn-ea"/>
              </a:rPr>
              <a:t>6</a:t>
            </a:r>
            <a:r>
              <a:rPr lang="en-US" sz="2000" dirty="0" smtClean="0">
                <a:solidFill>
                  <a:schemeClr val="tx1"/>
                </a:solidFill>
                <a:latin typeface="Times New Roman" panose="02020603050405020304" pitchFamily="18" charset="0"/>
                <a:cs typeface="Times New Roman" panose="02020603050405020304" pitchFamily="18" charset="0"/>
                <a:sym typeface="+mn-ea"/>
              </a:rPr>
              <a:t>)  </a:t>
            </a:r>
            <a:endParaRPr lang="en-IN" altLang="en-US" sz="20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p:txBody>
      </p:sp>
      <p:pic>
        <p:nvPicPr>
          <p:cNvPr id="410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600" y="326390"/>
            <a:ext cx="1317625" cy="11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ext Placeholder 6"/>
          <p:cNvSpPr txBox="1"/>
          <p:nvPr/>
        </p:nvSpPr>
        <p:spPr bwMode="auto">
          <a:xfrm>
            <a:off x="2709228" y="145415"/>
            <a:ext cx="69151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 typeface="Arial" panose="020B0604020202020204" pitchFamily="34" charset="0"/>
              <a:buNone/>
            </a:pPr>
            <a:r>
              <a:rPr lang="en-US" sz="2400" b="1">
                <a:latin typeface="Times New Roman" panose="02020603050405020304" pitchFamily="18" charset="0"/>
                <a:cs typeface="Times New Roman" panose="02020603050405020304" pitchFamily="18" charset="0"/>
              </a:rPr>
              <a:t>RVS  T</a:t>
            </a:r>
            <a:r>
              <a:rPr lang="en-GB" altLang="en-US" sz="2400" b="1">
                <a:latin typeface="Times New Roman" panose="02020603050405020304" pitchFamily="18" charset="0"/>
                <a:cs typeface="Times New Roman" panose="02020603050405020304" pitchFamily="18" charset="0"/>
              </a:rPr>
              <a:t>ECHNICAL</a:t>
            </a:r>
            <a:r>
              <a:rPr lang="en-US" sz="2400" b="1">
                <a:latin typeface="Times New Roman" panose="02020603050405020304" pitchFamily="18" charset="0"/>
                <a:cs typeface="Times New Roman" panose="02020603050405020304" pitchFamily="18" charset="0"/>
              </a:rPr>
              <a:t> C</a:t>
            </a:r>
            <a:r>
              <a:rPr lang="en-GB" altLang="en-US" sz="2400" b="1">
                <a:latin typeface="Times New Roman" panose="02020603050405020304" pitchFamily="18" charset="0"/>
                <a:cs typeface="Times New Roman" panose="02020603050405020304" pitchFamily="18" charset="0"/>
              </a:rPr>
              <a:t>AMPUS</a:t>
            </a:r>
            <a:endParaRPr lang="en-US" sz="2400" b="1">
              <a:latin typeface="Times New Roman" panose="02020603050405020304" pitchFamily="18" charset="0"/>
              <a:cs typeface="Times New Roman" panose="02020603050405020304" pitchFamily="18" charset="0"/>
            </a:endParaRPr>
          </a:p>
          <a:p>
            <a:pPr algn="ctr" eaLnBrk="1" hangingPunct="1">
              <a:buFont typeface="Arial" panose="020B0604020202020204" pitchFamily="34" charset="0"/>
              <a:buNone/>
            </a:pPr>
            <a:r>
              <a:rPr lang="en-US" sz="2400" b="1">
                <a:latin typeface="Times New Roman" panose="02020603050405020304" pitchFamily="18" charset="0"/>
                <a:cs typeface="Times New Roman" panose="02020603050405020304" pitchFamily="18" charset="0"/>
              </a:rPr>
              <a:t>C</a:t>
            </a:r>
            <a:r>
              <a:rPr lang="en-GB" altLang="en-US" sz="2400" b="1">
                <a:latin typeface="Times New Roman" panose="02020603050405020304" pitchFamily="18" charset="0"/>
                <a:cs typeface="Times New Roman" panose="02020603050405020304" pitchFamily="18" charset="0"/>
              </a:rPr>
              <a:t>OIMBATORE</a:t>
            </a:r>
            <a:endParaRPr lang="en-US" sz="2400" b="1">
              <a:latin typeface="Times New Roman" panose="02020603050405020304" pitchFamily="18" charset="0"/>
              <a:cs typeface="Times New Roman" panose="02020603050405020304" pitchFamily="18" charset="0"/>
            </a:endParaRPr>
          </a:p>
          <a:p>
            <a:pPr algn="ctr" eaLnBrk="1" hangingPunct="1">
              <a:buFont typeface="Arial" panose="020B0604020202020204" pitchFamily="34" charset="0"/>
              <a:buNone/>
            </a:pPr>
            <a:endParaRPr lang="en-US" sz="2000" b="1">
              <a:latin typeface="Times New Roman" panose="02020603050405020304" pitchFamily="18" charset="0"/>
              <a:cs typeface="Times New Roman" panose="02020603050405020304" pitchFamily="18" charset="0"/>
            </a:endParaRPr>
          </a:p>
        </p:txBody>
      </p:sp>
      <p:sp>
        <p:nvSpPr>
          <p:cNvPr id="12" name="Text Placeholder 7"/>
          <p:cNvSpPr txBox="1"/>
          <p:nvPr/>
        </p:nvSpPr>
        <p:spPr>
          <a:xfrm>
            <a:off x="2102803" y="1120775"/>
            <a:ext cx="8915400" cy="573088"/>
          </a:xfrm>
          <a:prstGeom prst="roundRect">
            <a:avLst>
              <a:gd name="adj" fmla="val 16667"/>
            </a:avLst>
          </a:prstGeom>
          <a:ln w="25400" cap="flat" cmpd="sng" algn="ctr">
            <a:solidFill>
              <a:schemeClr val="bg1"/>
            </a:solidFill>
            <a:prstDash val="solid"/>
          </a:ln>
        </p:spPr>
        <p:style>
          <a:lnRef idx="2">
            <a:schemeClr val="accent1"/>
          </a:lnRef>
          <a:fillRef idx="1">
            <a:schemeClr val="lt1"/>
          </a:fillRef>
          <a:effectRef idx="0">
            <a:schemeClr val="accent1"/>
          </a:effectRef>
          <a:fontRef idx="minor">
            <a:schemeClr val="dk1"/>
          </a:fontRef>
        </p:style>
        <p:txBody>
          <a:bodyPr/>
          <a:p>
            <a:pPr algn="ctr" eaLnBrk="1" fontAlgn="auto" hangingPunct="1">
              <a:spcBef>
                <a:spcPct val="20000"/>
              </a:spcBef>
              <a:spcAft>
                <a:spcPts val="0"/>
              </a:spcAft>
              <a:defRPr/>
            </a:pPr>
            <a:r>
              <a:rPr lang="en-US" b="1" dirty="0">
                <a:latin typeface="Times New Roman" panose="02020603050405020304" pitchFamily="18" charset="0"/>
                <a:cs typeface="Times New Roman" panose="02020603050405020304" pitchFamily="18" charset="0"/>
              </a:rPr>
              <a:t>D</a:t>
            </a:r>
            <a:r>
              <a:rPr lang="en-GB" altLang="en-US" b="1" dirty="0">
                <a:latin typeface="Times New Roman" panose="02020603050405020304" pitchFamily="18" charset="0"/>
                <a:cs typeface="Times New Roman" panose="02020603050405020304" pitchFamily="18" charset="0"/>
              </a:rPr>
              <a:t>EPARTMENT OF COMPUTER SCIENCE AND ENGINEERING</a:t>
            </a:r>
            <a:endParaRPr lang="en-US" b="1" dirty="0">
              <a:latin typeface="Times New Roman" panose="02020603050405020304" pitchFamily="18" charset="0"/>
              <a:cs typeface="Times New Roman" panose="02020603050405020304" pitchFamily="18" charset="0"/>
            </a:endParaRPr>
          </a:p>
          <a:p>
            <a:pPr algn="ctr" eaLnBrk="1" fontAlgn="auto" hangingPunct="1">
              <a:spcBef>
                <a:spcPct val="20000"/>
              </a:spcBef>
              <a:spcAft>
                <a:spcPts val="0"/>
              </a:spcAft>
              <a:defRPr/>
            </a:pPr>
            <a:endPar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10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8015" y="417195"/>
            <a:ext cx="10382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normAutofit/>
          </a:bodyPr>
          <a:p>
            <a:pPr marL="687705" marR="916940" indent="-285750">
              <a:lnSpc>
                <a:spcPct val="200000"/>
              </a:lnSpc>
              <a:spcBef>
                <a:spcPts val="320"/>
              </a:spcBef>
            </a:pPr>
            <a:r>
              <a:rPr lang="en-US" sz="1800" dirty="0">
                <a:effectLst/>
                <a:latin typeface="Times New Roman" panose="02020603050405020304" pitchFamily="18" charset="0"/>
                <a:ea typeface="Times New Roman" panose="02020603050405020304" pitchFamily="18" charset="0"/>
                <a:sym typeface="+mn-ea"/>
              </a:rPr>
              <a:t>Operating System 	   : Windows 7 Or Later </a:t>
            </a:r>
            <a:endParaRPr lang="en-IN" sz="1800" b="1" dirty="0">
              <a:effectLst/>
              <a:latin typeface="Times New Roman" panose="02020603050405020304" pitchFamily="18" charset="0"/>
              <a:ea typeface="Times New Roman" panose="02020603050405020304" pitchFamily="18" charset="0"/>
            </a:endParaRPr>
          </a:p>
          <a:p>
            <a:pPr marR="916940" lvl="1" algn="just">
              <a:lnSpc>
                <a:spcPct val="200000"/>
              </a:lnSpc>
              <a:spcBef>
                <a:spcPts val="320"/>
              </a:spcBef>
              <a:tabLst>
                <a:tab pos="514350" algn="l"/>
              </a:tabLst>
            </a:pPr>
            <a:r>
              <a:rPr lang="en-US" sz="1800" dirty="0">
                <a:effectLst/>
                <a:latin typeface="Times New Roman" panose="02020603050405020304" pitchFamily="18" charset="0"/>
                <a:ea typeface="Times New Roman" panose="02020603050405020304" pitchFamily="18" charset="0"/>
                <a:sym typeface="+mn-ea"/>
              </a:rPr>
              <a:t>Simulation Tool           :  </a:t>
            </a:r>
            <a:r>
              <a:rPr lang="en-IN" sz="1800" dirty="0">
                <a:effectLst/>
                <a:latin typeface="Times New Roman" panose="02020603050405020304" pitchFamily="18" charset="0"/>
                <a:ea typeface="Times New Roman" panose="02020603050405020304" pitchFamily="18" charset="0"/>
                <a:sym typeface="+mn-ea"/>
              </a:rPr>
              <a:t>Python -3.10, </a:t>
            </a:r>
            <a:r>
              <a:rPr lang="en-US" sz="1800" dirty="0">
                <a:effectLst/>
                <a:latin typeface="Times New Roman" panose="02020603050405020304" pitchFamily="18" charset="0"/>
                <a:ea typeface="Times New Roman" panose="02020603050405020304" pitchFamily="18" charset="0"/>
                <a:sym typeface="+mn-ea"/>
              </a:rPr>
              <a:t>Flask</a:t>
            </a:r>
            <a:endParaRPr lang="en-IN" sz="1800" b="1" dirty="0">
              <a:effectLst/>
              <a:latin typeface="Times New Roman" panose="02020603050405020304" pitchFamily="18" charset="0"/>
              <a:ea typeface="Times New Roman" panose="02020603050405020304" pitchFamily="18" charset="0"/>
            </a:endParaRPr>
          </a:p>
          <a:p>
            <a:pPr marR="916940" lvl="1">
              <a:lnSpc>
                <a:spcPct val="200000"/>
              </a:lnSpc>
              <a:spcBef>
                <a:spcPts val="320"/>
              </a:spcBef>
              <a:tabLst>
                <a:tab pos="514350" algn="l"/>
              </a:tabLst>
            </a:pPr>
            <a:r>
              <a:rPr lang="en-US" sz="1800" dirty="0">
                <a:effectLst/>
                <a:latin typeface="Times New Roman" panose="02020603050405020304" pitchFamily="18" charset="0"/>
                <a:ea typeface="Times New Roman" panose="02020603050405020304" pitchFamily="18" charset="0"/>
                <a:sym typeface="+mn-ea"/>
              </a:rPr>
              <a:t>Documentation             :  </a:t>
            </a:r>
            <a:r>
              <a:rPr lang="en-US" sz="1800" dirty="0" err="1">
                <a:effectLst/>
                <a:latin typeface="Times New Roman" panose="02020603050405020304" pitchFamily="18" charset="0"/>
                <a:ea typeface="Times New Roman" panose="02020603050405020304" pitchFamily="18" charset="0"/>
                <a:sym typeface="+mn-ea"/>
              </a:rPr>
              <a:t>Ms</a:t>
            </a:r>
            <a:r>
              <a:rPr lang="en-US" sz="1800" dirty="0">
                <a:effectLst/>
                <a:latin typeface="Times New Roman" panose="02020603050405020304" pitchFamily="18" charset="0"/>
                <a:ea typeface="Times New Roman" panose="02020603050405020304" pitchFamily="18" charset="0"/>
                <a:sym typeface="+mn-ea"/>
              </a:rPr>
              <a:t>-Office</a:t>
            </a:r>
            <a:endParaRPr lang="en-IN" sz="1800" b="1" dirty="0">
              <a:effectLst/>
              <a:latin typeface="Times New Roman" panose="02020603050405020304" pitchFamily="18" charset="0"/>
              <a:ea typeface="Times New Roman" panose="02020603050405020304" pitchFamily="18" charset="0"/>
            </a:endParaRPr>
          </a:p>
          <a:p>
            <a:pPr marR="916940" lvl="1">
              <a:lnSpc>
                <a:spcPct val="200000"/>
              </a:lnSpc>
              <a:spcBef>
                <a:spcPts val="320"/>
              </a:spcBef>
              <a:tabLst>
                <a:tab pos="514350" algn="l"/>
              </a:tabLst>
            </a:pPr>
            <a:r>
              <a:rPr lang="en-US" sz="1800" dirty="0">
                <a:effectLst/>
                <a:latin typeface="Times New Roman" panose="02020603050405020304" pitchFamily="18" charset="0"/>
                <a:ea typeface="Times New Roman" panose="02020603050405020304" pitchFamily="18" charset="0"/>
                <a:sym typeface="+mn-ea"/>
              </a:rPr>
              <a:t>Front End  : Html , </a:t>
            </a:r>
            <a:r>
              <a:rPr lang="en-US" sz="1800" dirty="0" err="1">
                <a:effectLst/>
                <a:latin typeface="Times New Roman" panose="02020603050405020304" pitchFamily="18" charset="0"/>
                <a:ea typeface="Times New Roman" panose="02020603050405020304" pitchFamily="18" charset="0"/>
                <a:sym typeface="+mn-ea"/>
              </a:rPr>
              <a:t>Css</a:t>
            </a:r>
            <a:r>
              <a:rPr lang="en-US" sz="1800" dirty="0">
                <a:effectLst/>
                <a:latin typeface="Times New Roman" panose="02020603050405020304" pitchFamily="18" charset="0"/>
                <a:ea typeface="Times New Roman" panose="02020603050405020304" pitchFamily="18" charset="0"/>
                <a:sym typeface="+mn-ea"/>
              </a:rPr>
              <a:t>, </a:t>
            </a:r>
            <a:r>
              <a:rPr lang="en-US" sz="1800" dirty="0" err="1">
                <a:effectLst/>
                <a:latin typeface="Times New Roman" panose="02020603050405020304" pitchFamily="18" charset="0"/>
                <a:ea typeface="Times New Roman" panose="02020603050405020304" pitchFamily="18" charset="0"/>
                <a:sym typeface="+mn-ea"/>
              </a:rPr>
              <a:t>Js</a:t>
            </a:r>
            <a:endParaRPr lang="en-IN" sz="1800" b="1" dirty="0">
              <a:effectLst/>
              <a:latin typeface="Times New Roman" panose="02020603050405020304" pitchFamily="18" charset="0"/>
              <a:ea typeface="Times New Roman" panose="02020603050405020304" pitchFamily="18" charset="0"/>
            </a:endParaRPr>
          </a:p>
          <a:p>
            <a:pPr marR="916940" lvl="1">
              <a:lnSpc>
                <a:spcPct val="200000"/>
              </a:lnSpc>
              <a:spcBef>
                <a:spcPts val="320"/>
              </a:spcBef>
              <a:tabLst>
                <a:tab pos="514350" algn="l"/>
              </a:tabLst>
            </a:pPr>
            <a:r>
              <a:rPr lang="en-US" sz="1800" dirty="0">
                <a:effectLst/>
                <a:latin typeface="Times New Roman" panose="02020603050405020304" pitchFamily="18" charset="0"/>
                <a:ea typeface="Times New Roman" panose="02020603050405020304" pitchFamily="18" charset="0"/>
                <a:sym typeface="+mn-ea"/>
              </a:rPr>
              <a:t>Backend End          : Python , Flask</a:t>
            </a:r>
            <a:endParaRPr lang="en-IN" sz="1800" b="1" dirty="0">
              <a:effectLst/>
              <a:latin typeface="Times New Roman" panose="02020603050405020304" pitchFamily="18" charset="0"/>
              <a:ea typeface="Times New Roman" panose="02020603050405020304" pitchFamily="18" charset="0"/>
            </a:endParaRPr>
          </a:p>
          <a:p>
            <a:endParaRPr lang="en-GB" altLang="en-US" sz="1800"/>
          </a:p>
        </p:txBody>
      </p:sp>
      <p:sp>
        <p:nvSpPr>
          <p:cNvPr id="5" name="Title 1"/>
          <p:cNvSpPr>
            <a:spLocks noGrp="1"/>
          </p:cNvSpPr>
          <p:nvPr/>
        </p:nvSpPr>
        <p:spPr>
          <a:xfrm>
            <a:off x="965200" y="492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effectLst/>
                <a:latin typeface="Times New Roman" panose="02020603050405020304" pitchFamily="18" charset="0"/>
                <a:ea typeface="Times New Roman" panose="02020603050405020304" pitchFamily="18" charset="0"/>
              </a:rPr>
              <a:t>SOFTWARE REQUIREMENTS</a:t>
            </a:r>
            <a:endParaRPr lang="en-IN"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b="1" dirty="0">
                <a:effectLst/>
                <a:latin typeface="Times New Roman" panose="02020603050405020304" pitchFamily="18" charset="0"/>
                <a:ea typeface="Times New Roman" panose="02020603050405020304" pitchFamily="18" charset="0"/>
                <a:sym typeface="+mn-ea"/>
              </a:rPr>
              <a:t>HARDWARE REQUIREMENTS</a:t>
            </a:r>
            <a:endParaRPr lang="en-GB" altLang="en-US" sz="2800"/>
          </a:p>
        </p:txBody>
      </p:sp>
      <p:sp>
        <p:nvSpPr>
          <p:cNvPr id="3" name="Content Placeholder 2"/>
          <p:cNvSpPr>
            <a:spLocks noGrp="1"/>
          </p:cNvSpPr>
          <p:nvPr>
            <p:ph idx="1"/>
          </p:nvPr>
        </p:nvSpPr>
        <p:spPr/>
        <p:txBody>
          <a:bodyPr/>
          <a:p>
            <a:pPr marR="916940">
              <a:lnSpc>
                <a:spcPct val="20000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RAM	                  : 6 GB.</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916940" lvl="0" algn="just">
              <a:lnSpc>
                <a:spcPct val="200000"/>
              </a:lnSpc>
              <a:spcBef>
                <a:spcPts val="320"/>
              </a:spcBef>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Processor	         : I5 and Above</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916940" lvl="0" algn="just">
              <a:lnSpc>
                <a:spcPct val="200000"/>
              </a:lnSpc>
              <a:spcBef>
                <a:spcPts val="320"/>
              </a:spcBef>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Hard disk space	: 2 GB (minimum) free space available.</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916940" lvl="0" algn="just">
              <a:lnSpc>
                <a:spcPct val="200000"/>
              </a:lnSpc>
              <a:spcBef>
                <a:spcPts val="320"/>
              </a:spcBef>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Screen resolution	: 1024 x 768 or higher.</a:t>
            </a:r>
            <a:endParaRPr lang="en-IN" sz="1800" dirty="0">
              <a:latin typeface="Times New Roman" panose="02020603050405020304" pitchFamily="18" charset="0"/>
              <a:cs typeface="Times New Roman" panose="02020603050405020304" pitchFamily="18" charset="0"/>
            </a:endParaRPr>
          </a:p>
          <a:p>
            <a:endParaRPr lang="en-GB" altLang="en-US"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GB" sz="2800" b="1" dirty="0">
                <a:latin typeface="Times New Roman" panose="02020603050405020304" pitchFamily="18" charset="0"/>
                <a:cs typeface="Times New Roman" panose="02020603050405020304" pitchFamily="18" charset="0"/>
              </a:rPr>
              <a:t>S</a:t>
            </a:r>
            <a:r>
              <a:rPr lang="en-GB" altLang="en-US" sz="2800" b="1" dirty="0">
                <a:latin typeface="Times New Roman" panose="02020603050405020304" pitchFamily="18" charset="0"/>
                <a:cs typeface="Times New Roman" panose="02020603050405020304" pitchFamily="18" charset="0"/>
              </a:rPr>
              <a:t>YSTEM ARCHITECTURE DIAGRAM</a:t>
            </a:r>
            <a:endParaRPr lang="en-GB" altLang="en-US" sz="2800" b="1" dirty="0">
              <a:latin typeface="Times New Roman" panose="02020603050405020304" pitchFamily="18" charset="0"/>
              <a:cs typeface="Times New Roman" panose="02020603050405020304" pitchFamily="18" charset="0"/>
            </a:endParaRPr>
          </a:p>
        </p:txBody>
      </p:sp>
      <p:grpSp>
        <p:nvGrpSpPr>
          <p:cNvPr id="4" name="Group 3"/>
          <p:cNvGrpSpPr/>
          <p:nvPr/>
        </p:nvGrpSpPr>
        <p:grpSpPr>
          <a:xfrm>
            <a:off x="1907458" y="2212258"/>
            <a:ext cx="8377084" cy="3867907"/>
            <a:chOff x="0" y="0"/>
            <a:chExt cx="8014591" cy="3857068"/>
          </a:xfrm>
        </p:grpSpPr>
        <p:sp>
          <p:nvSpPr>
            <p:cNvPr id="5" name="Rectangle 4"/>
            <p:cNvSpPr/>
            <p:nvPr/>
          </p:nvSpPr>
          <p:spPr>
            <a:xfrm>
              <a:off x="0" y="6797"/>
              <a:ext cx="1896035" cy="7757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lnSpc>
                  <a:spcPct val="107000"/>
                </a:lnSpc>
                <a:spcAft>
                  <a:spcPts val="800"/>
                </a:spcAft>
              </a:pPr>
              <a:endParaRPr lang="en-US" sz="1600" b="1"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600" b="1"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SET COLLECTION	</a:t>
              </a:r>
              <a:endParaRPr lang="en-IN" sz="1600" b="1" dirty="0">
                <a:effectLst/>
                <a:ea typeface="Calibri" panose="020F0502020204030204" pitchFamily="34" charset="0"/>
                <a:cs typeface="Times New Roman" panose="02020603050405020304" pitchFamily="18" charset="0"/>
              </a:endParaRPr>
            </a:p>
          </p:txBody>
        </p:sp>
        <p:sp>
          <p:nvSpPr>
            <p:cNvPr id="6" name="Rectangle 5"/>
            <p:cNvSpPr/>
            <p:nvPr/>
          </p:nvSpPr>
          <p:spPr>
            <a:xfrm>
              <a:off x="2649215" y="0"/>
              <a:ext cx="2088633" cy="7757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lnSpc>
                  <a:spcPct val="107000"/>
                </a:lnSpc>
                <a:spcAft>
                  <a:spcPts val="800"/>
                </a:spcAft>
              </a:pPr>
              <a:r>
                <a:rPr lang="en-US" sz="1600" b="1"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PREPROCESSING</a:t>
              </a:r>
              <a:endParaRPr lang="en-IN" sz="1600" b="1" dirty="0">
                <a:effectLst/>
                <a:ea typeface="Calibri" panose="020F0502020204030204" pitchFamily="34" charset="0"/>
                <a:cs typeface="Times New Roman" panose="02020603050405020304" pitchFamily="18" charset="0"/>
              </a:endParaRPr>
            </a:p>
          </p:txBody>
        </p:sp>
        <p:sp>
          <p:nvSpPr>
            <p:cNvPr id="7" name="Rectangle 6"/>
            <p:cNvSpPr/>
            <p:nvPr/>
          </p:nvSpPr>
          <p:spPr>
            <a:xfrm>
              <a:off x="5667648" y="0"/>
              <a:ext cx="1896035" cy="7395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lnSpc>
                  <a:spcPct val="107000"/>
                </a:lnSpc>
                <a:spcAft>
                  <a:spcPts val="800"/>
                </a:spcAft>
              </a:pPr>
              <a:r>
                <a:rPr lang="en-US" sz="1600" b="1"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EDA</a:t>
              </a:r>
              <a:endParaRPr lang="en-IN" sz="1600" b="1">
                <a:effectLst/>
                <a:ea typeface="Calibri" panose="020F0502020204030204" pitchFamily="34" charset="0"/>
                <a:cs typeface="Times New Roman" panose="02020603050405020304" pitchFamily="18" charset="0"/>
              </a:endParaRPr>
            </a:p>
          </p:txBody>
        </p:sp>
        <p:sp>
          <p:nvSpPr>
            <p:cNvPr id="8" name="Rectangle 7"/>
            <p:cNvSpPr/>
            <p:nvPr/>
          </p:nvSpPr>
          <p:spPr>
            <a:xfrm>
              <a:off x="5741751" y="1655370"/>
              <a:ext cx="2272840" cy="7395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lnSpc>
                  <a:spcPct val="107000"/>
                </a:lnSpc>
                <a:spcAft>
                  <a:spcPts val="800"/>
                </a:spcAft>
              </a:pPr>
              <a:r>
                <a:rPr lang="en-US" sz="1600" b="1"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MODEL IMPLEMENTATION</a:t>
              </a:r>
              <a:endParaRPr lang="en-IN" sz="1600" b="1">
                <a:effectLst/>
                <a:ea typeface="Calibri" panose="020F0502020204030204" pitchFamily="34" charset="0"/>
                <a:cs typeface="Times New Roman" panose="02020603050405020304" pitchFamily="18" charset="0"/>
              </a:endParaRPr>
            </a:p>
          </p:txBody>
        </p:sp>
        <p:sp>
          <p:nvSpPr>
            <p:cNvPr id="9" name="Rectangle 8"/>
            <p:cNvSpPr/>
            <p:nvPr/>
          </p:nvSpPr>
          <p:spPr>
            <a:xfrm>
              <a:off x="5977075" y="3117480"/>
              <a:ext cx="1896035" cy="7395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lnSpc>
                  <a:spcPct val="107000"/>
                </a:lnSpc>
                <a:spcAft>
                  <a:spcPts val="800"/>
                </a:spcAft>
              </a:pPr>
              <a:r>
                <a:rPr lang="en-US" sz="1600" b="1"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RESULT</a:t>
              </a:r>
              <a:endParaRPr lang="en-IN" sz="1600" b="1">
                <a:effectLst/>
                <a:ea typeface="Calibri" panose="020F0502020204030204" pitchFamily="34" charset="0"/>
                <a:cs typeface="Times New Roman" panose="02020603050405020304" pitchFamily="18" charset="0"/>
              </a:endParaRPr>
            </a:p>
          </p:txBody>
        </p:sp>
        <p:sp>
          <p:nvSpPr>
            <p:cNvPr id="10" name="Rectangle 9"/>
            <p:cNvSpPr/>
            <p:nvPr/>
          </p:nvSpPr>
          <p:spPr>
            <a:xfrm>
              <a:off x="1" y="1674923"/>
              <a:ext cx="1927270" cy="7395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lnSpc>
                  <a:spcPct val="107000"/>
                </a:lnSpc>
                <a:spcAft>
                  <a:spcPts val="800"/>
                </a:spcAft>
              </a:pPr>
              <a:r>
                <a:rPr lang="en-US" sz="1600" b="1"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DECISION TREE</a:t>
              </a:r>
              <a:endParaRPr lang="en-IN" sz="1600" b="1">
                <a:effectLst/>
                <a:ea typeface="Calibri" panose="020F0502020204030204" pitchFamily="34" charset="0"/>
                <a:cs typeface="Times New Roman" panose="02020603050405020304" pitchFamily="18" charset="0"/>
              </a:endParaRPr>
            </a:p>
          </p:txBody>
        </p:sp>
        <p:sp>
          <p:nvSpPr>
            <p:cNvPr id="11" name="Rectangle 10"/>
            <p:cNvSpPr/>
            <p:nvPr/>
          </p:nvSpPr>
          <p:spPr>
            <a:xfrm>
              <a:off x="2886493" y="1655370"/>
              <a:ext cx="1896035" cy="7395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lnSpc>
                  <a:spcPct val="107000"/>
                </a:lnSpc>
                <a:spcAft>
                  <a:spcPts val="800"/>
                </a:spcAft>
              </a:pPr>
              <a:r>
                <a:rPr lang="en-US"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LSTM</a:t>
              </a:r>
              <a:endParaRPr lang="en-IN" sz="1600" b="1" dirty="0">
                <a:effectLst/>
                <a:ea typeface="Calibri" panose="020F0502020204030204" pitchFamily="34" charset="0"/>
                <a:cs typeface="Times New Roman" panose="02020603050405020304" pitchFamily="18" charset="0"/>
              </a:endParaRPr>
            </a:p>
          </p:txBody>
        </p:sp>
        <p:sp>
          <p:nvSpPr>
            <p:cNvPr id="12" name="Rectangle 11"/>
            <p:cNvSpPr/>
            <p:nvPr/>
          </p:nvSpPr>
          <p:spPr>
            <a:xfrm>
              <a:off x="0" y="3117480"/>
              <a:ext cx="1896035" cy="7395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lnSpc>
                  <a:spcPct val="107000"/>
                </a:lnSpc>
                <a:spcAft>
                  <a:spcPts val="800"/>
                </a:spcAft>
              </a:pPr>
              <a:r>
                <a:rPr lang="en-US" sz="1600" b="1"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WEB API</a:t>
              </a:r>
              <a:endParaRPr lang="en-IN" sz="1600" b="1">
                <a:effectLst/>
                <a:ea typeface="Calibri" panose="020F0502020204030204" pitchFamily="34" charset="0"/>
                <a:cs typeface="Times New Roman" panose="02020603050405020304" pitchFamily="18" charset="0"/>
              </a:endParaRPr>
            </a:p>
          </p:txBody>
        </p:sp>
        <p:sp>
          <p:nvSpPr>
            <p:cNvPr id="13" name="Rectangle 12"/>
            <p:cNvSpPr/>
            <p:nvPr/>
          </p:nvSpPr>
          <p:spPr>
            <a:xfrm>
              <a:off x="3294531" y="3117480"/>
              <a:ext cx="1896035" cy="7395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lnSpc>
                  <a:spcPct val="107000"/>
                </a:lnSpc>
                <a:spcAft>
                  <a:spcPts val="800"/>
                </a:spcAft>
              </a:pPr>
              <a:r>
                <a:rPr lang="en-US" sz="1600" b="1"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INPUT PARAMETERS</a:t>
              </a:r>
              <a:endParaRPr lang="en-IN" sz="1600" b="1">
                <a:effectLst/>
                <a:ea typeface="Calibri" panose="020F0502020204030204" pitchFamily="34" charset="0"/>
                <a:cs typeface="Times New Roman" panose="02020603050405020304" pitchFamily="18" charset="0"/>
              </a:endParaRPr>
            </a:p>
          </p:txBody>
        </p:sp>
        <p:cxnSp>
          <p:nvCxnSpPr>
            <p:cNvPr id="14" name="Straight Arrow Connector 13"/>
            <p:cNvCxnSpPr/>
            <p:nvPr/>
          </p:nvCxnSpPr>
          <p:spPr>
            <a:xfrm flipH="1">
              <a:off x="4782528" y="1960412"/>
              <a:ext cx="959223"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H="1">
              <a:off x="1927270" y="1984823"/>
              <a:ext cx="959223"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6615521" y="767864"/>
              <a:ext cx="0" cy="88750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p:cNvCxnSpPr>
              <a:endCxn id="13" idx="1"/>
            </p:cNvCxnSpPr>
            <p:nvPr/>
          </p:nvCxnSpPr>
          <p:spPr>
            <a:xfrm>
              <a:off x="1896036" y="3471589"/>
              <a:ext cx="1398495" cy="1568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13" idx="3"/>
              <a:endCxn id="9" idx="1"/>
            </p:cNvCxnSpPr>
            <p:nvPr/>
          </p:nvCxnSpPr>
          <p:spPr>
            <a:xfrm>
              <a:off x="5190566" y="3487274"/>
              <a:ext cx="786509"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cxnSp>
        <p:nvCxnSpPr>
          <p:cNvPr id="20" name="Straight Arrow Connector 19"/>
          <p:cNvCxnSpPr>
            <a:stCxn id="5" idx="3"/>
            <a:endCxn id="6" idx="1"/>
          </p:cNvCxnSpPr>
          <p:nvPr/>
        </p:nvCxnSpPr>
        <p:spPr>
          <a:xfrm flipV="1">
            <a:off x="3889249" y="2601235"/>
            <a:ext cx="787246" cy="68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6" idx="3"/>
            <a:endCxn id="7" idx="1"/>
          </p:cNvCxnSpPr>
          <p:nvPr/>
        </p:nvCxnSpPr>
        <p:spPr>
          <a:xfrm flipV="1">
            <a:off x="6859595" y="2583091"/>
            <a:ext cx="971854" cy="181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10" idx="2"/>
            <a:endCxn id="12" idx="0"/>
          </p:cNvCxnSpPr>
          <p:nvPr/>
        </p:nvCxnSpPr>
        <p:spPr>
          <a:xfrm flipH="1">
            <a:off x="2898354" y="4633554"/>
            <a:ext cx="16325" cy="7049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4408"/>
            <a:ext cx="10515600" cy="1325563"/>
          </a:xfrm>
        </p:spPr>
        <p:txBody>
          <a:bodyPr>
            <a:normAutofit/>
          </a:bodyPr>
          <a:lstStyle/>
          <a:p>
            <a:r>
              <a:rPr lang="en-US" sz="2800" b="1" dirty="0">
                <a:latin typeface="Times New Roman" panose="02020603050405020304" pitchFamily="18" charset="0"/>
                <a:cs typeface="Times New Roman" panose="02020603050405020304" pitchFamily="18" charset="0"/>
              </a:rPr>
              <a:t>LIST OF MODULES</a:t>
            </a:r>
            <a:endParaRPr lang="en-US" sz="2800" b="1"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736304" y="1566140"/>
            <a:ext cx="11179925" cy="512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just">
              <a:lnSpc>
                <a:spcPct val="150000"/>
              </a:lnSpc>
            </a:pPr>
            <a:r>
              <a:rPr lang="en-US" sz="1800" b="1" dirty="0">
                <a:latin typeface="Times New Roman" panose="02020603050405020304" pitchFamily="18" charset="0"/>
                <a:cs typeface="Times New Roman" panose="02020603050405020304" pitchFamily="18" charset="0"/>
              </a:rPr>
              <a:t>Data Collection Module</a:t>
            </a:r>
            <a:r>
              <a:rPr lang="en-US" sz="1800" dirty="0">
                <a:latin typeface="Times New Roman" panose="02020603050405020304" pitchFamily="18" charset="0"/>
                <a:cs typeface="Times New Roman" panose="02020603050405020304" pitchFamily="18" charset="0"/>
              </a:rPr>
              <a:t> – Collects </a:t>
            </a:r>
            <a:r>
              <a:rPr lang="en-US" sz="1800" dirty="0" err="1">
                <a:latin typeface="Times New Roman" panose="02020603050405020304" pitchFamily="18" charset="0"/>
                <a:cs typeface="Times New Roman" panose="02020603050405020304" pitchFamily="18" charset="0"/>
              </a:rPr>
              <a:t>IoT</a:t>
            </a:r>
            <a:r>
              <a:rPr lang="en-US" sz="1800" dirty="0">
                <a:latin typeface="Times New Roman" panose="02020603050405020304" pitchFamily="18" charset="0"/>
                <a:cs typeface="Times New Roman" panose="02020603050405020304" pitchFamily="18" charset="0"/>
              </a:rPr>
              <a:t> network traffic data from sources like the IoT-23 dataset, ensuring diverse attack scenarios are captured.</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b="1" dirty="0">
                <a:latin typeface="Times New Roman" panose="02020603050405020304" pitchFamily="18" charset="0"/>
                <a:cs typeface="Times New Roman" panose="02020603050405020304" pitchFamily="18" charset="0"/>
              </a:rPr>
              <a:t>Data Preprocessing Module</a:t>
            </a:r>
            <a:r>
              <a:rPr lang="en-US" sz="1800" dirty="0">
                <a:latin typeface="Times New Roman" panose="02020603050405020304" pitchFamily="18" charset="0"/>
                <a:cs typeface="Times New Roman" panose="02020603050405020304" pitchFamily="18" charset="0"/>
              </a:rPr>
              <a:t> – Performs data cleaning, transformation, feature scaling, and applies SMOTE to balance class distribution and enhance detection reliability.</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b="1" dirty="0">
                <a:latin typeface="Times New Roman" panose="02020603050405020304" pitchFamily="18" charset="0"/>
                <a:cs typeface="Times New Roman" panose="02020603050405020304" pitchFamily="18" charset="0"/>
              </a:rPr>
              <a:t>Feature Selection Module</a:t>
            </a:r>
            <a:r>
              <a:rPr lang="en-US" sz="1800" dirty="0">
                <a:latin typeface="Times New Roman" panose="02020603050405020304" pitchFamily="18" charset="0"/>
                <a:cs typeface="Times New Roman" panose="02020603050405020304" pitchFamily="18" charset="0"/>
              </a:rPr>
              <a:t> – Identifies the most relevant features, improving model efficiency while reducing computational overhead.</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b="1" dirty="0">
                <a:latin typeface="Times New Roman" panose="02020603050405020304" pitchFamily="18" charset="0"/>
                <a:cs typeface="Times New Roman" panose="02020603050405020304" pitchFamily="18" charset="0"/>
              </a:rPr>
              <a:t>Model Training Module</a:t>
            </a:r>
            <a:r>
              <a:rPr lang="en-US" sz="1800" dirty="0">
                <a:latin typeface="Times New Roman" panose="02020603050405020304" pitchFamily="18" charset="0"/>
                <a:cs typeface="Times New Roman" panose="02020603050405020304" pitchFamily="18" charset="0"/>
              </a:rPr>
              <a:t> -The </a:t>
            </a:r>
            <a:r>
              <a:rPr lang="en-US" sz="1800" dirty="0" err="1">
                <a:latin typeface="Times New Roman" panose="02020603050405020304" pitchFamily="18" charset="0"/>
                <a:cs typeface="Times New Roman" panose="02020603050405020304" pitchFamily="18" charset="0"/>
              </a:rPr>
              <a:t>autoencoder</a:t>
            </a:r>
            <a:r>
              <a:rPr lang="en-US" sz="1800" dirty="0">
                <a:latin typeface="Times New Roman" panose="02020603050405020304" pitchFamily="18" charset="0"/>
                <a:cs typeface="Times New Roman" panose="02020603050405020304" pitchFamily="18" charset="0"/>
              </a:rPr>
              <a:t> extracts essential network features and reduces dimensionality. The attention-enhanced LSTM captures sequential dependencies in network traffic, improving anomaly detection.</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b="1" dirty="0">
                <a:latin typeface="Times New Roman" panose="02020603050405020304" pitchFamily="18" charset="0"/>
                <a:cs typeface="Times New Roman" panose="02020603050405020304" pitchFamily="18" charset="0"/>
              </a:rPr>
              <a:t>Intrusion Detection Module</a:t>
            </a:r>
            <a:r>
              <a:rPr lang="en-US" sz="1800" dirty="0">
                <a:latin typeface="Times New Roman" panose="02020603050405020304" pitchFamily="18" charset="0"/>
                <a:cs typeface="Times New Roman" panose="02020603050405020304" pitchFamily="18" charset="0"/>
              </a:rPr>
              <a:t> – Applies the trained deep learning model to real-time network traffic, identifying potential security threats.</a:t>
            </a:r>
            <a:endParaRPr lang="en-US" sz="18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None/>
            </a:pPr>
            <a:endParaRPr kumimoji="0" lang="en-US" altLang="en-US" sz="1800" i="0" u="none" strike="noStrike" cap="none" normalizeH="0" baseline="0" dirty="0">
              <a:ln>
                <a:noFill/>
              </a:ln>
              <a:solidFill>
                <a:schemeClr val="tx1"/>
              </a:solidFill>
              <a:effectLst/>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637" y="157306"/>
            <a:ext cx="10515600" cy="1325563"/>
          </a:xfrm>
        </p:spPr>
        <p:txBody>
          <a:bodyPr>
            <a:normAutofit/>
          </a:bodyPr>
          <a:lstStyle/>
          <a:p>
            <a:r>
              <a:rPr lang="en-US" sz="2800" b="1" dirty="0">
                <a:latin typeface="Times New Roman" panose="02020603050405020304" pitchFamily="18" charset="0"/>
                <a:cs typeface="Times New Roman" panose="02020603050405020304" pitchFamily="18" charset="0"/>
              </a:rPr>
              <a:t>MODULE EXPLANATION</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61778"/>
            <a:ext cx="10515600" cy="5338916"/>
          </a:xfrm>
        </p:spPr>
        <p:txBody>
          <a:bodyPr>
            <a:normAutofit fontScale="92500" lnSpcReduction="10000"/>
          </a:bodyPr>
          <a:lstStyle/>
          <a:p>
            <a:pPr>
              <a:lnSpc>
                <a:spcPct val="160000"/>
              </a:lnSpc>
              <a:buNone/>
            </a:pPr>
            <a:r>
              <a:rPr lang="en-US" sz="1900" b="1" dirty="0">
                <a:latin typeface="Times New Roman" panose="02020603050405020304" pitchFamily="18" charset="0"/>
                <a:cs typeface="Times New Roman" panose="02020603050405020304" pitchFamily="18" charset="0"/>
              </a:rPr>
              <a:t>1. Data Collection Module</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This module gathers IoT network traffic data from sources like the IoT-23 dataset. It ensures that the data covers a wide range of normal and attack scenarios. The collected data forms the foundation for training and evaluating the intrusion detection system.</a:t>
            </a:r>
            <a:endParaRPr lang="en-US" sz="1900" dirty="0">
              <a:latin typeface="Times New Roman" panose="02020603050405020304" pitchFamily="18" charset="0"/>
              <a:cs typeface="Times New Roman" panose="02020603050405020304" pitchFamily="18" charset="0"/>
            </a:endParaRPr>
          </a:p>
          <a:p>
            <a:pPr>
              <a:lnSpc>
                <a:spcPct val="160000"/>
              </a:lnSpc>
              <a:buNone/>
            </a:pPr>
            <a:r>
              <a:rPr lang="en-US" sz="1900" b="1" dirty="0">
                <a:latin typeface="Times New Roman" panose="02020603050405020304" pitchFamily="18" charset="0"/>
                <a:cs typeface="Times New Roman" panose="02020603050405020304" pitchFamily="18" charset="0"/>
              </a:rPr>
              <a:t>2. Data Preprocessing Module</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This module handles data cleaning by removing noise and irrelevant entries. It transforms data into a suitable format, scales features for uniformity, and uses SMOTE to balance class distributions. Proper preprocessing improves model performance and reliability.</a:t>
            </a:r>
            <a:endParaRPr lang="en-US" sz="1900" dirty="0">
              <a:latin typeface="Times New Roman" panose="02020603050405020304" pitchFamily="18" charset="0"/>
              <a:cs typeface="Times New Roman" panose="02020603050405020304" pitchFamily="18" charset="0"/>
            </a:endParaRPr>
          </a:p>
          <a:p>
            <a:pPr marL="0" indent="0">
              <a:lnSpc>
                <a:spcPct val="160000"/>
              </a:lnSpc>
              <a:buNone/>
            </a:pPr>
            <a:r>
              <a:rPr lang="en-US" sz="1900" b="1" dirty="0">
                <a:latin typeface="Times New Roman" panose="02020603050405020304" pitchFamily="18" charset="0"/>
                <a:cs typeface="Times New Roman" panose="02020603050405020304" pitchFamily="18" charset="0"/>
              </a:rPr>
              <a:t>3. Feature Selection Module</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This module identifies and selects the most important features from the dataset. It reduces redundant data, lowers computational costs, and helps the model focus on the most impactful indicators of network behavior. This leads to faster and more accurate detection.</a:t>
            </a:r>
            <a:endParaRPr lang="en-US" sz="1900" dirty="0">
              <a:latin typeface="Times New Roman" panose="02020603050405020304" pitchFamily="18" charset="0"/>
              <a:cs typeface="Times New Roman" panose="02020603050405020304" pitchFamily="18" charset="0"/>
            </a:endParaRPr>
          </a:p>
          <a:p>
            <a:pPr marL="457200" lvl="1" indent="0" algn="just">
              <a:lnSpc>
                <a:spcPct val="170000"/>
              </a:lnSpc>
              <a:buNone/>
            </a:pPr>
            <a:endParaRPr lang="en-US" dirty="0"/>
          </a:p>
          <a:p>
            <a:pPr marL="514350" indent="-514350" algn="just">
              <a:lnSpc>
                <a:spcPct val="170000"/>
              </a:lnSpc>
              <a:buFont typeface="+mj-lt"/>
              <a:buAutoNum type="arabicPeriod"/>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MODULE EXPLANATION</a:t>
            </a:r>
            <a:endParaRPr lang="en-IN" sz="2800" dirty="0"/>
          </a:p>
        </p:txBody>
      </p:sp>
      <p:sp>
        <p:nvSpPr>
          <p:cNvPr id="3" name="Content Placeholder 2"/>
          <p:cNvSpPr>
            <a:spLocks noGrp="1"/>
          </p:cNvSpPr>
          <p:nvPr>
            <p:ph idx="1"/>
          </p:nvPr>
        </p:nvSpPr>
        <p:spPr/>
        <p:txBody>
          <a:bodyPr/>
          <a:lstStyle/>
          <a:p>
            <a:pPr>
              <a:lnSpc>
                <a:spcPct val="150000"/>
              </a:lnSpc>
              <a:buNone/>
            </a:pPr>
            <a:r>
              <a:rPr lang="en-US" sz="1800" b="1" dirty="0">
                <a:latin typeface="Times New Roman" panose="02020603050405020304" pitchFamily="18" charset="0"/>
                <a:cs typeface="Times New Roman" panose="02020603050405020304" pitchFamily="18" charset="0"/>
              </a:rPr>
              <a:t>4. Model Training Module</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In this module, an autoencoder learns essential network features and reduces data dimensionality. An attention-enhanced LSTM is then trained to capture sequential patterns in network traffic. Together, they strengthen the model's ability to detect anomalies effectively.</a:t>
            </a:r>
            <a:endParaRPr lang="en-US" sz="1800" dirty="0">
              <a:latin typeface="Times New Roman" panose="02020603050405020304" pitchFamily="18" charset="0"/>
              <a:cs typeface="Times New Roman" panose="02020603050405020304" pitchFamily="18" charset="0"/>
            </a:endParaRPr>
          </a:p>
          <a:p>
            <a:pPr marL="0" indent="0">
              <a:lnSpc>
                <a:spcPct val="150000"/>
              </a:lnSpc>
              <a:buNone/>
            </a:pPr>
            <a:r>
              <a:rPr lang="en-US" sz="1800" b="1" dirty="0">
                <a:latin typeface="Times New Roman" panose="02020603050405020304" pitchFamily="18" charset="0"/>
                <a:cs typeface="Times New Roman" panose="02020603050405020304" pitchFamily="18" charset="0"/>
              </a:rPr>
              <a:t>5. Intrusion Detection Module</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This module applies the trained deep learning model to live or incoming IoT network traffic. It monitors the traffic in real-time and flags suspicious or abnormal activities, helping to quickly identify and respond to potential security threats.</a:t>
            </a:r>
            <a:endParaRPr lang="en-US" sz="18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b="1" dirty="0">
                <a:latin typeface="Times New Roman" panose="02020603050405020304" pitchFamily="18" charset="0"/>
                <a:cs typeface="Times New Roman" panose="02020603050405020304" pitchFamily="18" charset="0"/>
                <a:sym typeface="+mn-ea"/>
              </a:rPr>
              <a:t>WORK FLOW DIAGRAM</a:t>
            </a:r>
            <a:endParaRPr lang="en-GB" altLang="en-US" sz="2800"/>
          </a:p>
        </p:txBody>
      </p:sp>
      <p:grpSp>
        <p:nvGrpSpPr>
          <p:cNvPr id="20" name="Group 19"/>
          <p:cNvGrpSpPr/>
          <p:nvPr/>
        </p:nvGrpSpPr>
        <p:grpSpPr>
          <a:xfrm>
            <a:off x="1545221" y="2089725"/>
            <a:ext cx="8406581" cy="3665218"/>
            <a:chOff x="1979418" y="1507258"/>
            <a:chExt cx="7883078" cy="4865084"/>
          </a:xfrm>
        </p:grpSpPr>
        <p:sp>
          <p:nvSpPr>
            <p:cNvPr id="21" name="Oval 20"/>
            <p:cNvSpPr/>
            <p:nvPr/>
          </p:nvSpPr>
          <p:spPr>
            <a:xfrm>
              <a:off x="4362994" y="1507258"/>
              <a:ext cx="1045029" cy="7918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lnSpc>
                  <a:spcPct val="115000"/>
                </a:lnSpc>
                <a:spcAft>
                  <a:spcPts val="1000"/>
                </a:spcAft>
              </a:pPr>
              <a:r>
                <a:rPr lang="en-US" sz="1800"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start</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2" name="Rectangle 5"/>
            <p:cNvSpPr/>
            <p:nvPr/>
          </p:nvSpPr>
          <p:spPr>
            <a:xfrm>
              <a:off x="4223065" y="2757360"/>
              <a:ext cx="1476103" cy="8648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lnSpc>
                  <a:spcPct val="115000"/>
                </a:lnSpc>
                <a:spcAft>
                  <a:spcPts val="1000"/>
                </a:spcAft>
              </a:pPr>
              <a:r>
                <a:rPr lang="en-US" sz="1800"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Dataset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3" name="Rectangle 6"/>
            <p:cNvSpPr/>
            <p:nvPr/>
          </p:nvSpPr>
          <p:spPr>
            <a:xfrm>
              <a:off x="4223065" y="4006885"/>
              <a:ext cx="1733598" cy="8648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lnSpc>
                  <a:spcPct val="115000"/>
                </a:lnSpc>
                <a:spcAft>
                  <a:spcPts val="1000"/>
                </a:spcAft>
              </a:pPr>
              <a:r>
                <a:rPr lang="en-US" sz="1800"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Preprocessing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4" name="Rectangle 7"/>
            <p:cNvSpPr/>
            <p:nvPr/>
          </p:nvSpPr>
          <p:spPr>
            <a:xfrm>
              <a:off x="4223065" y="5477472"/>
              <a:ext cx="1476103" cy="8648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lnSpc>
                  <a:spcPct val="115000"/>
                </a:lnSpc>
                <a:spcAft>
                  <a:spcPts val="1000"/>
                </a:spcAft>
              </a:pPr>
              <a:r>
                <a:rPr lang="en-US" sz="1800"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EDA model</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5" name="Rectangle 8"/>
            <p:cNvSpPr/>
            <p:nvPr/>
          </p:nvSpPr>
          <p:spPr>
            <a:xfrm>
              <a:off x="6724207" y="4031069"/>
              <a:ext cx="1476103" cy="8648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lnSpc>
                  <a:spcPct val="115000"/>
                </a:lnSpc>
                <a:spcAft>
                  <a:spcPts val="1000"/>
                </a:spcAft>
              </a:pPr>
              <a:r>
                <a:rPr lang="en-US" sz="1800"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TRAIN</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6" name="Rectangle 9"/>
            <p:cNvSpPr/>
            <p:nvPr/>
          </p:nvSpPr>
          <p:spPr>
            <a:xfrm>
              <a:off x="1979418" y="4006885"/>
              <a:ext cx="1476103" cy="8648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lnSpc>
                  <a:spcPct val="115000"/>
                </a:lnSpc>
                <a:spcAft>
                  <a:spcPts val="1000"/>
                </a:spcAft>
              </a:pPr>
              <a:r>
                <a:rPr lang="en-US" sz="1800"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TEST</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27" name="Straight Arrow Connector 26"/>
            <p:cNvCxnSpPr/>
            <p:nvPr/>
          </p:nvCxnSpPr>
          <p:spPr>
            <a:xfrm flipH="1">
              <a:off x="4961115" y="2336161"/>
              <a:ext cx="1" cy="4577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flipH="1">
              <a:off x="4961115" y="3606463"/>
              <a:ext cx="1" cy="4161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flipH="1">
              <a:off x="4961114" y="4934633"/>
              <a:ext cx="1" cy="4161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3455521" y="4420965"/>
              <a:ext cx="814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a:off x="5956663" y="4420388"/>
              <a:ext cx="814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15"/>
            <p:cNvSpPr/>
            <p:nvPr/>
          </p:nvSpPr>
          <p:spPr>
            <a:xfrm>
              <a:off x="6513735" y="5507496"/>
              <a:ext cx="1476103" cy="8648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lnSpc>
                  <a:spcPct val="115000"/>
                </a:lnSpc>
                <a:spcAft>
                  <a:spcPts val="1000"/>
                </a:spcAft>
              </a:pPr>
              <a:r>
                <a:rPr lang="en-US" sz="1800"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Result</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33" name="Straight Arrow Connector 32"/>
            <p:cNvCxnSpPr/>
            <p:nvPr/>
          </p:nvCxnSpPr>
          <p:spPr>
            <a:xfrm>
              <a:off x="5699168" y="5951862"/>
              <a:ext cx="814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Oval 33"/>
            <p:cNvSpPr/>
            <p:nvPr/>
          </p:nvSpPr>
          <p:spPr>
            <a:xfrm>
              <a:off x="8817467" y="5508934"/>
              <a:ext cx="1045029" cy="7918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lnSpc>
                  <a:spcPct val="115000"/>
                </a:lnSpc>
                <a:spcAft>
                  <a:spcPts val="1000"/>
                </a:spcAft>
              </a:pPr>
              <a:r>
                <a:rPr lang="en-US" sz="1800"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END</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35" name="Straight Arrow Connector 34"/>
            <p:cNvCxnSpPr/>
            <p:nvPr/>
          </p:nvCxnSpPr>
          <p:spPr>
            <a:xfrm>
              <a:off x="7989838" y="5924364"/>
              <a:ext cx="814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OUTPUT SCREENSHOTS</a:t>
            </a: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HOME PAGE</a:t>
            </a:r>
            <a:endParaRPr lang="en-IN" sz="2800"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488304" y="2253328"/>
            <a:ext cx="9215391" cy="4351338"/>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HOME PAGE</a:t>
            </a:r>
            <a:endParaRPr lang="en-IN" sz="2800"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423101" y="1825625"/>
            <a:ext cx="9345798" cy="4351338"/>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LOGIN PAGE</a:t>
            </a:r>
            <a:endParaRPr lang="en-IN" sz="2800"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452306" y="1825625"/>
            <a:ext cx="9287387" cy="4351338"/>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37696"/>
            <a:ext cx="10515600" cy="1325563"/>
          </a:xfrm>
        </p:spPr>
        <p:txBody>
          <a:bodyPr>
            <a:normAutofit/>
          </a:bodyPr>
          <a:lstStyle/>
          <a:p>
            <a:r>
              <a:rPr lang="en-US" sz="2800" b="1" dirty="0">
                <a:latin typeface="Times New Roman" panose="02020603050405020304" pitchFamily="18" charset="0"/>
                <a:cs typeface="Times New Roman" panose="02020603050405020304" pitchFamily="18" charset="0"/>
              </a:rPr>
              <a:t>ABSTRACT</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45202"/>
            <a:ext cx="10515600" cy="4351338"/>
          </a:xfrm>
        </p:spPr>
        <p:txBody>
          <a:bodyPr>
            <a:noAutofit/>
          </a:bodyPr>
          <a:lstStyle/>
          <a:p>
            <a:pPr algn="just">
              <a:lnSpc>
                <a:spcPct val="150000"/>
              </a:lnSpc>
            </a:pPr>
            <a:r>
              <a:rPr lang="en-US" altLang="en-GB" sz="1800" dirty="0">
                <a:latin typeface="Times New Roman" panose="02020603050405020304" pitchFamily="18" charset="0"/>
                <a:cs typeface="Times New Roman" panose="02020603050405020304" pitchFamily="18" charset="0"/>
              </a:rPr>
              <a:t>Hybrid Model Architecture: The system combines an autoencoder for feature extraction and dimensionality reduction with an attention-based LSTM to capture sequential patterns and detect anomalies effectively.</a:t>
            </a:r>
            <a:endParaRPr lang="en-US" altLang="en-GB" sz="1800" dirty="0">
              <a:latin typeface="Times New Roman" panose="02020603050405020304" pitchFamily="18" charset="0"/>
              <a:cs typeface="Times New Roman" panose="02020603050405020304" pitchFamily="18" charset="0"/>
            </a:endParaRPr>
          </a:p>
          <a:p>
            <a:pPr algn="just">
              <a:lnSpc>
                <a:spcPct val="150000"/>
              </a:lnSpc>
            </a:pPr>
            <a:r>
              <a:rPr lang="en-US" altLang="en-GB" sz="1800" dirty="0">
                <a:latin typeface="Times New Roman" panose="02020603050405020304" pitchFamily="18" charset="0"/>
                <a:cs typeface="Times New Roman" panose="02020603050405020304" pitchFamily="18" charset="0"/>
              </a:rPr>
              <a:t>Dataset and Preprocessing: It uses the IoT-23 dataset, which includes network traffic from IoT devices, and applies preprocessing techniques such as cleaning, transformation, scaling, and SMOTE for class balancing.</a:t>
            </a:r>
            <a:endParaRPr lang="en-US" altLang="en-GB" sz="1800" dirty="0">
              <a:latin typeface="Times New Roman" panose="02020603050405020304" pitchFamily="18" charset="0"/>
              <a:cs typeface="Times New Roman" panose="02020603050405020304" pitchFamily="18" charset="0"/>
            </a:endParaRPr>
          </a:p>
          <a:p>
            <a:pPr algn="just">
              <a:lnSpc>
                <a:spcPct val="150000"/>
              </a:lnSpc>
            </a:pPr>
            <a:r>
              <a:rPr lang="en-US" altLang="en-GB" sz="1800" dirty="0">
                <a:latin typeface="Times New Roman" panose="02020603050405020304" pitchFamily="18" charset="0"/>
                <a:cs typeface="Times New Roman" panose="02020603050405020304" pitchFamily="18" charset="0"/>
              </a:rPr>
              <a:t>Effective Anomaly Detection: The model demonstrates strong performance in identifying various types of malicious activities, showcasing robustness across multiple attack categories.</a:t>
            </a:r>
            <a:endParaRPr lang="en-US" altLang="en-GB" sz="1800" dirty="0">
              <a:latin typeface="Times New Roman" panose="02020603050405020304" pitchFamily="18" charset="0"/>
              <a:cs typeface="Times New Roman" panose="02020603050405020304" pitchFamily="18" charset="0"/>
            </a:endParaRPr>
          </a:p>
          <a:p>
            <a:pPr algn="just">
              <a:lnSpc>
                <a:spcPct val="150000"/>
              </a:lnSpc>
            </a:pPr>
            <a:r>
              <a:rPr lang="en-US" altLang="en-GB" sz="1800" dirty="0">
                <a:latin typeface="Times New Roman" panose="02020603050405020304" pitchFamily="18" charset="0"/>
                <a:cs typeface="Times New Roman" panose="02020603050405020304" pitchFamily="18" charset="0"/>
              </a:rPr>
              <a:t>Real-Time Detection via Flask: The intrusion detection model is deployed using a Flask web framework, enabling lightweight and real-time network monitoring.</a:t>
            </a:r>
            <a:endParaRPr lang="en-US" altLang="en-GB" sz="1800" dirty="0">
              <a:latin typeface="Times New Roman" panose="02020603050405020304" pitchFamily="18" charset="0"/>
              <a:cs typeface="Times New Roman" panose="02020603050405020304" pitchFamily="18" charset="0"/>
            </a:endParaRPr>
          </a:p>
          <a:p>
            <a:pPr algn="just">
              <a:lnSpc>
                <a:spcPct val="150000"/>
              </a:lnSpc>
            </a:pPr>
            <a:r>
              <a:rPr lang="en-US" altLang="en-GB" sz="1800" dirty="0">
                <a:latin typeface="Times New Roman" panose="02020603050405020304" pitchFamily="18" charset="0"/>
                <a:cs typeface="Times New Roman" panose="02020603050405020304" pitchFamily="18" charset="0"/>
              </a:rPr>
              <a:t>IoT Network Security Focus: The proposed IDS is specifically designed for the dynamic and resource-constrained environment of IoT networks, aiming to enhance cybersecurity in such contexts.</a:t>
            </a:r>
            <a:endParaRPr lang="en-US" altLang="en-GB"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PREDICTION PAGE</a:t>
            </a:r>
            <a:endParaRPr lang="en-IN" sz="2800"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466773" y="1825625"/>
            <a:ext cx="9258454" cy="4351338"/>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RESULT PAGE</a:t>
            </a:r>
            <a:endParaRPr lang="en-IN" sz="2800"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459551" y="1825625"/>
            <a:ext cx="9272898" cy="4351338"/>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sz="2800" b="1">
                <a:latin typeface="Times New Roman" panose="02020603050405020304" pitchFamily="18" charset="0"/>
                <a:cs typeface="Times New Roman" panose="02020603050405020304" pitchFamily="18" charset="0"/>
              </a:rPr>
              <a:t>RESULT AND EVALUATION</a:t>
            </a:r>
            <a:endParaRPr lang="en-GB" altLang="en-US" sz="28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p>
            <a:pPr marL="0" indent="0" algn="just">
              <a:lnSpc>
                <a:spcPct val="140000"/>
              </a:lnSpc>
              <a:buNone/>
            </a:pPr>
            <a:r>
              <a:rPr lang="en-US" altLang="en-GB" sz="1800">
                <a:latin typeface="Times New Roman" panose="02020603050405020304" pitchFamily="18" charset="0"/>
                <a:cs typeface="Times New Roman" panose="02020603050405020304" pitchFamily="18" charset="0"/>
              </a:rPr>
              <a:t>The evaluation of the proposed Intrusion Detection System demonstrates its strong performance in detecting a wide range of malicious activities in wireless IoT networks. By integrating a Hybrid Autoencoder-Attention LSTM model, the system effectively extracts significant features from high-dimensional network traffic and models temporal dependencies to identify intrusions with high accuracy. The use of the IoT-23 dataset, after undergoing robust preprocessing—such as SMOTE for class imbalance, feature selection, and scaling—contributed to enhanced model generalization and detection rates. Experimental results reveal that the hybrid model achieves superior precision, recall, and F1-score when compared to traditional machine learning and standalone deep learning approaches, particularly in handling diverse and imbalanced attack categories. Furthermore, the Flask-based deployment ensures the system is lightweight and responsive, enabling real-time anomaly detection with minimal latency. Overall, the system proves to be a scalable and efficient security solution, capable of adapting to the dynamic and heterogeneous nature of IoT network environments.</a:t>
            </a:r>
            <a:endParaRPr lang="en-US" altLang="en-GB"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sz="2800" b="1">
                <a:latin typeface="Times New Roman" panose="02020603050405020304" pitchFamily="18" charset="0"/>
                <a:cs typeface="Times New Roman" panose="02020603050405020304" pitchFamily="18" charset="0"/>
              </a:rPr>
              <a:t>CONCLUSION</a:t>
            </a:r>
            <a:endParaRPr lang="en-GB" altLang="en-US" sz="28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pPr marL="0" indent="0" algn="just">
              <a:lnSpc>
                <a:spcPct val="160000"/>
              </a:lnSpc>
              <a:buNone/>
            </a:pPr>
            <a:r>
              <a:rPr lang="en-US" altLang="en-GB" sz="1800">
                <a:latin typeface="Times New Roman" panose="02020603050405020304" pitchFamily="18" charset="0"/>
                <a:cs typeface="Times New Roman" panose="02020603050405020304" pitchFamily="18" charset="0"/>
              </a:rPr>
              <a:t>In conclusion, the proposed real-time Intrusion Detection System utilizing a Hybrid Autoencoder-Attention LSTM model demonstrates a highly effective approach for securing wireless IoT networks. By combining feature extraction and dimensionality reduction with advanced sequential learning and attention mechanisms, the system achieves high accuracy in detecting a variety of intrusion types. The use of the IoT-23 dataset, along with comprehensive preprocessing techniques, ensures robustness and adaptability to real-world network traffic. Deployed through a Flask framework, the system offers lightweight, low-latency performance, making it a practical and scalable solution for real-time IoT network security.</a:t>
            </a:r>
            <a:endParaRPr lang="en-US" altLang="en-GB"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FUTURE ENHANCEMENT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In the future, the system can be expanded by integrating federated learning, allowing multiple IoT devices to collaboratively train intrusion detection models without sharing raw data. This would enhance data privacy while improving the detection capabilities across different network environments. Additionally, incorporating adaptive learning techniques will help the model evolve over time, automatically adjusting to emerging threats and minimizing the need for manual updates.</a:t>
            </a:r>
            <a:endParaRPr lang="en-US" sz="1800" dirty="0">
              <a:latin typeface="Times New Roman" panose="02020603050405020304" pitchFamily="18" charset="0"/>
              <a:cs typeface="Times New Roman" panose="02020603050405020304" pitchFamily="18" charset="0"/>
            </a:endParaRPr>
          </a:p>
          <a:p>
            <a:pPr marL="0" indent="0" algn="just">
              <a:lnSpc>
                <a:spcPct val="150000"/>
              </a:lnSpc>
              <a:buNone/>
            </a:pPr>
            <a:r>
              <a:rPr lang="en-US" sz="1800" dirty="0">
                <a:latin typeface="Times New Roman" panose="02020603050405020304" pitchFamily="18" charset="0"/>
                <a:cs typeface="Times New Roman" panose="02020603050405020304" pitchFamily="18" charset="0"/>
              </a:rPr>
              <a:t>Furthermore, the project can be enhanced by deploying lightweight versions of the model optimized for resource-constrained IoT devices, ensuring real-time intrusion detection with minimal latency. Integrating blockchain technology for secure data sharing and alert management across IoT ecosystems could further strengthen trust and system robustness. Advanced visualization tools can also be added to provide administrators with intuitive dashboards for real-time monitoring and rapid response.</a:t>
            </a:r>
            <a:endParaRPr lang="en-US" sz="18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REFER</a:t>
            </a:r>
            <a:r>
              <a:rPr lang="en-GB" altLang="en-US" sz="2800" b="1" dirty="0">
                <a:latin typeface="Times New Roman" panose="02020603050405020304" pitchFamily="18" charset="0"/>
                <a:cs typeface="Times New Roman" panose="02020603050405020304" pitchFamily="18" charset="0"/>
              </a:rPr>
              <a:t>E</a:t>
            </a:r>
            <a:r>
              <a:rPr lang="en-US" sz="2800" b="1" dirty="0">
                <a:latin typeface="Times New Roman" panose="02020603050405020304" pitchFamily="18" charset="0"/>
                <a:cs typeface="Times New Roman" panose="02020603050405020304" pitchFamily="18" charset="0"/>
              </a:rPr>
              <a:t>NCE</a:t>
            </a:r>
            <a:endParaRPr lang="en-IN" sz="2800" b="1"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838200" y="1902514"/>
            <a:ext cx="10622280" cy="4197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just" eaLnBrk="0" fontAlgn="base" hangingPunct="0">
              <a:lnSpc>
                <a:spcPct val="150000"/>
              </a:lnSpc>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IoT-23 Dataset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 labeled dataset with malicious and benign IoT network traffic." Stratosphere Laboratory, Czech Technical University, 2020.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50000"/>
              </a:lnSpc>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Chawla, N. V., et al.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"SMOTE: Synthetic Minority Over-sampling Technique."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Journal of Artificial Intelligence Research</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2002.</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50000"/>
              </a:lnSpc>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Hochreiter, S., and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Schmidhuber</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J.</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"Long Short-Term Memory."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Neural Computation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vol. 9, no. 8, 1997, pp. 1735–1780.</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50000"/>
              </a:lnSpc>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Vaswani, A., et al.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"Attention Is All You Need."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Advances in Neural Information Processing Systems (</a:t>
            </a:r>
            <a:r>
              <a:rPr kumimoji="0" lang="en-US" altLang="en-US" sz="18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NeurIPS</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2017.</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50000"/>
              </a:lnSpc>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Saxe, J., and Berlin, K.</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"Deep Neural Network Based Malware Detection Using Two-Dimensional Binary Program Features."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2015 10th International Conference on Malicious and Unwanted Software (MALWARE)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657" y="669925"/>
            <a:ext cx="10515600" cy="1325563"/>
          </a:xfrm>
        </p:spPr>
        <p:txBody>
          <a:bodyPr/>
          <a:lstStyle/>
          <a:p>
            <a:r>
              <a:rPr lang="en-US" sz="2800" b="1" dirty="0">
                <a:latin typeface="Times New Roman" panose="02020603050405020304" pitchFamily="18" charset="0"/>
                <a:cs typeface="Times New Roman" panose="02020603050405020304" pitchFamily="18" charset="0"/>
              </a:rPr>
              <a:t>INTRODUCTION</a:t>
            </a:r>
            <a:br>
              <a:rPr lang="en-US" b="1" dirty="0"/>
            </a:br>
            <a:endParaRPr lang="en-US" dirty="0"/>
          </a:p>
        </p:txBody>
      </p:sp>
      <p:sp>
        <p:nvSpPr>
          <p:cNvPr id="3" name="Content Placeholder 2"/>
          <p:cNvSpPr>
            <a:spLocks noGrp="1"/>
          </p:cNvSpPr>
          <p:nvPr>
            <p:ph idx="1"/>
          </p:nvPr>
        </p:nvSpPr>
        <p:spPr/>
        <p:txBody>
          <a:bodyPr>
            <a:normAutofit fontScale="62500" lnSpcReduction="20000"/>
          </a:bodyPr>
          <a:lstStyle/>
          <a:p>
            <a:pPr algn="just">
              <a:lnSpc>
                <a:spcPct val="150000"/>
              </a:lnSpc>
            </a:pPr>
            <a:r>
              <a:rPr lang="en-US" dirty="0">
                <a:latin typeface="Times New Roman" panose="02020603050405020304" pitchFamily="18" charset="0"/>
                <a:cs typeface="Times New Roman" panose="02020603050405020304" pitchFamily="18" charset="0"/>
              </a:rPr>
              <a:t>The rapid adoption of Internet of Things (</a:t>
            </a:r>
            <a:r>
              <a:rPr lang="en-US" dirty="0" err="1">
                <a:latin typeface="Times New Roman" panose="02020603050405020304" pitchFamily="18" charset="0"/>
                <a:cs typeface="Times New Roman" panose="02020603050405020304" pitchFamily="18" charset="0"/>
              </a:rPr>
              <a:t>IoT</a:t>
            </a:r>
            <a:r>
              <a:rPr lang="en-US" dirty="0">
                <a:latin typeface="Times New Roman" panose="02020603050405020304" pitchFamily="18" charset="0"/>
                <a:cs typeface="Times New Roman" panose="02020603050405020304" pitchFamily="18" charset="0"/>
              </a:rPr>
              <a:t>) devices has significantly increased the risk of cyber threats, necessitating advanced intrusion detection systems (IDS) for network security. This paper presents a real-time </a:t>
            </a:r>
            <a:r>
              <a:rPr lang="en-US" dirty="0" err="1">
                <a:latin typeface="Times New Roman" panose="02020603050405020304" pitchFamily="18" charset="0"/>
                <a:cs typeface="Times New Roman" panose="02020603050405020304" pitchFamily="18" charset="0"/>
              </a:rPr>
              <a:t>IoT</a:t>
            </a:r>
            <a:r>
              <a:rPr lang="en-US" dirty="0">
                <a:latin typeface="Times New Roman" panose="02020603050405020304" pitchFamily="18" charset="0"/>
                <a:cs typeface="Times New Roman" panose="02020603050405020304" pitchFamily="18" charset="0"/>
              </a:rPr>
              <a:t> IDS utilizing a Hybrid </a:t>
            </a:r>
            <a:r>
              <a:rPr lang="en-US" dirty="0" err="1">
                <a:latin typeface="Times New Roman" panose="02020603050405020304" pitchFamily="18" charset="0"/>
                <a:cs typeface="Times New Roman" panose="02020603050405020304" pitchFamily="18" charset="0"/>
              </a:rPr>
              <a:t>Autoencoder</a:t>
            </a:r>
            <a:r>
              <a:rPr lang="en-US" dirty="0">
                <a:latin typeface="Times New Roman" panose="02020603050405020304" pitchFamily="18" charset="0"/>
                <a:cs typeface="Times New Roman" panose="02020603050405020304" pitchFamily="18" charset="0"/>
              </a:rPr>
              <a:t>-Attention LSTM model within a Flask framework to enhance detection efficiency. </a:t>
            </a: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The system is trained on the IoT-23 dataset, a comprehensive collection of network traffic data from smart home </a:t>
            </a:r>
            <a:r>
              <a:rPr lang="en-US" dirty="0" err="1">
                <a:latin typeface="Times New Roman" panose="02020603050405020304" pitchFamily="18" charset="0"/>
                <a:cs typeface="Times New Roman" panose="02020603050405020304" pitchFamily="18" charset="0"/>
              </a:rPr>
              <a:t>IoT</a:t>
            </a:r>
            <a:r>
              <a:rPr lang="en-US" dirty="0">
                <a:latin typeface="Times New Roman" panose="02020603050405020304" pitchFamily="18" charset="0"/>
                <a:cs typeface="Times New Roman" panose="02020603050405020304" pitchFamily="18" charset="0"/>
              </a:rPr>
              <a:t> devices. </a:t>
            </a: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To improve detection performance, the dataset undergoes preprocessing steps such as data cleaning, transformation, scaling, and Synthetic Minority Oversampling (SMOTE) to address class imbalances. </a:t>
            </a: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The proposed approach employs an </a:t>
            </a:r>
            <a:r>
              <a:rPr lang="en-US" dirty="0" err="1">
                <a:latin typeface="Times New Roman" panose="02020603050405020304" pitchFamily="18" charset="0"/>
                <a:cs typeface="Times New Roman" panose="02020603050405020304" pitchFamily="18" charset="0"/>
              </a:rPr>
              <a:t>autoencoder</a:t>
            </a:r>
            <a:r>
              <a:rPr lang="en-US" dirty="0">
                <a:latin typeface="Times New Roman" panose="02020603050405020304" pitchFamily="18" charset="0"/>
                <a:cs typeface="Times New Roman" panose="02020603050405020304" pitchFamily="18" charset="0"/>
              </a:rPr>
              <a:t> for feature extraction and dimensionality reduction, followed by an attention-enhanced LSTM to analyze sequential dependencies and detect anomalies effectively.</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0268"/>
            <a:ext cx="10515600" cy="1325563"/>
          </a:xfrm>
        </p:spPr>
        <p:txBody>
          <a:bodyPr>
            <a:normAutofit/>
          </a:bodyPr>
          <a:lstStyle/>
          <a:p>
            <a:r>
              <a:rPr lang="en-US" sz="2800" b="1" dirty="0">
                <a:latin typeface="Times New Roman" panose="02020603050405020304" pitchFamily="18" charset="0"/>
                <a:cs typeface="Times New Roman" panose="02020603050405020304" pitchFamily="18" charset="0"/>
              </a:rPr>
              <a:t>EXISTING SYSTEM</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2507" y="1451429"/>
            <a:ext cx="10515600" cy="4876800"/>
          </a:xfrm>
        </p:spPr>
        <p:txBody>
          <a:bodyPr>
            <a:noAutofit/>
          </a:bodyPr>
          <a:lstStyle/>
          <a:p>
            <a:pPr algn="just">
              <a:lnSpc>
                <a:spcPct val="170000"/>
              </a:lnSpc>
            </a:pPr>
            <a:r>
              <a:rPr lang="en-US" sz="1800" dirty="0">
                <a:latin typeface="Times New Roman" panose="02020603050405020304" pitchFamily="18" charset="0"/>
                <a:cs typeface="Times New Roman" panose="02020603050405020304" pitchFamily="18" charset="0"/>
              </a:rPr>
              <a:t>Traditional Intrusion Detection Systems (IDS) primarily rely on signature-based and anomaly-based detection methods. Signature-based IDS, such as Snort, use predefined attack signatures to detect known threats but struggle against zero-day attacks. </a:t>
            </a:r>
            <a:endParaRPr lang="en-US" sz="1800" dirty="0">
              <a:latin typeface="Times New Roman" panose="02020603050405020304" pitchFamily="18" charset="0"/>
              <a:cs typeface="Times New Roman" panose="02020603050405020304" pitchFamily="18" charset="0"/>
            </a:endParaRPr>
          </a:p>
          <a:p>
            <a:pPr algn="just">
              <a:lnSpc>
                <a:spcPct val="170000"/>
              </a:lnSpc>
            </a:pPr>
            <a:r>
              <a:rPr lang="en-US" sz="1800" dirty="0">
                <a:latin typeface="Times New Roman" panose="02020603050405020304" pitchFamily="18" charset="0"/>
                <a:cs typeface="Times New Roman" panose="02020603050405020304" pitchFamily="18" charset="0"/>
              </a:rPr>
              <a:t>Anomaly-based IDS utilize statistical models and machine learning algorithms like Decision Trees, Support Vector Machines (SVM), and K-Means Clustering to identify unusual network behavior. </a:t>
            </a:r>
            <a:endParaRPr lang="en-US" sz="1800" dirty="0">
              <a:latin typeface="Times New Roman" panose="02020603050405020304" pitchFamily="18" charset="0"/>
              <a:cs typeface="Times New Roman" panose="02020603050405020304" pitchFamily="18" charset="0"/>
            </a:endParaRPr>
          </a:p>
          <a:p>
            <a:pPr algn="just">
              <a:lnSpc>
                <a:spcPct val="170000"/>
              </a:lnSpc>
            </a:pPr>
            <a:r>
              <a:rPr lang="en-US" sz="1800" dirty="0">
                <a:latin typeface="Times New Roman" panose="02020603050405020304" pitchFamily="18" charset="0"/>
                <a:cs typeface="Times New Roman" panose="02020603050405020304" pitchFamily="18" charset="0"/>
              </a:rPr>
              <a:t>However, these systems face challenges in practical adoption due to poor </a:t>
            </a:r>
            <a:r>
              <a:rPr lang="en-US" sz="1800" dirty="0" err="1">
                <a:latin typeface="Times New Roman" panose="02020603050405020304" pitchFamily="18" charset="0"/>
                <a:cs typeface="Times New Roman" panose="02020603050405020304" pitchFamily="18" charset="0"/>
              </a:rPr>
              <a:t>explainability</a:t>
            </a:r>
            <a:r>
              <a:rPr lang="en-US" sz="1800" dirty="0">
                <a:latin typeface="Times New Roman" panose="02020603050405020304" pitchFamily="18" charset="0"/>
                <a:cs typeface="Times New Roman" panose="02020603050405020304" pitchFamily="18" charset="0"/>
              </a:rPr>
              <a:t>, high false positive rates, and limited adaptability to dynamic network environments. </a:t>
            </a:r>
            <a:endParaRPr lang="en-US" sz="1800" dirty="0">
              <a:latin typeface="Times New Roman" panose="02020603050405020304" pitchFamily="18" charset="0"/>
              <a:cs typeface="Times New Roman" panose="02020603050405020304" pitchFamily="18" charset="0"/>
            </a:endParaRPr>
          </a:p>
          <a:p>
            <a:pPr algn="just">
              <a:lnSpc>
                <a:spcPct val="170000"/>
              </a:lnSpc>
            </a:pPr>
            <a:r>
              <a:rPr lang="en-US" sz="1800" dirty="0">
                <a:latin typeface="Times New Roman" panose="02020603050405020304" pitchFamily="18" charset="0"/>
                <a:cs typeface="Times New Roman" panose="02020603050405020304" pitchFamily="18" charset="0"/>
              </a:rPr>
              <a:t>AI/ML-based IDS solutions, while promising, often fail to gain enterprise acceptance due to issues such as usability, privacy concerns, and lack of compliance with security regulations. The complexity of these models also makes it difficult for administrators to interpret and act on detected threats effectively.</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DISADVANATAGES</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1800" dirty="0">
                <a:latin typeface="Times New Roman" panose="02020603050405020304" pitchFamily="18" charset="0"/>
                <a:cs typeface="Times New Roman" panose="02020603050405020304" pitchFamily="18" charset="0"/>
              </a:rPr>
              <a:t>Poor </a:t>
            </a:r>
            <a:r>
              <a:rPr lang="en-US" sz="1800" dirty="0" err="1">
                <a:latin typeface="Times New Roman" panose="02020603050405020304" pitchFamily="18" charset="0"/>
                <a:cs typeface="Times New Roman" panose="02020603050405020304" pitchFamily="18" charset="0"/>
              </a:rPr>
              <a:t>explainability</a:t>
            </a:r>
            <a:r>
              <a:rPr lang="en-US" sz="1800" dirty="0">
                <a:latin typeface="Times New Roman" panose="02020603050405020304" pitchFamily="18" charset="0"/>
                <a:cs typeface="Times New Roman" panose="02020603050405020304" pitchFamily="18" charset="0"/>
              </a:rPr>
              <a:t> of detected threats.</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High false positive rates persist.</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Limited adaptability to network changes.</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Usability concerns hinder practical adoption.</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Privacy and compliance issues arise.</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Complex models are hard to interpret.</a:t>
            </a:r>
            <a:endParaRPr lang="en-US" sz="1800" dirty="0">
              <a:latin typeface="Times New Roman" panose="02020603050405020304" pitchFamily="18" charset="0"/>
              <a:cs typeface="Times New Roman" panose="02020603050405020304" pitchFamily="18" charset="0"/>
            </a:endParaRPr>
          </a:p>
          <a:p>
            <a:pPr algn="just">
              <a:lnSpc>
                <a:spcPct val="150000"/>
              </a:lnSpc>
            </a:pP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PROPOSED SYSTEM</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52353"/>
            <a:ext cx="10515600" cy="4762833"/>
          </a:xfrm>
        </p:spPr>
        <p:txBody>
          <a:bodyPr>
            <a:normAutofit/>
          </a:bodyPr>
          <a:lstStyle/>
          <a:p>
            <a:pPr algn="just">
              <a:lnSpc>
                <a:spcPct val="150000"/>
              </a:lnSpc>
            </a:pPr>
            <a:r>
              <a:rPr lang="en-US" sz="1800" dirty="0">
                <a:latin typeface="Times New Roman" panose="02020603050405020304" pitchFamily="18" charset="0"/>
                <a:cs typeface="Times New Roman" panose="02020603050405020304" pitchFamily="18" charset="0"/>
              </a:rPr>
              <a:t>The proposed system introduces a real-time Intrusion Detection System (IDS) for wireless networks, utilizing a Hybrid </a:t>
            </a:r>
            <a:r>
              <a:rPr lang="en-US" sz="1800" dirty="0" err="1">
                <a:latin typeface="Times New Roman" panose="02020603050405020304" pitchFamily="18" charset="0"/>
                <a:cs typeface="Times New Roman" panose="02020603050405020304" pitchFamily="18" charset="0"/>
              </a:rPr>
              <a:t>Autoencoder</a:t>
            </a:r>
            <a:r>
              <a:rPr lang="en-US" sz="1800" dirty="0">
                <a:latin typeface="Times New Roman" panose="02020603050405020304" pitchFamily="18" charset="0"/>
                <a:cs typeface="Times New Roman" panose="02020603050405020304" pitchFamily="18" charset="0"/>
              </a:rPr>
              <a:t>-Attention LSTM model within a Flask framework. </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The system employs an </a:t>
            </a:r>
            <a:r>
              <a:rPr lang="en-US" sz="1800" dirty="0" err="1">
                <a:latin typeface="Times New Roman" panose="02020603050405020304" pitchFamily="18" charset="0"/>
                <a:cs typeface="Times New Roman" panose="02020603050405020304" pitchFamily="18" charset="0"/>
              </a:rPr>
              <a:t>autoencoder</a:t>
            </a:r>
            <a:r>
              <a:rPr lang="en-US" sz="1800" dirty="0">
                <a:latin typeface="Times New Roman" panose="02020603050405020304" pitchFamily="18" charset="0"/>
                <a:cs typeface="Times New Roman" panose="02020603050405020304" pitchFamily="18" charset="0"/>
              </a:rPr>
              <a:t> for feature extraction and dimensionality reduction, followed by an attention-enhanced LSTM to effectively capture sequential patterns and detect anomalies in network traffic. </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The IoT-23 dataset is used for training, with preprocessing techniques such as SMOTE, feature selection, and scaling applied to optimize model performance. </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The experimental analysis highlights the efficiency of this hybrid approach in identifying multiple attack types while ensuring low-latency, real-time intrusion detection. </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The proposed system enhances scalability and provides an effective security solution for </a:t>
            </a:r>
            <a:r>
              <a:rPr lang="en-US" sz="1800" dirty="0" err="1">
                <a:latin typeface="Times New Roman" panose="02020603050405020304" pitchFamily="18" charset="0"/>
                <a:cs typeface="Times New Roman" panose="02020603050405020304" pitchFamily="18" charset="0"/>
              </a:rPr>
              <a:t>IoT</a:t>
            </a:r>
            <a:r>
              <a:rPr lang="en-US" sz="1800" dirty="0">
                <a:latin typeface="Times New Roman" panose="02020603050405020304" pitchFamily="18" charset="0"/>
                <a:cs typeface="Times New Roman" panose="02020603050405020304" pitchFamily="18" charset="0"/>
              </a:rPr>
              <a:t> networks.</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ADVANTAGES</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1800" dirty="0">
                <a:latin typeface="Times New Roman" panose="02020603050405020304" pitchFamily="18" charset="0"/>
                <a:cs typeface="Times New Roman" panose="02020603050405020304" pitchFamily="18" charset="0"/>
              </a:rPr>
              <a:t>Real-time intrusion detection enabled.</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Enhanced anomaly detection accuracy.</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Low-latency threat identification.</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Improved scalability for </a:t>
            </a:r>
            <a:r>
              <a:rPr lang="en-US" sz="1800" dirty="0" err="1">
                <a:latin typeface="Times New Roman" panose="02020603050405020304" pitchFamily="18" charset="0"/>
                <a:cs typeface="Times New Roman" panose="02020603050405020304" pitchFamily="18" charset="0"/>
              </a:rPr>
              <a:t>IoT</a:t>
            </a:r>
            <a:r>
              <a:rPr lang="en-US" sz="1800" dirty="0">
                <a:latin typeface="Times New Roman" panose="02020603050405020304" pitchFamily="18" charset="0"/>
                <a:cs typeface="Times New Roman" panose="02020603050405020304" pitchFamily="18" charset="0"/>
              </a:rPr>
              <a:t> networks.</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Effective feature extraction technique.</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Better handling of imbalanced data.</a:t>
            </a:r>
            <a:endParaRPr lang="en-US" sz="1800" dirty="0">
              <a:latin typeface="Times New Roman" panose="02020603050405020304" pitchFamily="18" charset="0"/>
              <a:cs typeface="Times New Roman" panose="02020603050405020304" pitchFamily="18" charset="0"/>
            </a:endParaRPr>
          </a:p>
          <a:p>
            <a:pPr algn="just">
              <a:lnSpc>
                <a:spcPct val="150000"/>
              </a:lnSpc>
            </a:pP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0896"/>
            <a:ext cx="10515600" cy="1325563"/>
          </a:xfrm>
        </p:spPr>
        <p:txBody>
          <a:bodyPr>
            <a:normAutofit/>
          </a:bodyPr>
          <a:lstStyle/>
          <a:p>
            <a:r>
              <a:rPr lang="en-US" sz="2800" b="1" dirty="0">
                <a:latin typeface="Times New Roman" panose="02020603050405020304" pitchFamily="18" charset="0"/>
                <a:cs typeface="Times New Roman" panose="02020603050405020304" pitchFamily="18" charset="0"/>
              </a:rPr>
              <a:t>LITERATURE SURVEY</a:t>
            </a:r>
            <a:endParaRPr lang="en-US" sz="2800" b="1"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nvPr>
        </p:nvGraphicFramePr>
        <p:xfrm>
          <a:off x="767442" y="1825625"/>
          <a:ext cx="10657116" cy="4525306"/>
        </p:xfrm>
        <a:graphic>
          <a:graphicData uri="http://schemas.openxmlformats.org/drawingml/2006/table">
            <a:tbl>
              <a:tblPr firstRow="1" bandRow="1">
                <a:tableStyleId>{5C22544A-7EE6-4342-B048-85BDC9FD1C3A}</a:tableStyleId>
              </a:tblPr>
              <a:tblGrid>
                <a:gridCol w="871545"/>
                <a:gridCol w="2971342"/>
                <a:gridCol w="2662441"/>
                <a:gridCol w="4151788"/>
              </a:tblGrid>
              <a:tr h="289188">
                <a:tc>
                  <a:txBody>
                    <a:bodyPr/>
                    <a:lstStyle/>
                    <a:p>
                      <a:r>
                        <a:rPr lang="en-US" sz="1600" b="0" dirty="0">
                          <a:latin typeface="Times New Roman" panose="02020603050405020304" pitchFamily="18" charset="0"/>
                          <a:cs typeface="Times New Roman" panose="02020603050405020304" pitchFamily="18" charset="0"/>
                        </a:rPr>
                        <a:t>S.NO</a:t>
                      </a:r>
                      <a:endParaRPr lang="en-US" sz="1600" b="0" dirty="0">
                        <a:latin typeface="Times New Roman" panose="02020603050405020304" pitchFamily="18" charset="0"/>
                        <a:cs typeface="Times New Roman" panose="02020603050405020304" pitchFamily="18" charset="0"/>
                      </a:endParaRPr>
                    </a:p>
                  </a:txBody>
                  <a:tcPr/>
                </a:tc>
                <a:tc>
                  <a:txBody>
                    <a:bodyPr/>
                    <a:lstStyle/>
                    <a:p>
                      <a:r>
                        <a:rPr lang="en-US" sz="1600" b="0" dirty="0">
                          <a:latin typeface="Times New Roman" panose="02020603050405020304" pitchFamily="18" charset="0"/>
                          <a:cs typeface="Times New Roman" panose="02020603050405020304" pitchFamily="18" charset="0"/>
                        </a:rPr>
                        <a:t>TITLE</a:t>
                      </a:r>
                      <a:endParaRPr lang="en-US" sz="1600" b="0" dirty="0">
                        <a:latin typeface="Times New Roman" panose="02020603050405020304" pitchFamily="18" charset="0"/>
                        <a:cs typeface="Times New Roman" panose="02020603050405020304" pitchFamily="18" charset="0"/>
                      </a:endParaRPr>
                    </a:p>
                  </a:txBody>
                  <a:tcPr/>
                </a:tc>
                <a:tc>
                  <a:txBody>
                    <a:bodyPr/>
                    <a:lstStyle/>
                    <a:p>
                      <a:r>
                        <a:rPr lang="en-US" sz="1600" b="0" dirty="0">
                          <a:latin typeface="Times New Roman" panose="02020603050405020304" pitchFamily="18" charset="0"/>
                          <a:cs typeface="Times New Roman" panose="02020603050405020304" pitchFamily="18" charset="0"/>
                        </a:rPr>
                        <a:t>AUTHOR/YEAR</a:t>
                      </a:r>
                      <a:endParaRPr lang="en-US" sz="1600" b="0" dirty="0">
                        <a:latin typeface="Times New Roman" panose="02020603050405020304" pitchFamily="18" charset="0"/>
                        <a:cs typeface="Times New Roman" panose="02020603050405020304" pitchFamily="18" charset="0"/>
                      </a:endParaRPr>
                    </a:p>
                  </a:txBody>
                  <a:tcPr/>
                </a:tc>
                <a:tc>
                  <a:txBody>
                    <a:bodyPr/>
                    <a:lstStyle/>
                    <a:p>
                      <a:r>
                        <a:rPr lang="en-US" sz="1600" b="0" dirty="0">
                          <a:latin typeface="Times New Roman" panose="02020603050405020304" pitchFamily="18" charset="0"/>
                          <a:cs typeface="Times New Roman" panose="02020603050405020304" pitchFamily="18" charset="0"/>
                        </a:rPr>
                        <a:t>DESCRIPTION</a:t>
                      </a:r>
                      <a:endParaRPr lang="en-US" sz="1600" b="0" dirty="0">
                        <a:latin typeface="Times New Roman" panose="02020603050405020304" pitchFamily="18" charset="0"/>
                        <a:cs typeface="Times New Roman" panose="02020603050405020304" pitchFamily="18" charset="0"/>
                      </a:endParaRPr>
                    </a:p>
                  </a:txBody>
                  <a:tcPr/>
                </a:tc>
              </a:tr>
              <a:tr h="1568746">
                <a:tc>
                  <a:txBody>
                    <a:bodyPr/>
                    <a:lstStyle/>
                    <a:p>
                      <a:r>
                        <a:rPr lang="en-US" sz="1600" b="0" dirty="0">
                          <a:latin typeface="Times New Roman" panose="02020603050405020304" pitchFamily="18" charset="0"/>
                          <a:cs typeface="Times New Roman" panose="02020603050405020304" pitchFamily="18" charset="0"/>
                        </a:rPr>
                        <a:t>1</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CNN-</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BiLSTM</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 Hybrid Deep Learning Approach for Network Intrusion Detection System in Software-Defined Networking With Hybrid Feature Selection</a:t>
                      </a:r>
                      <a:endParaRPr lang="en-US" sz="1600" b="0" i="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US" sz="1600" b="0" dirty="0">
                        <a:latin typeface="Times New Roman" panose="02020603050405020304" pitchFamily="18" charset="0"/>
                        <a:cs typeface="Times New Roman" panose="02020603050405020304" pitchFamily="18" charset="0"/>
                      </a:endParaRPr>
                    </a:p>
                  </a:txBody>
                  <a:tcPr/>
                </a:tc>
                <a:tc>
                  <a:txBody>
                    <a:bodyPr/>
                    <a:lstStyle/>
                    <a:p>
                      <a:r>
                        <a:rPr lang="en-US" sz="1600" b="0" dirty="0" err="1">
                          <a:latin typeface="Times New Roman" panose="02020603050405020304" pitchFamily="18" charset="0"/>
                          <a:cs typeface="Times New Roman" panose="02020603050405020304" pitchFamily="18" charset="0"/>
                        </a:rPr>
                        <a:t>Rachid</a:t>
                      </a:r>
                      <a:r>
                        <a:rPr lang="en-US" sz="1600" b="0" dirty="0">
                          <a:latin typeface="Times New Roman" panose="02020603050405020304" pitchFamily="18" charset="0"/>
                          <a:cs typeface="Times New Roman" panose="02020603050405020304" pitchFamily="18" charset="0"/>
                        </a:rPr>
                        <a:t> Ben Said/2023</a:t>
                      </a:r>
                      <a:endParaRPr lang="en-US" sz="1600" b="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In this study, we created a hybrid Convolutional Neural Network (CNN) and bidirectional long short-term memory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BiLSTM</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network to enhance network intrusion detection using binary and multiclass classification.</a:t>
                      </a:r>
                      <a:endParaRPr lang="en-US" sz="1600" b="0" dirty="0">
                        <a:latin typeface="Times New Roman" panose="02020603050405020304" pitchFamily="18" charset="0"/>
                        <a:cs typeface="Times New Roman" panose="02020603050405020304" pitchFamily="18" charset="0"/>
                      </a:endParaRPr>
                    </a:p>
                  </a:txBody>
                  <a:tcPr/>
                </a:tc>
              </a:tr>
              <a:tr h="926986">
                <a:tc>
                  <a:txBody>
                    <a:bodyPr/>
                    <a:lstStyle/>
                    <a:p>
                      <a:r>
                        <a:rPr lang="en-US" sz="1600" b="0" dirty="0">
                          <a:latin typeface="Times New Roman" panose="02020603050405020304" pitchFamily="18" charset="0"/>
                          <a:cs typeface="Times New Roman" panose="02020603050405020304" pitchFamily="18" charset="0"/>
                        </a:rPr>
                        <a:t>2</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Early Detection of Network Intrusions Using a GAN-Based One-Class Classifier</a:t>
                      </a:r>
                      <a:endParaRPr lang="en-US" sz="1600" b="0" i="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US" sz="1600" b="0" dirty="0">
                        <a:latin typeface="Times New Roman" panose="02020603050405020304" pitchFamily="18" charset="0"/>
                        <a:cs typeface="Times New Roman" panose="02020603050405020304" pitchFamily="18" charset="0"/>
                      </a:endParaRPr>
                    </a:p>
                  </a:txBody>
                  <a:tcPr/>
                </a:tc>
                <a:tc>
                  <a:txBody>
                    <a:bodyPr/>
                    <a:lstStyle/>
                    <a:p>
                      <a:r>
                        <a:rPr lang="en-US" sz="1600" b="0" dirty="0" err="1">
                          <a:latin typeface="Times New Roman" panose="02020603050405020304" pitchFamily="18" charset="0"/>
                          <a:cs typeface="Times New Roman" panose="02020603050405020304" pitchFamily="18" charset="0"/>
                        </a:rPr>
                        <a:t>Taehoon</a:t>
                      </a:r>
                      <a:r>
                        <a:rPr lang="en-US" sz="1600" b="0" dirty="0">
                          <a:latin typeface="Times New Roman" panose="02020603050405020304" pitchFamily="18" charset="0"/>
                          <a:cs typeface="Times New Roman" panose="02020603050405020304" pitchFamily="18" charset="0"/>
                        </a:rPr>
                        <a:t> Kim/2022</a:t>
                      </a:r>
                      <a:endParaRPr lang="en-US" sz="1600" b="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The proposed method learns the patterns of packets that are unhelpful in order to classify network intrusions and benign sessions. </a:t>
                      </a:r>
                      <a:endParaRPr lang="en-US" sz="1600" b="0" dirty="0">
                        <a:latin typeface="Times New Roman" panose="02020603050405020304" pitchFamily="18" charset="0"/>
                        <a:cs typeface="Times New Roman" panose="02020603050405020304" pitchFamily="18" charset="0"/>
                      </a:endParaRPr>
                    </a:p>
                  </a:txBody>
                  <a:tcPr/>
                </a:tc>
              </a:tr>
              <a:tr h="1354826">
                <a:tc>
                  <a:txBody>
                    <a:bodyPr/>
                    <a:lstStyle/>
                    <a:p>
                      <a:r>
                        <a:rPr lang="en-US" sz="1600" b="0" dirty="0">
                          <a:latin typeface="Times New Roman" panose="02020603050405020304" pitchFamily="18" charset="0"/>
                          <a:cs typeface="Times New Roman" panose="02020603050405020304" pitchFamily="18" charset="0"/>
                        </a:rPr>
                        <a:t>3</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Network Intrusion Detection Method Based on Hybrid Improved Residual Network Blocks and Bidirectional Gated Recurrent Units</a:t>
                      </a:r>
                      <a:endParaRPr lang="en-US" sz="1600" b="0" i="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US" sz="1600" b="0" dirty="0">
                        <a:latin typeface="Times New Roman" panose="02020603050405020304" pitchFamily="18" charset="0"/>
                        <a:cs typeface="Times New Roman" panose="02020603050405020304" pitchFamily="18" charset="0"/>
                      </a:endParaRPr>
                    </a:p>
                  </a:txBody>
                  <a:tcPr/>
                </a:tc>
                <a:tc>
                  <a:txBody>
                    <a:bodyPr/>
                    <a:lstStyle/>
                    <a:p>
                      <a:r>
                        <a:rPr lang="en-US" sz="1600" b="0" dirty="0" err="1">
                          <a:latin typeface="Times New Roman" panose="02020603050405020304" pitchFamily="18" charset="0"/>
                          <a:cs typeface="Times New Roman" panose="02020603050405020304" pitchFamily="18" charset="0"/>
                        </a:rPr>
                        <a:t>Hongchen</a:t>
                      </a:r>
                      <a:r>
                        <a:rPr lang="en-US" sz="1600" b="0" dirty="0">
                          <a:latin typeface="Times New Roman" panose="02020603050405020304" pitchFamily="18" charset="0"/>
                          <a:cs typeface="Times New Roman" panose="02020603050405020304" pitchFamily="18" charset="0"/>
                        </a:rPr>
                        <a:t> Yu/2023</a:t>
                      </a:r>
                      <a:endParaRPr lang="en-US" sz="1600" b="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This paper proposes a hybrid network classifier consisting of improved residual network blocks and bidirectional gated recurrent units.</a:t>
                      </a:r>
                      <a:endParaRPr lang="en-US" sz="1600" b="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55410"/>
            <a:ext cx="10515600" cy="1325563"/>
          </a:xfrm>
        </p:spPr>
        <p:txBody>
          <a:bodyPr>
            <a:normAutofit/>
          </a:bodyPr>
          <a:lstStyle/>
          <a:p>
            <a:r>
              <a:rPr lang="en-US" sz="2800" b="1" dirty="0">
                <a:latin typeface="Times New Roman" panose="02020603050405020304" pitchFamily="18" charset="0"/>
                <a:cs typeface="Times New Roman" panose="02020603050405020304" pitchFamily="18" charset="0"/>
              </a:rPr>
              <a:t>LITERATURE SURVEY</a:t>
            </a:r>
            <a:endParaRPr lang="en-US" sz="2800" b="1"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nvPr>
        </p:nvGraphicFramePr>
        <p:xfrm>
          <a:off x="838200" y="2014311"/>
          <a:ext cx="10515600" cy="4119880"/>
        </p:xfrm>
        <a:graphic>
          <a:graphicData uri="http://schemas.openxmlformats.org/drawingml/2006/table">
            <a:tbl>
              <a:tblPr firstRow="1" bandRow="1">
                <a:tableStyleId>{5C22544A-7EE6-4342-B048-85BDC9FD1C3A}</a:tableStyleId>
              </a:tblPr>
              <a:tblGrid>
                <a:gridCol w="859971"/>
                <a:gridCol w="2931886"/>
                <a:gridCol w="2627086"/>
                <a:gridCol w="4096657"/>
              </a:tblGrid>
              <a:tr h="370840">
                <a:tc>
                  <a:txBody>
                    <a:bodyPr/>
                    <a:lstStyle/>
                    <a:p>
                      <a:r>
                        <a:rPr lang="en-US" b="0" dirty="0">
                          <a:latin typeface="Times New Roman" panose="02020603050405020304" pitchFamily="18" charset="0"/>
                          <a:cs typeface="Times New Roman" panose="02020603050405020304" pitchFamily="18" charset="0"/>
                        </a:rPr>
                        <a:t>S.NO</a:t>
                      </a:r>
                      <a:endParaRPr lang="en-US" b="0" dirty="0">
                        <a:latin typeface="Times New Roman" panose="02020603050405020304" pitchFamily="18" charset="0"/>
                        <a:cs typeface="Times New Roman" panose="02020603050405020304" pitchFamily="18" charset="0"/>
                      </a:endParaRPr>
                    </a:p>
                  </a:txBody>
                  <a:tcPr/>
                </a:tc>
                <a:tc>
                  <a:txBody>
                    <a:bodyPr/>
                    <a:lstStyle/>
                    <a:p>
                      <a:r>
                        <a:rPr lang="en-US" b="0" dirty="0">
                          <a:latin typeface="Times New Roman" panose="02020603050405020304" pitchFamily="18" charset="0"/>
                          <a:cs typeface="Times New Roman" panose="02020603050405020304" pitchFamily="18" charset="0"/>
                        </a:rPr>
                        <a:t>TITLE</a:t>
                      </a:r>
                      <a:endParaRPr lang="en-US" b="0" dirty="0">
                        <a:latin typeface="Times New Roman" panose="02020603050405020304" pitchFamily="18" charset="0"/>
                        <a:cs typeface="Times New Roman" panose="02020603050405020304" pitchFamily="18" charset="0"/>
                      </a:endParaRPr>
                    </a:p>
                  </a:txBody>
                  <a:tcPr/>
                </a:tc>
                <a:tc>
                  <a:txBody>
                    <a:bodyPr/>
                    <a:lstStyle/>
                    <a:p>
                      <a:r>
                        <a:rPr lang="en-US" b="0" dirty="0">
                          <a:latin typeface="Times New Roman" panose="02020603050405020304" pitchFamily="18" charset="0"/>
                          <a:cs typeface="Times New Roman" panose="02020603050405020304" pitchFamily="18" charset="0"/>
                        </a:rPr>
                        <a:t>AUTHOR/YEAR</a:t>
                      </a:r>
                      <a:endParaRPr lang="en-US" b="0" dirty="0">
                        <a:latin typeface="Times New Roman" panose="02020603050405020304" pitchFamily="18" charset="0"/>
                        <a:cs typeface="Times New Roman" panose="02020603050405020304" pitchFamily="18" charset="0"/>
                      </a:endParaRPr>
                    </a:p>
                  </a:txBody>
                  <a:tcPr/>
                </a:tc>
                <a:tc>
                  <a:txBody>
                    <a:bodyPr/>
                    <a:lstStyle/>
                    <a:p>
                      <a:r>
                        <a:rPr lang="en-US" b="0" dirty="0">
                          <a:latin typeface="Times New Roman" panose="02020603050405020304" pitchFamily="18" charset="0"/>
                          <a:cs typeface="Times New Roman" panose="02020603050405020304" pitchFamily="18" charset="0"/>
                        </a:rPr>
                        <a:t>DESCRIPTION</a:t>
                      </a:r>
                      <a:endParaRPr lang="en-US" b="0" dirty="0">
                        <a:latin typeface="Times New Roman" panose="02020603050405020304" pitchFamily="18" charset="0"/>
                        <a:cs typeface="Times New Roman" panose="02020603050405020304" pitchFamily="18" charset="0"/>
                      </a:endParaRPr>
                    </a:p>
                  </a:txBody>
                  <a:tcPr/>
                </a:tc>
              </a:tr>
              <a:tr h="370840">
                <a:tc>
                  <a:txBody>
                    <a:bodyPr/>
                    <a:lstStyle/>
                    <a:p>
                      <a:r>
                        <a:rPr lang="en-US" b="0" dirty="0">
                          <a:latin typeface="Times New Roman" panose="02020603050405020304" pitchFamily="18" charset="0"/>
                          <a:cs typeface="Times New Roman" panose="02020603050405020304" pitchFamily="18" charset="0"/>
                        </a:rPr>
                        <a:t>4</a:t>
                      </a:r>
                      <a:endParaRPr lang="en-US" b="0"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Wireless Network Intrusion Detection Based on Improved Convolutional Neural Network</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US" b="0" dirty="0">
                        <a:latin typeface="Times New Roman" panose="02020603050405020304" pitchFamily="18" charset="0"/>
                        <a:cs typeface="Times New Roman" panose="02020603050405020304" pitchFamily="18" charset="0"/>
                      </a:endParaRPr>
                    </a:p>
                  </a:txBody>
                  <a:tcPr/>
                </a:tc>
                <a:tc>
                  <a:txBody>
                    <a:bodyPr/>
                    <a:lstStyle/>
                    <a:p>
                      <a:r>
                        <a:rPr lang="en-US" b="0" dirty="0" err="1">
                          <a:latin typeface="Times New Roman" panose="02020603050405020304" pitchFamily="18" charset="0"/>
                          <a:cs typeface="Times New Roman" panose="02020603050405020304" pitchFamily="18" charset="0"/>
                        </a:rPr>
                        <a:t>Hongyu</a:t>
                      </a:r>
                      <a:r>
                        <a:rPr lang="en-US" b="0" dirty="0">
                          <a:latin typeface="Times New Roman" panose="02020603050405020304" pitchFamily="18" charset="0"/>
                          <a:cs typeface="Times New Roman" panose="02020603050405020304" pitchFamily="18" charset="0"/>
                        </a:rPr>
                        <a:t> Yang/2019</a:t>
                      </a:r>
                      <a:endParaRPr lang="en-US" b="0"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In order to enhance the security and improve the detection ability of malicious intrusion behavior in a wireless network, this paper proposes a wireless network intrusion detection method based on improved convolutional neural network (ICNN). </a:t>
                      </a:r>
                      <a:endParaRPr lang="en-US" b="0" dirty="0">
                        <a:latin typeface="Times New Roman" panose="02020603050405020304" pitchFamily="18" charset="0"/>
                        <a:cs typeface="Times New Roman" panose="02020603050405020304" pitchFamily="18" charset="0"/>
                      </a:endParaRPr>
                    </a:p>
                  </a:txBody>
                  <a:tcPr/>
                </a:tc>
              </a:tr>
              <a:tr h="370840">
                <a:tc>
                  <a:txBody>
                    <a:bodyPr/>
                    <a:lstStyle/>
                    <a:p>
                      <a:r>
                        <a:rPr lang="en-US" b="0" dirty="0">
                          <a:latin typeface="Times New Roman" panose="02020603050405020304" pitchFamily="18" charset="0"/>
                          <a:cs typeface="Times New Roman" panose="02020603050405020304" pitchFamily="18" charset="0"/>
                        </a:rPr>
                        <a:t>5</a:t>
                      </a:r>
                      <a:endParaRPr lang="en-US" b="0"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Real-Time Intrusion Detection in Wireless Network: A Deep Learning-Based Intelligent Mechanism</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US" b="0" dirty="0">
                        <a:latin typeface="Times New Roman" panose="02020603050405020304" pitchFamily="18" charset="0"/>
                        <a:cs typeface="Times New Roman" panose="02020603050405020304" pitchFamily="18" charset="0"/>
                      </a:endParaRPr>
                    </a:p>
                  </a:txBody>
                  <a:tcPr/>
                </a:tc>
                <a:tc>
                  <a:txBody>
                    <a:bodyPr/>
                    <a:lstStyle/>
                    <a:p>
                      <a:r>
                        <a:rPr lang="en-US" b="0" dirty="0" err="1">
                          <a:latin typeface="Times New Roman" panose="02020603050405020304" pitchFamily="18" charset="0"/>
                          <a:cs typeface="Times New Roman" panose="02020603050405020304" pitchFamily="18" charset="0"/>
                        </a:rPr>
                        <a:t>Liqun</a:t>
                      </a:r>
                      <a:r>
                        <a:rPr lang="en-US" b="0" dirty="0">
                          <a:latin typeface="Times New Roman" panose="02020603050405020304" pitchFamily="18" charset="0"/>
                          <a:cs typeface="Times New Roman" panose="02020603050405020304" pitchFamily="18" charset="0"/>
                        </a:rPr>
                        <a:t> Yang/2020</a:t>
                      </a:r>
                      <a:endParaRPr lang="en-US" b="0"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In this paper, we exploit a CDBN (Conditional Deep Belief Network)-based intrusion detection mechanism to recognize the attack features and perform the wireless network intrusion detection in real time.</a:t>
                      </a:r>
                      <a:endParaRPr lang="en-US" b="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12599</Words>
  <Application>WPS Presentation</Application>
  <PresentationFormat>Widescreen</PresentationFormat>
  <Paragraphs>245</Paragraphs>
  <Slides>25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Arial</vt:lpstr>
      <vt:lpstr>SimSun</vt:lpstr>
      <vt:lpstr>Wingdings</vt:lpstr>
      <vt:lpstr>Times New Roman</vt:lpstr>
      <vt:lpstr>Calibri</vt:lpstr>
      <vt:lpstr>Microsoft YaHei</vt:lpstr>
      <vt:lpstr>Arial Unicode MS</vt:lpstr>
      <vt:lpstr>Calibri Light</vt:lpstr>
      <vt:lpstr>Office Theme</vt:lpstr>
      <vt:lpstr>INTRUSION DETECTION USING WIRELESS NETWORK IN MACHINE LEARNING</vt:lpstr>
      <vt:lpstr>ABSTRACT</vt:lpstr>
      <vt:lpstr>INTRODUCTION </vt:lpstr>
      <vt:lpstr>EXISTING SYSTEM</vt:lpstr>
      <vt:lpstr>DISADVANATAGES</vt:lpstr>
      <vt:lpstr>PROPOSED SYSTEM</vt:lpstr>
      <vt:lpstr>ADVANTAGES</vt:lpstr>
      <vt:lpstr>LITERATURE SURVEY</vt:lpstr>
      <vt:lpstr>LITERATURE SURVEY</vt:lpstr>
      <vt:lpstr>PowerPoint 演示文稿</vt:lpstr>
      <vt:lpstr>HARDWARE REQUIREMENTS</vt:lpstr>
      <vt:lpstr>SYSTEM ARCHITECTURE DIAGRAM</vt:lpstr>
      <vt:lpstr>LIST OF MODULES</vt:lpstr>
      <vt:lpstr>MODULE EXPLANATION</vt:lpstr>
      <vt:lpstr>MODULE EXPLANATION</vt:lpstr>
      <vt:lpstr>WORK FLOW DIAGRAM</vt:lpstr>
      <vt:lpstr>OUTPUT SCREENSHOTS  HOME PAGE</vt:lpstr>
      <vt:lpstr>HOME PAGE</vt:lpstr>
      <vt:lpstr>LOGIN PAGE</vt:lpstr>
      <vt:lpstr>PREDICTION PAGE</vt:lpstr>
      <vt:lpstr>RESULT PAGE</vt:lpstr>
      <vt:lpstr>RESULT AND EVALUATION</vt:lpstr>
      <vt:lpstr>CONCLUSION</vt:lpstr>
      <vt:lpstr>FUTURE ENHANCEMENT</vt:lpstr>
      <vt:lpstr>REFERANCE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System-3</dc:creator>
  <cp:lastModifiedBy>Balaji V (Bala)</cp:lastModifiedBy>
  <cp:revision>9</cp:revision>
  <dcterms:created xsi:type="dcterms:W3CDTF">2025-04-28T12:15:00Z</dcterms:created>
  <dcterms:modified xsi:type="dcterms:W3CDTF">2025-05-20T17:08:58Z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1ABE92BC523341DBB23DBDB0E947248E_12</vt:lpwstr>
  </property>
  <property fmtid="{D5CDD505-2E9C-101B-9397-08002B2CF9AE}" pid="3" name="KSOProductBuildVer">
    <vt:lpwstr>2057-12.2.0.21179</vt:lpwstr>
  </property>
</Properties>
</file>