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146847058"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nput.readthedocs.io/en/latest/"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09179" y="3738873"/>
            <a:ext cx="5643858" cy="1785104"/>
          </a:xfrm>
          <a:prstGeom prst="rect">
            <a:avLst/>
          </a:prstGeom>
          <a:noFill/>
        </p:spPr>
        <p:txBody>
          <a:bodyPr wrap="square" lIns="91440" tIns="45720" rIns="91440" bIns="45720" rtlCol="0" anchor="t">
            <a:spAutoFit/>
          </a:bodyPr>
          <a:lstStyle/>
          <a:p>
            <a:pPr algn="ctr"/>
            <a:r>
              <a:rPr lang="en-US" sz="2000" b="1" dirty="0">
                <a:solidFill>
                  <a:schemeClr val="tx2">
                    <a:lumMod val="20000"/>
                    <a:lumOff val="80000"/>
                  </a:schemeClr>
                </a:solidFill>
                <a:latin typeface="Arial" pitchFamily="34" charset="0"/>
                <a:cs typeface="Arial" pitchFamily="34" charset="0"/>
              </a:rPr>
              <a:t>Presented By</a:t>
            </a:r>
          </a:p>
          <a:p>
            <a:pPr algn="ctr">
              <a:lnSpc>
                <a:spcPct val="150000"/>
              </a:lnSpc>
            </a:pPr>
            <a:r>
              <a:rPr lang="en-US" sz="2000" b="1" dirty="0" err="1">
                <a:solidFill>
                  <a:schemeClr val="tx2">
                    <a:lumMod val="20000"/>
                    <a:lumOff val="80000"/>
                  </a:schemeClr>
                </a:solidFill>
                <a:latin typeface="Arial"/>
                <a:cs typeface="Arial"/>
              </a:rPr>
              <a:t>Balaji.M</a:t>
            </a:r>
            <a:r>
              <a:rPr lang="en-US" sz="2000" b="1" dirty="0">
                <a:solidFill>
                  <a:schemeClr val="tx2">
                    <a:lumMod val="20000"/>
                    <a:lumOff val="80000"/>
                  </a:schemeClr>
                </a:solidFill>
                <a:latin typeface="Arial"/>
                <a:cs typeface="Arial"/>
              </a:rPr>
              <a:t>-</a:t>
            </a:r>
            <a:endParaRPr lang="en-GB" sz="2000" b="1" dirty="0">
              <a:solidFill>
                <a:schemeClr val="tx2">
                  <a:lumMod val="20000"/>
                  <a:lumOff val="80000"/>
                </a:schemeClr>
              </a:solidFill>
              <a:latin typeface="Arial"/>
              <a:cs typeface="Arial"/>
            </a:endParaRPr>
          </a:p>
          <a:p>
            <a:pPr algn="ctr">
              <a:lnSpc>
                <a:spcPct val="150000"/>
              </a:lnSpc>
            </a:pPr>
            <a:r>
              <a:rPr lang="en-US" sz="2000" b="1" dirty="0">
                <a:solidFill>
                  <a:schemeClr val="tx2">
                    <a:lumMod val="20000"/>
                    <a:lumOff val="80000"/>
                  </a:schemeClr>
                </a:solidFill>
                <a:latin typeface="Arial"/>
                <a:cs typeface="Arial"/>
              </a:rPr>
              <a:t>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36032" y="744298"/>
            <a:ext cx="11029615" cy="4673324"/>
          </a:xfrm>
        </p:spPr>
        <p:txBody>
          <a:bodyPr>
            <a:normAutofit/>
          </a:bodyPr>
          <a:lstStyle/>
          <a:p>
            <a:pPr marL="0" indent="0">
              <a:buNone/>
            </a:pP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can be further enhanced in the following ways:</a:t>
            </a:r>
          </a:p>
          <a:p>
            <a:r>
              <a:rPr lang="en-US" sz="2000" dirty="0">
                <a:latin typeface="Calibri" panose="020F0502020204030204" pitchFamily="34" charset="0"/>
                <a:cs typeface="Calibri" panose="020F0502020204030204" pitchFamily="34" charset="0"/>
              </a:rPr>
              <a:t>Integration with remote monitoring capabilities for real-time access to logged data.</a:t>
            </a:r>
          </a:p>
          <a:p>
            <a:r>
              <a:rPr lang="en-US" sz="2000" dirty="0">
                <a:latin typeface="Calibri" panose="020F0502020204030204" pitchFamily="34" charset="0"/>
                <a:cs typeface="Calibri" panose="020F0502020204030204" pitchFamily="34" charset="0"/>
              </a:rPr>
              <a:t>Adding support for capturing additional information such as active window titles and URLs.</a:t>
            </a:r>
          </a:p>
          <a:p>
            <a:r>
              <a:rPr lang="en-US" sz="2000" dirty="0">
                <a:latin typeface="Calibri" panose="020F0502020204030204" pitchFamily="34" charset="0"/>
                <a:cs typeface="Calibri" panose="020F0502020204030204" pitchFamily="34" charset="0"/>
              </a:rPr>
              <a:t>Enhancing stealth capabilities to evade detection by antivirus software more effectively.</a:t>
            </a:r>
          </a:p>
          <a:p>
            <a:r>
              <a:rPr lang="en-US" sz="2000" dirty="0">
                <a:latin typeface="Calibri" panose="020F0502020204030204" pitchFamily="34" charset="0"/>
                <a:cs typeface="Calibri" panose="020F0502020204030204" pitchFamily="34" charset="0"/>
              </a:rPr>
              <a:t>Providing configuration options for customizing logging settings and behavior.</a:t>
            </a:r>
          </a:p>
          <a:p>
            <a:r>
              <a:rPr lang="en-US" sz="2000" dirty="0">
                <a:latin typeface="Calibri" panose="020F0502020204030204" pitchFamily="34" charset="0"/>
                <a:cs typeface="Calibri" panose="020F0502020204030204" pitchFamily="34" charset="0"/>
              </a:rPr>
              <a:t>Incorporating advanced encryption techniques to enhance data security further.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636031" y="103423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6481"/>
            <a:ext cx="11029615" cy="4673324"/>
          </a:xfrm>
        </p:spPr>
        <p:txBody>
          <a:bodyPr>
            <a:normAutofit/>
          </a:bodyPr>
          <a:lstStyle/>
          <a:p>
            <a:r>
              <a:rPr lang="fr-FR" dirty="0"/>
              <a:t>Python Documentation: </a:t>
            </a:r>
            <a:r>
              <a:rPr lang="fr-FR" dirty="0">
                <a:hlinkClick r:id="rId2"/>
              </a:rPr>
              <a:t>https://docs.python.org/3/</a:t>
            </a:r>
            <a:endParaRPr lang="fr-FR" dirty="0"/>
          </a:p>
          <a:p>
            <a:r>
              <a:rPr lang="fr-FR" dirty="0" err="1"/>
              <a:t>Tkinter</a:t>
            </a:r>
            <a:r>
              <a:rPr lang="fr-FR" dirty="0"/>
              <a:t> Documentation: </a:t>
            </a:r>
            <a:r>
              <a:rPr lang="fr-FR" dirty="0">
                <a:hlinkClick r:id="rId3"/>
              </a:rPr>
              <a:t>https://docs.python.org/3/library/tkinter.html</a:t>
            </a:r>
            <a:endParaRPr lang="fr-FR" dirty="0"/>
          </a:p>
          <a:p>
            <a:r>
              <a:rPr lang="fr-FR" dirty="0" err="1"/>
              <a:t>pynput</a:t>
            </a:r>
            <a:r>
              <a:rPr lang="fr-FR" dirty="0"/>
              <a:t> Documentation: </a:t>
            </a:r>
            <a:r>
              <a:rPr lang="fr-FR" dirty="0">
                <a:hlinkClick r:id="rId4"/>
              </a:rPr>
              <a:t>https://pynput.readthedocs.io/en/latest/</a:t>
            </a:r>
            <a:endParaRPr lang="fr-FR"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1092449"/>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panose="020F0502020204030204" pitchFamily="34" charset="0"/>
                <a:cs typeface="Calibri" panose="020F0502020204030204" pitchFamily="34" charset="0"/>
              </a:rPr>
              <a:t>The increasing concern for cybersecurity has led to the need for reliable and secure keylogging software for various applications, including parental monitoring, employee tracking, and cybersecurity research. However, developing such software with advanced features while ensuring user privacy and security presents several challenges.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0" indent="0">
              <a:buNone/>
            </a:pPr>
            <a:r>
              <a:rPr lang="en-US" sz="1600" dirty="0">
                <a:latin typeface="Calibri" panose="020F0502020204030204" pitchFamily="34" charset="0"/>
                <a:cs typeface="Calibri" panose="020F0502020204030204" pitchFamily="34" charset="0"/>
              </a:rPr>
              <a:t>The proposed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system aims to provide accurate keystroke logging, user-friendly interface, and security measures. Here's a concise breakdown:</a:t>
            </a:r>
          </a:p>
          <a:p>
            <a:r>
              <a:rPr lang="en-US" sz="1600" b="1" dirty="0">
                <a:latin typeface="Calibri" panose="020F0502020204030204" pitchFamily="34" charset="0"/>
                <a:cs typeface="Calibri" panose="020F0502020204030204" pitchFamily="34" charset="0"/>
              </a:rPr>
              <a:t>Accurate Keystroke Logging:</a:t>
            </a:r>
            <a:r>
              <a:rPr lang="en-US" sz="1600" dirty="0">
                <a:latin typeface="Calibri" panose="020F0502020204030204" pitchFamily="34" charset="0"/>
                <a:cs typeface="Calibri" panose="020F0502020204030204" pitchFamily="34" charset="0"/>
              </a:rPr>
              <a:t> Implement a mechanism to record keystrokes with timestamps and filter out non-printable keys.</a:t>
            </a:r>
          </a:p>
          <a:p>
            <a:r>
              <a:rPr lang="en-US" sz="1600" b="1" dirty="0">
                <a:latin typeface="Calibri" panose="020F0502020204030204" pitchFamily="34" charset="0"/>
                <a:cs typeface="Calibri" panose="020F0502020204030204" pitchFamily="34" charset="0"/>
              </a:rPr>
              <a:t>User-Friendly Interface:</a:t>
            </a:r>
            <a:r>
              <a:rPr lang="en-US" sz="1600" dirty="0">
                <a:latin typeface="Calibri" panose="020F0502020204030204" pitchFamily="34" charset="0"/>
                <a:cs typeface="Calibri" panose="020F0502020204030204" pitchFamily="34" charset="0"/>
              </a:rPr>
              <a:t> Develop a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-based interface for easy start/stop control and clear logging status feedback.</a:t>
            </a:r>
          </a:p>
          <a:p>
            <a:r>
              <a:rPr lang="en-US" sz="1600" b="1" dirty="0">
                <a:latin typeface="Calibri" panose="020F0502020204030204" pitchFamily="34" charset="0"/>
                <a:cs typeface="Calibri" panose="020F0502020204030204" pitchFamily="34" charset="0"/>
              </a:rPr>
              <a:t>Security Measures:</a:t>
            </a:r>
            <a:r>
              <a:rPr lang="en-US" sz="1600" dirty="0">
                <a:latin typeface="Calibri" panose="020F0502020204030204" pitchFamily="34" charset="0"/>
                <a:cs typeface="Calibri" panose="020F0502020204030204" pitchFamily="34" charset="0"/>
              </a:rPr>
              <a:t> Encrypt log files and ensure secure data storage and transmission.</a:t>
            </a:r>
            <a:endParaRPr lang="en-US" sz="1600" b="1"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Data Collection:</a:t>
            </a:r>
            <a:r>
              <a:rPr lang="en-US" sz="1600" dirty="0">
                <a:latin typeface="Calibri" panose="020F0502020204030204" pitchFamily="34" charset="0"/>
                <a:cs typeface="Calibri" panose="020F0502020204030204" pitchFamily="34" charset="0"/>
              </a:rPr>
              <a:t> Gather keystroke data, leveraging real-time sources for accuracy.</a:t>
            </a:r>
          </a:p>
          <a:p>
            <a:r>
              <a:rPr lang="en-US" sz="1600" b="1" dirty="0">
                <a:latin typeface="Calibri" panose="020F0502020204030204" pitchFamily="34" charset="0"/>
                <a:cs typeface="Calibri" panose="020F0502020204030204" pitchFamily="34" charset="0"/>
              </a:rPr>
              <a:t>Data Preprocessing:</a:t>
            </a:r>
            <a:r>
              <a:rPr lang="en-US" sz="1600" dirty="0">
                <a:latin typeface="Calibri" panose="020F0502020204030204" pitchFamily="34" charset="0"/>
                <a:cs typeface="Calibri" panose="020F0502020204030204" pitchFamily="34" charset="0"/>
              </a:rPr>
              <a:t> Clean and preprocess data to handle anomalies and extract relevant features.</a:t>
            </a:r>
          </a:p>
          <a:p>
            <a:r>
              <a:rPr lang="en-US" sz="1600" b="1" dirty="0">
                <a:latin typeface="Calibri" panose="020F0502020204030204" pitchFamily="34" charset="0"/>
                <a:cs typeface="Calibri" panose="020F0502020204030204" pitchFamily="34" charset="0"/>
              </a:rPr>
              <a:t>Keylogging Mechanism:</a:t>
            </a:r>
            <a:r>
              <a:rPr lang="en-US" sz="1600" dirty="0">
                <a:latin typeface="Calibri" panose="020F0502020204030204" pitchFamily="34" charset="0"/>
                <a:cs typeface="Calibri" panose="020F0502020204030204" pitchFamily="34" charset="0"/>
              </a:rPr>
              <a:t> Use </a:t>
            </a:r>
            <a:r>
              <a:rPr lang="en-US" sz="1600" dirty="0" err="1">
                <a:latin typeface="Calibri" panose="020F0502020204030204" pitchFamily="34" charset="0"/>
                <a:cs typeface="Calibri" panose="020F0502020204030204" pitchFamily="34" charset="0"/>
              </a:rPr>
              <a:t>pynput</a:t>
            </a:r>
            <a:r>
              <a:rPr lang="en-US" sz="1600" dirty="0">
                <a:latin typeface="Calibri" panose="020F0502020204030204" pitchFamily="34" charset="0"/>
                <a:cs typeface="Calibri" panose="020F0502020204030204" pitchFamily="34" charset="0"/>
              </a:rPr>
              <a:t> to capture key events, filtering non-printable keys for accurate logging.</a:t>
            </a:r>
          </a:p>
          <a:p>
            <a:r>
              <a:rPr lang="en-US" sz="1600" b="1" dirty="0">
                <a:latin typeface="Calibri" panose="020F0502020204030204" pitchFamily="34" charset="0"/>
                <a:cs typeface="Calibri" panose="020F0502020204030204" pitchFamily="34" charset="0"/>
              </a:rPr>
              <a:t>User Interface:</a:t>
            </a:r>
            <a:r>
              <a:rPr lang="en-US" sz="1600" dirty="0">
                <a:latin typeface="Calibri" panose="020F0502020204030204" pitchFamily="34" charset="0"/>
                <a:cs typeface="Calibri" panose="020F0502020204030204" pitchFamily="34" charset="0"/>
              </a:rPr>
              <a:t> Design an intuitive GUI with start/stop functionality and clear logging status indicators.</a:t>
            </a:r>
          </a:p>
          <a:p>
            <a:r>
              <a:rPr lang="en-US" sz="1600" b="1" dirty="0">
                <a:latin typeface="Calibri" panose="020F0502020204030204" pitchFamily="34" charset="0"/>
                <a:cs typeface="Calibri" panose="020F0502020204030204" pitchFamily="34" charset="0"/>
              </a:rPr>
              <a:t>Security Implementation:</a:t>
            </a:r>
            <a:r>
              <a:rPr lang="en-US" sz="1600" dirty="0">
                <a:latin typeface="Calibri" panose="020F0502020204030204" pitchFamily="34" charset="0"/>
                <a:cs typeface="Calibri" panose="020F0502020204030204" pitchFamily="34" charset="0"/>
              </a:rPr>
              <a:t> Encrypt log files and enforce secure storage practices.</a:t>
            </a:r>
          </a:p>
          <a:p>
            <a:r>
              <a:rPr lang="en-US" sz="1600" b="1" dirty="0">
                <a:latin typeface="Calibri" panose="020F0502020204030204" pitchFamily="34" charset="0"/>
                <a:cs typeface="Calibri" panose="020F0502020204030204" pitchFamily="34" charset="0"/>
              </a:rPr>
              <a:t>Deployment:</a:t>
            </a:r>
            <a:r>
              <a:rPr lang="en-US" sz="1600" dirty="0">
                <a:latin typeface="Calibri" panose="020F0502020204030204" pitchFamily="34" charset="0"/>
                <a:cs typeface="Calibri" panose="020F0502020204030204" pitchFamily="34" charset="0"/>
              </a:rPr>
              <a:t> Develop and deploy the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application with persistent background operation.</a:t>
            </a:r>
          </a:p>
          <a:p>
            <a:r>
              <a:rPr lang="en-US" sz="1600" b="1" dirty="0">
                <a:latin typeface="Calibri" panose="020F0502020204030204" pitchFamily="34" charset="0"/>
                <a:cs typeface="Calibri" panose="020F0502020204030204" pitchFamily="34" charset="0"/>
              </a:rPr>
              <a:t>Evaluation:</a:t>
            </a:r>
            <a:r>
              <a:rPr lang="en-US" sz="1600" dirty="0">
                <a:latin typeface="Calibri" panose="020F0502020204030204" pitchFamily="34" charset="0"/>
                <a:cs typeface="Calibri" panose="020F0502020204030204" pitchFamily="34" charset="0"/>
              </a:rPr>
              <a:t> Assess accuracy, efficiency, and security robustness through testing.</a:t>
            </a:r>
          </a:p>
          <a:p>
            <a:r>
              <a:rPr lang="en-US" sz="1600" b="1" dirty="0">
                <a:latin typeface="Calibri" panose="020F0502020204030204" pitchFamily="34" charset="0"/>
                <a:cs typeface="Calibri" panose="020F0502020204030204" pitchFamily="34" charset="0"/>
              </a:rPr>
              <a:t>Result:</a:t>
            </a:r>
            <a:r>
              <a:rPr lang="en-US" sz="1600" dirty="0">
                <a:latin typeface="Calibri" panose="020F0502020204030204" pitchFamily="34" charset="0"/>
                <a:cs typeface="Calibri" panose="020F0502020204030204" pitchFamily="34" charset="0"/>
              </a:rPr>
              <a:t> The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system offers reliable keystroke logging, user-friendly controls, and robust security features for enhanced privacy and integrity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1800" b="1" u="sng" dirty="0">
                <a:latin typeface="Times New Roman" panose="02020603050405020304" pitchFamily="18" charset="0"/>
                <a:cs typeface="Times New Roman" panose="02020603050405020304" pitchFamily="18" charset="0"/>
              </a:rPr>
              <a:t>System Requirements:</a:t>
            </a:r>
            <a:endParaRPr lang="en-US" sz="1800" u="sng" dirty="0">
              <a:latin typeface="Times New Roman" panose="02020603050405020304" pitchFamily="18" charset="0"/>
              <a:cs typeface="Times New Roman" panose="02020603050405020304" pitchFamily="18" charset="0"/>
            </a:endParaRPr>
          </a:p>
          <a:p>
            <a:pPr lvl="1"/>
            <a:r>
              <a:rPr lang="en-US" sz="1600" b="1" dirty="0">
                <a:latin typeface="Calibri" panose="020F0502020204030204" pitchFamily="34" charset="0"/>
                <a:cs typeface="Calibri" panose="020F0502020204030204" pitchFamily="34" charset="0"/>
              </a:rPr>
              <a:t>Accurate Keystroke Logging:</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Implement a mechanism to record keystrokes with timestamps.</a:t>
            </a:r>
          </a:p>
          <a:p>
            <a:pPr lvl="2"/>
            <a:r>
              <a:rPr lang="en-US" sz="1600" dirty="0">
                <a:latin typeface="Calibri" panose="020F0502020204030204" pitchFamily="34" charset="0"/>
                <a:cs typeface="Calibri" panose="020F0502020204030204" pitchFamily="34" charset="0"/>
              </a:rPr>
              <a:t>Filter out non-printable keys for concise and accurate logs.</a:t>
            </a:r>
          </a:p>
          <a:p>
            <a:pPr lvl="1"/>
            <a:r>
              <a:rPr lang="en-US" sz="1600" b="1" dirty="0">
                <a:latin typeface="Calibri" panose="020F0502020204030204" pitchFamily="34" charset="0"/>
                <a:cs typeface="Calibri" panose="020F0502020204030204" pitchFamily="34" charset="0"/>
              </a:rPr>
              <a:t>User-Friendly Interface:</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Develop a GUI using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for easy start/stop control and clear logging status feedback.</a:t>
            </a:r>
          </a:p>
          <a:p>
            <a:pPr lvl="1"/>
            <a:r>
              <a:rPr lang="en-US" sz="1600" b="1" dirty="0">
                <a:latin typeface="Calibri" panose="020F0502020204030204" pitchFamily="34" charset="0"/>
                <a:cs typeface="Calibri" panose="020F0502020204030204" pitchFamily="34" charset="0"/>
              </a:rPr>
              <a:t>Security Measures:</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Encrypt log files for data privacy.</a:t>
            </a:r>
          </a:p>
          <a:p>
            <a:pPr lvl="2"/>
            <a:r>
              <a:rPr lang="en-US" sz="1600" dirty="0">
                <a:latin typeface="Calibri" panose="020F0502020204030204" pitchFamily="34" charset="0"/>
                <a:cs typeface="Calibri" panose="020F0502020204030204" pitchFamily="34" charset="0"/>
              </a:rPr>
              <a:t>Ensure secure storage and transmission of data to prevent unauthorized access.</a:t>
            </a:r>
          </a:p>
          <a:p>
            <a:pPr marL="0" indent="0">
              <a:buNone/>
            </a:pPr>
            <a:r>
              <a:rPr lang="en-US" b="1" u="sng" dirty="0">
                <a:latin typeface="Times New Roman" panose="02020603050405020304" pitchFamily="18" charset="0"/>
                <a:cs typeface="Times New Roman" panose="02020603050405020304" pitchFamily="18" charset="0"/>
              </a:rPr>
              <a:t>Libraries Required to Build the Model:</a:t>
            </a:r>
            <a:endParaRPr lang="en-US" u="sng" dirty="0">
              <a:latin typeface="Times New Roman" panose="02020603050405020304" pitchFamily="18" charset="0"/>
              <a:cs typeface="Times New Roman" panose="02020603050405020304" pitchFamily="18" charset="0"/>
            </a:endParaRPr>
          </a:p>
          <a:p>
            <a:pPr lvl="1"/>
            <a:r>
              <a:rPr lang="en-US" sz="1600" b="1" dirty="0" err="1">
                <a:latin typeface="Calibri" panose="020F0502020204030204" pitchFamily="34" charset="0"/>
                <a:cs typeface="Calibri" panose="020F0502020204030204" pitchFamily="34" charset="0"/>
              </a:rPr>
              <a:t>Tkinter</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Python's standard GUI library for building the user interface.</a:t>
            </a:r>
          </a:p>
          <a:p>
            <a:pPr lvl="1"/>
            <a:r>
              <a:rPr lang="en-US" sz="1600" b="1" dirty="0" err="1">
                <a:latin typeface="Calibri" panose="020F0502020204030204" pitchFamily="34" charset="0"/>
                <a:cs typeface="Calibri" panose="020F0502020204030204" pitchFamily="34" charset="0"/>
              </a:rPr>
              <a:t>pynput</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Library for capturing keyboard events and implementing keylogging functionality.</a:t>
            </a:r>
          </a:p>
          <a:p>
            <a:pPr lvl="1"/>
            <a:r>
              <a:rPr lang="en-US" sz="1600" b="1" dirty="0">
                <a:latin typeface="Calibri" panose="020F0502020204030204" pitchFamily="34" charset="0"/>
                <a:cs typeface="Calibri" panose="020F0502020204030204" pitchFamily="34" charset="0"/>
              </a:rPr>
              <a:t>JSON:</a:t>
            </a:r>
            <a:r>
              <a:rPr lang="en-US" sz="1600" dirty="0">
                <a:latin typeface="Calibri" panose="020F0502020204030204" pitchFamily="34" charset="0"/>
                <a:cs typeface="Calibri" panose="020F0502020204030204" pitchFamily="34" charset="0"/>
              </a:rPr>
              <a:t> For serializing and storing the logged keystrokes in a structured format</a:t>
            </a:r>
            <a:r>
              <a:rPr lang="en-US" sz="1600" dirty="0"/>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employs the following algorithm:</a:t>
            </a:r>
          </a:p>
          <a:p>
            <a:r>
              <a:rPr lang="en-US" sz="2000" dirty="0">
                <a:latin typeface="Calibri" panose="020F0502020204030204" pitchFamily="34" charset="0"/>
                <a:cs typeface="Calibri" panose="020F0502020204030204" pitchFamily="34" charset="0"/>
              </a:rPr>
              <a:t>Initialize the </a:t>
            </a:r>
            <a:r>
              <a:rPr lang="en-US" sz="2000" dirty="0" err="1">
                <a:latin typeface="Calibri" panose="020F0502020204030204" pitchFamily="34" charset="0"/>
                <a:cs typeface="Calibri" panose="020F0502020204030204" pitchFamily="34" charset="0"/>
              </a:rPr>
              <a:t>Tkinter</a:t>
            </a:r>
            <a:r>
              <a:rPr lang="en-US" sz="2000" dirty="0">
                <a:latin typeface="Calibri" panose="020F0502020204030204" pitchFamily="34" charset="0"/>
                <a:cs typeface="Calibri" panose="020F0502020204030204" pitchFamily="34" charset="0"/>
              </a:rPr>
              <a:t> GUI with start and stop buttons for controlling 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Implement callback functions for handling key press and release events using the </a:t>
            </a:r>
            <a:r>
              <a:rPr lang="en-US" sz="2000" dirty="0" err="1">
                <a:latin typeface="Calibri" panose="020F0502020204030204" pitchFamily="34" charset="0"/>
                <a:cs typeface="Calibri" panose="020F0502020204030204" pitchFamily="34" charset="0"/>
              </a:rPr>
              <a:t>pynput</a:t>
            </a:r>
            <a:r>
              <a:rPr lang="en-US" sz="2000" dirty="0">
                <a:latin typeface="Calibri" panose="020F0502020204030204" pitchFamily="34" charset="0"/>
                <a:cs typeface="Calibri" panose="020F0502020204030204" pitchFamily="34" charset="0"/>
              </a:rPr>
              <a:t> library.</a:t>
            </a:r>
          </a:p>
          <a:p>
            <a:r>
              <a:rPr lang="en-US" sz="2000" dirty="0">
                <a:latin typeface="Calibri" panose="020F0502020204030204" pitchFamily="34" charset="0"/>
                <a:cs typeface="Calibri" panose="020F0502020204030204" pitchFamily="34" charset="0"/>
              </a:rPr>
              <a:t>Filter out non-printable keys and record keystrokes with timestamps.</a:t>
            </a:r>
          </a:p>
          <a:p>
            <a:r>
              <a:rPr lang="en-US" sz="2000" dirty="0">
                <a:latin typeface="Calibri" panose="020F0502020204030204" pitchFamily="34" charset="0"/>
                <a:cs typeface="Calibri" panose="020F0502020204030204" pitchFamily="34" charset="0"/>
              </a:rPr>
              <a:t>Implement security measures such as encryption for log files and secure storage mechanisms.</a:t>
            </a:r>
          </a:p>
          <a:p>
            <a:r>
              <a:rPr lang="en-US" sz="2000" dirty="0">
                <a:latin typeface="Calibri" panose="020F0502020204030204" pitchFamily="34" charset="0"/>
                <a:cs typeface="Calibri" panose="020F0502020204030204" pitchFamily="34" charset="0"/>
              </a:rPr>
              <a:t>Develop 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ensuring it can run persistently in the background.</a:t>
            </a:r>
          </a:p>
          <a:p>
            <a:r>
              <a:rPr lang="en-US" sz="2000" dirty="0">
                <a:latin typeface="Calibri" panose="020F0502020204030204" pitchFamily="34" charset="0"/>
                <a:cs typeface="Calibri" panose="020F0502020204030204" pitchFamily="34" charset="0"/>
              </a:rPr>
              <a:t>Deploy the solution on various platforms, considering factors such as compatibility and resource utilization.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pic>
        <p:nvPicPr>
          <p:cNvPr id="3" name="Picture 3">
            <a:extLst>
              <a:ext uri="{FF2B5EF4-FFF2-40B4-BE49-F238E27FC236}">
                <a16:creationId xmlns:a16="http://schemas.microsoft.com/office/drawing/2014/main" id="{FB2D1A98-61A6-B4F1-A879-C64FC52F5FBE}"/>
              </a:ext>
            </a:extLst>
          </p:cNvPr>
          <p:cNvPicPr>
            <a:picLocks noChangeAspect="1"/>
          </p:cNvPicPr>
          <p:nvPr/>
        </p:nvPicPr>
        <p:blipFill>
          <a:blip r:embed="rId2"/>
          <a:stretch>
            <a:fillRect/>
          </a:stretch>
        </p:blipFill>
        <p:spPr>
          <a:xfrm>
            <a:off x="581192" y="1232452"/>
            <a:ext cx="10812524" cy="5069167"/>
          </a:xfrm>
          <a:prstGeom prst="rect">
            <a:avLst/>
          </a:prstGeom>
        </p:spPr>
      </p:pic>
      <p:sp>
        <p:nvSpPr>
          <p:cNvPr id="4" name="TextBox 3">
            <a:extLst>
              <a:ext uri="{FF2B5EF4-FFF2-40B4-BE49-F238E27FC236}">
                <a16:creationId xmlns:a16="http://schemas.microsoft.com/office/drawing/2014/main" id="{C4038DAD-18DD-8C87-1172-BA425648615E}"/>
              </a:ext>
            </a:extLst>
          </p:cNvPr>
          <p:cNvSpPr txBox="1"/>
          <p:nvPr/>
        </p:nvSpPr>
        <p:spPr>
          <a:xfrm>
            <a:off x="5064587" y="6301619"/>
            <a:ext cx="1845733" cy="461665"/>
          </a:xfrm>
          <a:prstGeom prst="rect">
            <a:avLst/>
          </a:prstGeom>
          <a:noFill/>
        </p:spPr>
        <p:txBody>
          <a:bodyPr wrap="square" rtlCol="0">
            <a:spAutoFit/>
          </a:bodyPr>
          <a:lstStyle/>
          <a:p>
            <a:pPr algn="l"/>
            <a:r>
              <a:rPr lang="en-GB" sz="2400" b="1" dirty="0">
                <a:latin typeface="Candara" panose="020E0502030303020204" pitchFamily="34" charset="0"/>
                <a:ea typeface="Candara" panose="02000000000000000000" pitchFamily="2" charset="0"/>
              </a:rPr>
              <a:t>Output 1</a:t>
            </a:r>
          </a:p>
        </p:txBody>
      </p:sp>
    </p:spTree>
    <p:extLst>
      <p:ext uri="{BB962C8B-B14F-4D97-AF65-F5344CB8AC3E}">
        <p14:creationId xmlns:p14="http://schemas.microsoft.com/office/powerpoint/2010/main" val="11568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C4038DAD-18DD-8C87-1172-BA425648615E}"/>
              </a:ext>
            </a:extLst>
          </p:cNvPr>
          <p:cNvSpPr txBox="1"/>
          <p:nvPr/>
        </p:nvSpPr>
        <p:spPr>
          <a:xfrm>
            <a:off x="5064587" y="6301619"/>
            <a:ext cx="2144175" cy="461665"/>
          </a:xfrm>
          <a:prstGeom prst="rect">
            <a:avLst/>
          </a:prstGeom>
          <a:noFill/>
        </p:spPr>
        <p:txBody>
          <a:bodyPr wrap="square" rtlCol="0">
            <a:spAutoFit/>
          </a:bodyPr>
          <a:lstStyle/>
          <a:p>
            <a:pPr algn="l"/>
            <a:r>
              <a:rPr lang="en-GB" sz="2400" b="1" dirty="0">
                <a:latin typeface="Cambria" panose="02040503050406030204" pitchFamily="18" charset="0"/>
                <a:ea typeface="Cambria" panose="02040503050406030204" pitchFamily="18" charset="0"/>
              </a:rPr>
              <a:t>Output 2</a:t>
            </a:r>
          </a:p>
        </p:txBody>
      </p:sp>
      <p:pic>
        <p:nvPicPr>
          <p:cNvPr id="6" name="Picture 6">
            <a:extLst>
              <a:ext uri="{FF2B5EF4-FFF2-40B4-BE49-F238E27FC236}">
                <a16:creationId xmlns:a16="http://schemas.microsoft.com/office/drawing/2014/main" id="{E8005741-5708-0F55-6154-7BA7D2BA38F2}"/>
              </a:ext>
            </a:extLst>
          </p:cNvPr>
          <p:cNvPicPr>
            <a:picLocks noChangeAspect="1"/>
          </p:cNvPicPr>
          <p:nvPr/>
        </p:nvPicPr>
        <p:blipFill>
          <a:blip r:embed="rId2"/>
          <a:stretch>
            <a:fillRect/>
          </a:stretch>
        </p:blipFill>
        <p:spPr>
          <a:xfrm>
            <a:off x="1923453" y="1232452"/>
            <a:ext cx="8817118" cy="4980039"/>
          </a:xfrm>
          <a:prstGeom prst="rect">
            <a:avLst/>
          </a:prstGeom>
        </p:spPr>
      </p:pic>
    </p:spTree>
    <p:extLst>
      <p:ext uri="{BB962C8B-B14F-4D97-AF65-F5344CB8AC3E}">
        <p14:creationId xmlns:p14="http://schemas.microsoft.com/office/powerpoint/2010/main" val="4836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14645" y="1123607"/>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60694" y="1123607"/>
            <a:ext cx="9243033" cy="4673324"/>
          </a:xfrm>
        </p:spPr>
        <p:txBody>
          <a:bodyPr>
            <a:normAutofit/>
          </a:bodyPr>
          <a:lstStyle/>
          <a:p>
            <a:pPr marL="0" indent="0">
              <a:buNone/>
            </a:pPr>
            <a:r>
              <a:rPr lang="en-US" sz="2400" dirty="0">
                <a:latin typeface="Calibri" panose="020F0502020204030204" pitchFamily="34" charset="0"/>
                <a:cs typeface="Calibri" panose="020F0502020204030204" pitchFamily="34" charset="0"/>
              </a:rPr>
              <a:t>In conclusion, the developed </a:t>
            </a:r>
            <a:r>
              <a:rPr lang="en-US" sz="2400" dirty="0" err="1">
                <a:latin typeface="Calibri" panose="020F0502020204030204" pitchFamily="34" charset="0"/>
                <a:cs typeface="Calibri" panose="020F0502020204030204" pitchFamily="34" charset="0"/>
              </a:rPr>
              <a:t>keylogger</a:t>
            </a:r>
            <a:r>
              <a:rPr lang="en-US" sz="2400" dirty="0">
                <a:latin typeface="Calibri" panose="020F0502020204030204" pitchFamily="34" charset="0"/>
                <a:cs typeface="Calibri" panose="020F0502020204030204" pitchFamily="34" charset="0"/>
              </a:rPr>
              <a:t> application provides an effective solution for monitoring keyboard activity while addressing concerns related to accuracy, usability, and security. By accurately recording keystrokes, providing a user-friendly interface, and implementing security measures, the </a:t>
            </a:r>
            <a:r>
              <a:rPr lang="en-US" sz="2400" dirty="0" err="1">
                <a:latin typeface="Calibri" panose="020F0502020204030204" pitchFamily="34" charset="0"/>
                <a:cs typeface="Calibri" panose="020F0502020204030204" pitchFamily="34" charset="0"/>
              </a:rPr>
              <a:t>keylogger</a:t>
            </a:r>
            <a:r>
              <a:rPr lang="en-US" sz="2400" dirty="0">
                <a:latin typeface="Calibri" panose="020F0502020204030204" pitchFamily="34" charset="0"/>
                <a:cs typeface="Calibri" panose="020F0502020204030204" pitchFamily="34" charset="0"/>
              </a:rPr>
              <a:t> meets the requirements for various applications, ensuring both functionality and security.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621</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Manivannan</cp:lastModifiedBy>
  <cp:revision>32</cp:revision>
  <dcterms:created xsi:type="dcterms:W3CDTF">2021-05-26T16:50:10Z</dcterms:created>
  <dcterms:modified xsi:type="dcterms:W3CDTF">2024-03-26T09:16:58Z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