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9"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290" r:id="rId25"/>
    <p:sldId id="308" r:id="rId26"/>
    <p:sldId id="309" r:id="rId27"/>
    <p:sldId id="310" r:id="rId28"/>
    <p:sldId id="311"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48" d="100"/>
          <a:sy n="48" d="100"/>
        </p:scale>
        <p:origin x="1240" y="4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1320800" y="332183"/>
            <a:ext cx="9601200" cy="1219199"/>
          </a:xfrm>
          <a:prstGeom prst="rect">
            <a:avLst/>
          </a:prstGeom>
        </p:spPr>
        <p:txBody>
          <a:bodyPr>
            <a:normAutofit/>
          </a:bodyPr>
          <a:lstStyle/>
          <a:p>
            <a:pPr algn="ctr">
              <a:defRPr sz="3600">
                <a:latin typeface="Arial"/>
                <a:ea typeface="Arial"/>
                <a:cs typeface="Arial"/>
                <a:sym typeface="Arial"/>
              </a:defRPr>
            </a:pPr>
            <a:r>
              <a:rPr lang="en-US" sz="2800" b="1" i="1" u="sng" dirty="0"/>
              <a:t>Fast Food Restaurants in U.S </a:t>
            </a:r>
            <a:r>
              <a:rPr lang="en-US" sz="2800" b="1" i="1" u="sng" dirty="0">
                <a:sym typeface="Arial"/>
              </a:rPr>
              <a:t>Exploratory Data Analysis</a:t>
            </a:r>
            <a:endParaRPr sz="2800" b="1" i="1" u="sng" dirty="0"/>
          </a:p>
        </p:txBody>
      </p:sp>
      <p:pic>
        <p:nvPicPr>
          <p:cNvPr id="3" name="Picture 2">
            <a:extLst>
              <a:ext uri="{FF2B5EF4-FFF2-40B4-BE49-F238E27FC236}">
                <a16:creationId xmlns:a16="http://schemas.microsoft.com/office/drawing/2014/main" id="{A20273A9-869F-423F-A57D-F4A3242EB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13004800" cy="7010400"/>
          </a:xfrm>
          <a:prstGeom prst="rect">
            <a:avLst/>
          </a:prstGeom>
        </p:spPr>
      </p:pic>
      <p:sp>
        <p:nvSpPr>
          <p:cNvPr id="4" name="TextBox 3">
            <a:extLst>
              <a:ext uri="{FF2B5EF4-FFF2-40B4-BE49-F238E27FC236}">
                <a16:creationId xmlns:a16="http://schemas.microsoft.com/office/drawing/2014/main" id="{EC484A8F-86AC-4C9B-96E9-B209E4E60D9A}"/>
              </a:ext>
            </a:extLst>
          </p:cNvPr>
          <p:cNvSpPr txBox="1"/>
          <p:nvPr/>
        </p:nvSpPr>
        <p:spPr>
          <a:xfrm>
            <a:off x="8559800" y="8808425"/>
            <a:ext cx="41148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1" i="1"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rPr>
              <a:t>By Balaji Madgulwar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06400" y="990600"/>
            <a:ext cx="11988800" cy="8001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a:t>Distribution of burger king restaurants in U.S</a:t>
            </a:r>
            <a:endParaRPr sz="4000" dirty="0"/>
          </a:p>
        </p:txBody>
      </p:sp>
      <p:sp>
        <p:nvSpPr>
          <p:cNvPr id="189" name="Tracked in Google Analytics"/>
          <p:cNvSpPr txBox="1"/>
          <p:nvPr/>
        </p:nvSpPr>
        <p:spPr>
          <a:xfrm>
            <a:off x="4561904" y="2512557"/>
            <a:ext cx="3880992"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endParaRPr dirty="0"/>
          </a:p>
        </p:txBody>
      </p:sp>
      <p:sp>
        <p:nvSpPr>
          <p:cNvPr id="4" name="TextBox 3">
            <a:extLst>
              <a:ext uri="{FF2B5EF4-FFF2-40B4-BE49-F238E27FC236}">
                <a16:creationId xmlns:a16="http://schemas.microsoft.com/office/drawing/2014/main" id="{A2937749-5A97-471C-8EFE-0BEAC3548DE4}"/>
              </a:ext>
            </a:extLst>
          </p:cNvPr>
          <p:cNvSpPr txBox="1"/>
          <p:nvPr/>
        </p:nvSpPr>
        <p:spPr>
          <a:xfrm>
            <a:off x="1397000" y="2512557"/>
            <a:ext cx="31649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Pie Plot</a:t>
            </a:r>
          </a:p>
        </p:txBody>
      </p:sp>
      <p:sp>
        <p:nvSpPr>
          <p:cNvPr id="5" name="TextBox 4">
            <a:extLst>
              <a:ext uri="{FF2B5EF4-FFF2-40B4-BE49-F238E27FC236}">
                <a16:creationId xmlns:a16="http://schemas.microsoft.com/office/drawing/2014/main" id="{7B80A957-CF40-4946-AC0F-76517EB4ECAA}"/>
              </a:ext>
            </a:extLst>
          </p:cNvPr>
          <p:cNvSpPr txBox="1"/>
          <p:nvPr/>
        </p:nvSpPr>
        <p:spPr>
          <a:xfrm>
            <a:off x="7950200" y="4038600"/>
            <a:ext cx="47244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FL</a:t>
            </a:r>
            <a:r>
              <a:rPr lang="en-US" dirty="0"/>
              <a:t> state have </a:t>
            </a:r>
            <a:r>
              <a:rPr lang="en-US" b="1" dirty="0"/>
              <a:t>92 </a:t>
            </a:r>
            <a:r>
              <a:rPr lang="en-US" dirty="0"/>
              <a:t>burger king restaurants which is </a:t>
            </a:r>
            <a:r>
              <a:rPr lang="en-US" b="1" dirty="0"/>
              <a:t>8.0% </a:t>
            </a:r>
            <a:r>
              <a:rPr lang="en-US" dirty="0"/>
              <a:t>of all the states resides in U.S. which is maximum compared to other states lies in </a:t>
            </a:r>
            <a:r>
              <a:rPr lang="en-US" b="1" dirty="0"/>
              <a:t>United States.</a:t>
            </a:r>
            <a:endParaRPr kumimoji="0" lang="en-US" sz="2400" b="1"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6" name="Picture 5">
            <a:extLst>
              <a:ext uri="{FF2B5EF4-FFF2-40B4-BE49-F238E27FC236}">
                <a16:creationId xmlns:a16="http://schemas.microsoft.com/office/drawing/2014/main" id="{B01B4F5D-CC63-4660-B3C9-AD06E9074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4481"/>
            <a:ext cx="7721600" cy="6083319"/>
          </a:xfrm>
          <a:prstGeom prst="rect">
            <a:avLst/>
          </a:prstGeom>
        </p:spPr>
      </p:pic>
    </p:spTree>
    <p:extLst>
      <p:ext uri="{BB962C8B-B14F-4D97-AF65-F5344CB8AC3E}">
        <p14:creationId xmlns:p14="http://schemas.microsoft.com/office/powerpoint/2010/main" val="17619795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06400" y="990600"/>
            <a:ext cx="11988800" cy="8001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dirty="0"/>
              <a:t>How the fast food restaurants distributed in top 3 states of U.S?</a:t>
            </a:r>
          </a:p>
        </p:txBody>
      </p:sp>
      <p:sp>
        <p:nvSpPr>
          <p:cNvPr id="189" name="Tracked in Google Analytics"/>
          <p:cNvSpPr txBox="1"/>
          <p:nvPr/>
        </p:nvSpPr>
        <p:spPr>
          <a:xfrm>
            <a:off x="4561904" y="2512557"/>
            <a:ext cx="3880992"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endParaRPr dirty="0"/>
          </a:p>
        </p:txBody>
      </p:sp>
      <p:sp>
        <p:nvSpPr>
          <p:cNvPr id="4" name="TextBox 3">
            <a:extLst>
              <a:ext uri="{FF2B5EF4-FFF2-40B4-BE49-F238E27FC236}">
                <a16:creationId xmlns:a16="http://schemas.microsoft.com/office/drawing/2014/main" id="{A2937749-5A97-471C-8EFE-0BEAC3548DE4}"/>
              </a:ext>
            </a:extLst>
          </p:cNvPr>
          <p:cNvSpPr txBox="1"/>
          <p:nvPr/>
        </p:nvSpPr>
        <p:spPr>
          <a:xfrm>
            <a:off x="-660400" y="2397889"/>
            <a:ext cx="31649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err="1"/>
              <a:t>lm</a:t>
            </a:r>
            <a:r>
              <a:rPr kumimoji="0" lang="en-US" sz="2400" b="0" i="0" u="none" strike="noStrike" cap="none" spc="0" normalizeH="0" baseline="0" dirty="0" err="1">
                <a:ln>
                  <a:noFill/>
                </a:ln>
                <a:solidFill>
                  <a:srgbClr val="414141"/>
                </a:solidFill>
                <a:effectLst/>
                <a:uFillTx/>
                <a:latin typeface="Palatino"/>
                <a:ea typeface="Palatino"/>
                <a:cs typeface="Palatino"/>
                <a:sym typeface="Palatino"/>
              </a:rPr>
              <a:t>Plot</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3" name="Picture 2">
            <a:extLst>
              <a:ext uri="{FF2B5EF4-FFF2-40B4-BE49-F238E27FC236}">
                <a16:creationId xmlns:a16="http://schemas.microsoft.com/office/drawing/2014/main" id="{33A4B647-B59B-41AC-8C18-864F6764A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2397889"/>
            <a:ext cx="10515600" cy="4712455"/>
          </a:xfrm>
          <a:prstGeom prst="rect">
            <a:avLst/>
          </a:prstGeom>
        </p:spPr>
      </p:pic>
      <p:sp>
        <p:nvSpPr>
          <p:cNvPr id="7" name="TextBox 6">
            <a:extLst>
              <a:ext uri="{FF2B5EF4-FFF2-40B4-BE49-F238E27FC236}">
                <a16:creationId xmlns:a16="http://schemas.microsoft.com/office/drawing/2014/main" id="{0CD0B310-8945-4C99-85EF-B81A18115F3C}"/>
              </a:ext>
            </a:extLst>
          </p:cNvPr>
          <p:cNvSpPr txBox="1"/>
          <p:nvPr/>
        </p:nvSpPr>
        <p:spPr>
          <a:xfrm>
            <a:off x="177800" y="7385528"/>
            <a:ext cx="108966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b="1" i="1" dirty="0"/>
              <a:t>CA</a:t>
            </a:r>
            <a:r>
              <a:rPr lang="en-US" dirty="0"/>
              <a:t> state restaurants resides in </a:t>
            </a:r>
            <a:r>
              <a:rPr lang="en-US" b="1" dirty="0"/>
              <a:t>latitude</a:t>
            </a:r>
            <a:r>
              <a:rPr lang="en-US" dirty="0"/>
              <a:t> range between </a:t>
            </a:r>
            <a:r>
              <a:rPr lang="en-US" b="1" dirty="0"/>
              <a:t>32.5453</a:t>
            </a:r>
            <a:r>
              <a:rPr lang="en-US" dirty="0"/>
              <a:t> to </a:t>
            </a:r>
            <a:r>
              <a:rPr lang="en-US" b="1" dirty="0"/>
              <a:t>40.569552</a:t>
            </a:r>
          </a:p>
          <a:p>
            <a:pPr algn="l"/>
            <a:r>
              <a:rPr lang="en-US" dirty="0"/>
              <a:t> and </a:t>
            </a:r>
            <a:r>
              <a:rPr lang="en-US" b="1" dirty="0"/>
              <a:t>longitude</a:t>
            </a:r>
            <a:r>
              <a:rPr lang="en-US" dirty="0"/>
              <a:t> range between </a:t>
            </a:r>
            <a:r>
              <a:rPr lang="en-US" b="1" dirty="0"/>
              <a:t>-122.81868899999999</a:t>
            </a:r>
            <a:r>
              <a:rPr lang="en-US" dirty="0"/>
              <a:t> to </a:t>
            </a:r>
            <a:r>
              <a:rPr lang="en-US" b="1" dirty="0"/>
              <a:t>121.337911</a:t>
            </a:r>
            <a:r>
              <a:rPr lang="en-US" dirty="0"/>
              <a:t>.</a:t>
            </a:r>
          </a:p>
          <a:p>
            <a:pPr algn="l"/>
            <a:r>
              <a:rPr lang="en-US" b="1" i="1" dirty="0"/>
              <a:t> </a:t>
            </a:r>
          </a:p>
          <a:p>
            <a:pPr marL="342900" indent="-342900" algn="l">
              <a:buFont typeface="Wingdings" panose="05000000000000000000" pitchFamily="2" charset="2"/>
              <a:buChar char="v"/>
            </a:pPr>
            <a:r>
              <a:rPr lang="en-US" b="1" i="1" dirty="0"/>
              <a:t>TX</a:t>
            </a:r>
            <a:r>
              <a:rPr lang="en-US" dirty="0"/>
              <a:t> state restaurants resides in </a:t>
            </a:r>
            <a:r>
              <a:rPr lang="en-US" b="1" dirty="0"/>
              <a:t>latitude</a:t>
            </a:r>
            <a:r>
              <a:rPr lang="en-US" dirty="0"/>
              <a:t> range between 20.578695611 to 48.8713 and </a:t>
            </a:r>
            <a:r>
              <a:rPr lang="en-US" b="1" dirty="0"/>
              <a:t>longitude</a:t>
            </a:r>
            <a:r>
              <a:rPr lang="en-US" dirty="0"/>
              <a:t> range between </a:t>
            </a:r>
            <a:r>
              <a:rPr lang="en-US" b="1" dirty="0"/>
              <a:t>-106.57359</a:t>
            </a:r>
            <a:r>
              <a:rPr lang="en-US" dirty="0"/>
              <a:t> to </a:t>
            </a:r>
            <a:r>
              <a:rPr lang="en-US" b="1" dirty="0"/>
              <a:t>98.44620227</a:t>
            </a:r>
            <a:r>
              <a:rPr lang="en-US" dirty="0"/>
              <a:t>.</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47778637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CF4F-0F4D-4FB3-96A9-DBF612EFC113}"/>
              </a:ext>
            </a:extLst>
          </p:cNvPr>
          <p:cNvSpPr>
            <a:spLocks noGrp="1"/>
          </p:cNvSpPr>
          <p:nvPr>
            <p:ph type="title"/>
          </p:nvPr>
        </p:nvSpPr>
        <p:spPr/>
        <p:txBody>
          <a:bodyPr>
            <a:normAutofit/>
          </a:bodyPr>
          <a:lstStyle/>
          <a:p>
            <a:r>
              <a:rPr lang="en-US" sz="4000" b="1" dirty="0">
                <a:solidFill>
                  <a:schemeClr val="accent6">
                    <a:hueOff val="36663"/>
                    <a:satOff val="1899"/>
                    <a:lumOff val="-23748"/>
                  </a:schemeClr>
                </a:solidFill>
                <a:latin typeface="Arial"/>
                <a:cs typeface="Arial"/>
                <a:sym typeface="Arial"/>
              </a:rPr>
              <a:t>How the fast food restaurants distributed in top 3 states of U.S?</a:t>
            </a:r>
          </a:p>
        </p:txBody>
      </p:sp>
      <p:sp>
        <p:nvSpPr>
          <p:cNvPr id="4" name="TextBox 3">
            <a:extLst>
              <a:ext uri="{FF2B5EF4-FFF2-40B4-BE49-F238E27FC236}">
                <a16:creationId xmlns:a16="http://schemas.microsoft.com/office/drawing/2014/main" id="{79D7136C-9F25-4F50-895B-EA7F4012370E}"/>
              </a:ext>
            </a:extLst>
          </p:cNvPr>
          <p:cNvSpPr txBox="1"/>
          <p:nvPr/>
        </p:nvSpPr>
        <p:spPr>
          <a:xfrm>
            <a:off x="496957" y="2743200"/>
            <a:ext cx="11506200"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b="1" i="1" dirty="0"/>
              <a:t>OH</a:t>
            </a:r>
            <a:r>
              <a:rPr lang="en-US" dirty="0"/>
              <a:t> state restaurants resides in </a:t>
            </a:r>
            <a:r>
              <a:rPr lang="en-US" b="1" dirty="0"/>
              <a:t>latitude</a:t>
            </a:r>
            <a:r>
              <a:rPr lang="en-US" dirty="0"/>
              <a:t> range between </a:t>
            </a:r>
            <a:r>
              <a:rPr lang="en-US" b="1" dirty="0"/>
              <a:t>20.578695611</a:t>
            </a:r>
            <a:r>
              <a:rPr lang="en-US" dirty="0"/>
              <a:t> to </a:t>
            </a:r>
            <a:r>
              <a:rPr lang="en-US" b="1" dirty="0"/>
              <a:t>48.8713</a:t>
            </a:r>
            <a:r>
              <a:rPr lang="en-US" dirty="0"/>
              <a:t> and </a:t>
            </a:r>
            <a:r>
              <a:rPr lang="en-US" b="1" dirty="0"/>
              <a:t>longitude</a:t>
            </a:r>
            <a:r>
              <a:rPr lang="en-US" dirty="0"/>
              <a:t> range between </a:t>
            </a:r>
            <a:r>
              <a:rPr lang="en-US" b="1" dirty="0"/>
              <a:t>-84.8018</a:t>
            </a:r>
            <a:r>
              <a:rPr lang="en-US" dirty="0"/>
              <a:t> to </a:t>
            </a:r>
            <a:r>
              <a:rPr lang="en-US" b="1" dirty="0"/>
              <a:t>81.18815618</a:t>
            </a:r>
            <a:r>
              <a:rPr lang="en-US" dirty="0"/>
              <a:t>.</a:t>
            </a:r>
          </a:p>
          <a:p>
            <a:pPr algn="l"/>
            <a:endParaRPr lang="en-US" dirty="0"/>
          </a:p>
          <a:p>
            <a:pPr marL="342900" indent="-342900" algn="l">
              <a:buFont typeface="Wingdings" panose="05000000000000000000" pitchFamily="2" charset="2"/>
              <a:buChar char="v"/>
            </a:pPr>
            <a:r>
              <a:rPr lang="en-US" dirty="0"/>
              <a:t>Most of the restaurants in </a:t>
            </a:r>
            <a:r>
              <a:rPr lang="en-US" b="1" dirty="0"/>
              <a:t>CA</a:t>
            </a:r>
            <a:r>
              <a:rPr lang="en-US" dirty="0"/>
              <a:t> state lies in </a:t>
            </a:r>
            <a:r>
              <a:rPr lang="en-US" b="1" dirty="0"/>
              <a:t>Los Angeles</a:t>
            </a:r>
            <a:r>
              <a:rPr lang="en-US" dirty="0"/>
              <a:t> city.</a:t>
            </a:r>
          </a:p>
          <a:p>
            <a:pPr algn="l"/>
            <a:endParaRPr lang="en-US" dirty="0"/>
          </a:p>
          <a:p>
            <a:pPr marL="342900" indent="-342900" algn="l">
              <a:buFont typeface="Wingdings" panose="05000000000000000000" pitchFamily="2" charset="2"/>
              <a:buChar char="v"/>
            </a:pPr>
            <a:r>
              <a:rPr lang="en-US" b="1" dirty="0"/>
              <a:t>Houston</a:t>
            </a:r>
            <a:r>
              <a:rPr lang="en-US" dirty="0"/>
              <a:t> city have maximum no. of fast food restaurants resides in </a:t>
            </a:r>
            <a:r>
              <a:rPr lang="en-US" b="1" dirty="0"/>
              <a:t>TX</a:t>
            </a:r>
            <a:r>
              <a:rPr lang="en-US" dirty="0"/>
              <a:t> state.</a:t>
            </a:r>
          </a:p>
          <a:p>
            <a:pPr algn="l"/>
            <a:endParaRPr lang="en-US" dirty="0"/>
          </a:p>
          <a:p>
            <a:pPr marL="342900" indent="-342900" algn="l">
              <a:buFont typeface="Wingdings" panose="05000000000000000000" pitchFamily="2" charset="2"/>
              <a:buChar char="v"/>
            </a:pPr>
            <a:r>
              <a:rPr lang="en-US" b="1" dirty="0"/>
              <a:t>Cincinnati</a:t>
            </a:r>
            <a:r>
              <a:rPr lang="en-US" dirty="0"/>
              <a:t> city have maximum no. of restaurants resides in </a:t>
            </a:r>
            <a:r>
              <a:rPr lang="en-US" b="1" dirty="0"/>
              <a:t>OH</a:t>
            </a:r>
            <a:r>
              <a:rPr lang="en-US" dirty="0"/>
              <a:t> state.</a:t>
            </a:r>
            <a:br>
              <a:rPr lang="en-US" dirty="0"/>
            </a:b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1355744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CF4F-0F4D-4FB3-96A9-DBF612EFC113}"/>
              </a:ext>
            </a:extLst>
          </p:cNvPr>
          <p:cNvSpPr>
            <a:spLocks noGrp="1"/>
          </p:cNvSpPr>
          <p:nvPr>
            <p:ph type="title"/>
          </p:nvPr>
        </p:nvSpPr>
        <p:spPr/>
        <p:txBody>
          <a:bodyPr>
            <a:normAutofit/>
          </a:bodyPr>
          <a:lstStyle/>
          <a:p>
            <a:r>
              <a:rPr lang="en-US" sz="4000" b="1" dirty="0">
                <a:solidFill>
                  <a:schemeClr val="accent6">
                    <a:hueOff val="36663"/>
                    <a:satOff val="1899"/>
                    <a:lumOff val="-23748"/>
                  </a:schemeClr>
                </a:solidFill>
                <a:latin typeface="Arial"/>
                <a:cs typeface="Arial"/>
              </a:rPr>
              <a:t>Which state have a minimum no. of fast food restaurants in U.S? (considered first 10 states)</a:t>
            </a:r>
          </a:p>
        </p:txBody>
      </p:sp>
      <p:sp>
        <p:nvSpPr>
          <p:cNvPr id="4" name="TextBox 3">
            <a:extLst>
              <a:ext uri="{FF2B5EF4-FFF2-40B4-BE49-F238E27FC236}">
                <a16:creationId xmlns:a16="http://schemas.microsoft.com/office/drawing/2014/main" id="{79D7136C-9F25-4F50-895B-EA7F4012370E}"/>
              </a:ext>
            </a:extLst>
          </p:cNvPr>
          <p:cNvSpPr txBox="1"/>
          <p:nvPr/>
        </p:nvSpPr>
        <p:spPr>
          <a:xfrm>
            <a:off x="101600" y="6781800"/>
            <a:ext cx="115062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r>
              <a:rPr lang="en-US" dirty="0"/>
            </a:b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DD3A1D06-B5DA-4AA7-B1DB-F296B5BDA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2819400"/>
            <a:ext cx="9906000" cy="5029200"/>
          </a:xfrm>
          <a:prstGeom prst="rect">
            <a:avLst/>
          </a:prstGeom>
        </p:spPr>
      </p:pic>
      <p:sp>
        <p:nvSpPr>
          <p:cNvPr id="6" name="TextBox 5">
            <a:extLst>
              <a:ext uri="{FF2B5EF4-FFF2-40B4-BE49-F238E27FC236}">
                <a16:creationId xmlns:a16="http://schemas.microsoft.com/office/drawing/2014/main" id="{AD8F2FA0-F8AE-4F66-9EE2-A44BCAE668FE}"/>
              </a:ext>
            </a:extLst>
          </p:cNvPr>
          <p:cNvSpPr txBox="1"/>
          <p:nvPr/>
        </p:nvSpPr>
        <p:spPr>
          <a:xfrm>
            <a:off x="1701800" y="8679438"/>
            <a:ext cx="9906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b="1" dirty="0"/>
              <a:t>AK</a:t>
            </a:r>
            <a:r>
              <a:rPr lang="en-US" dirty="0"/>
              <a:t> state have </a:t>
            </a:r>
            <a:r>
              <a:rPr lang="en-US" b="1" dirty="0"/>
              <a:t>14</a:t>
            </a:r>
            <a:r>
              <a:rPr lang="en-US" dirty="0"/>
              <a:t> fast food restaurants in </a:t>
            </a:r>
            <a:r>
              <a:rPr lang="en-US" b="1" dirty="0"/>
              <a:t>U.S</a:t>
            </a:r>
            <a:r>
              <a:rPr lang="en-US" dirty="0"/>
              <a:t> which is minimum</a:t>
            </a:r>
          </a:p>
        </p:txBody>
      </p:sp>
      <p:sp>
        <p:nvSpPr>
          <p:cNvPr id="7" name="TextBox 6">
            <a:extLst>
              <a:ext uri="{FF2B5EF4-FFF2-40B4-BE49-F238E27FC236}">
                <a16:creationId xmlns:a16="http://schemas.microsoft.com/office/drawing/2014/main" id="{BC61A767-CC9F-4F14-9AE1-917AC230B10F}"/>
              </a:ext>
            </a:extLst>
          </p:cNvPr>
          <p:cNvSpPr txBox="1"/>
          <p:nvPr/>
        </p:nvSpPr>
        <p:spPr>
          <a:xfrm>
            <a:off x="4292600" y="2311529"/>
            <a:ext cx="3352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Bar Plot</a:t>
            </a:r>
          </a:p>
        </p:txBody>
      </p:sp>
    </p:spTree>
    <p:extLst>
      <p:ext uri="{BB962C8B-B14F-4D97-AF65-F5344CB8AC3E}">
        <p14:creationId xmlns:p14="http://schemas.microsoft.com/office/powerpoint/2010/main" val="47294295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CF4F-0F4D-4FB3-96A9-DBF612EFC113}"/>
              </a:ext>
            </a:extLst>
          </p:cNvPr>
          <p:cNvSpPr>
            <a:spLocks noGrp="1"/>
          </p:cNvSpPr>
          <p:nvPr>
            <p:ph type="title"/>
          </p:nvPr>
        </p:nvSpPr>
        <p:spPr/>
        <p:txBody>
          <a:bodyPr>
            <a:normAutofit/>
          </a:bodyPr>
          <a:lstStyle/>
          <a:p>
            <a:r>
              <a:rPr lang="en-US" sz="4000" b="1" dirty="0">
                <a:solidFill>
                  <a:schemeClr val="accent6">
                    <a:hueOff val="36663"/>
                    <a:satOff val="1899"/>
                    <a:lumOff val="-23748"/>
                  </a:schemeClr>
                </a:solidFill>
                <a:latin typeface="Arial"/>
                <a:cs typeface="Arial"/>
              </a:rPr>
              <a:t>Which city have a minimum no. of fast food restaurants in U.S? (Considered first 10 city)</a:t>
            </a:r>
          </a:p>
        </p:txBody>
      </p:sp>
      <p:sp>
        <p:nvSpPr>
          <p:cNvPr id="4" name="TextBox 3">
            <a:extLst>
              <a:ext uri="{FF2B5EF4-FFF2-40B4-BE49-F238E27FC236}">
                <a16:creationId xmlns:a16="http://schemas.microsoft.com/office/drawing/2014/main" id="{79D7136C-9F25-4F50-895B-EA7F4012370E}"/>
              </a:ext>
            </a:extLst>
          </p:cNvPr>
          <p:cNvSpPr txBox="1"/>
          <p:nvPr/>
        </p:nvSpPr>
        <p:spPr>
          <a:xfrm>
            <a:off x="101600" y="6781800"/>
            <a:ext cx="115062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r>
              <a:rPr lang="en-US" dirty="0"/>
            </a:b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6" name="TextBox 5">
            <a:extLst>
              <a:ext uri="{FF2B5EF4-FFF2-40B4-BE49-F238E27FC236}">
                <a16:creationId xmlns:a16="http://schemas.microsoft.com/office/drawing/2014/main" id="{AD8F2FA0-F8AE-4F66-9EE2-A44BCAE668FE}"/>
              </a:ext>
            </a:extLst>
          </p:cNvPr>
          <p:cNvSpPr txBox="1"/>
          <p:nvPr/>
        </p:nvSpPr>
        <p:spPr>
          <a:xfrm>
            <a:off x="1230242" y="8348206"/>
            <a:ext cx="10758557"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b="1" dirty="0"/>
              <a:t>Long Branch</a:t>
            </a:r>
            <a:r>
              <a:rPr lang="en-US" dirty="0"/>
              <a:t>,</a:t>
            </a:r>
            <a:r>
              <a:rPr lang="en-US" b="1" dirty="0"/>
              <a:t>Mena</a:t>
            </a:r>
            <a:r>
              <a:rPr lang="en-US" dirty="0"/>
              <a:t>,</a:t>
            </a:r>
            <a:r>
              <a:rPr lang="en-US" b="1" dirty="0"/>
              <a:t>Medicine,Lodge,Media,Mechaniville,Mcloud,</a:t>
            </a:r>
          </a:p>
          <a:p>
            <a:pPr algn="l"/>
            <a:r>
              <a:rPr lang="en-US" dirty="0"/>
              <a:t>,</a:t>
            </a:r>
            <a:r>
              <a:rPr lang="en-US" b="1" dirty="0"/>
              <a:t>Mckeesport,Mc Farland,Mc Cordsville,Mc Calla </a:t>
            </a:r>
            <a:r>
              <a:rPr lang="en-US" dirty="0"/>
              <a:t>cities have only </a:t>
            </a:r>
            <a:r>
              <a:rPr lang="en-US" b="1" dirty="0"/>
              <a:t>1</a:t>
            </a:r>
            <a:r>
              <a:rPr lang="en-US" dirty="0"/>
              <a:t> fast food restaurants resides in </a:t>
            </a:r>
            <a:r>
              <a:rPr lang="en-US" b="1" dirty="0"/>
              <a:t>U.S</a:t>
            </a:r>
            <a:r>
              <a:rPr lang="en-US" dirty="0"/>
              <a:t>.</a:t>
            </a:r>
          </a:p>
        </p:txBody>
      </p:sp>
      <p:sp>
        <p:nvSpPr>
          <p:cNvPr id="7" name="TextBox 6">
            <a:extLst>
              <a:ext uri="{FF2B5EF4-FFF2-40B4-BE49-F238E27FC236}">
                <a16:creationId xmlns:a16="http://schemas.microsoft.com/office/drawing/2014/main" id="{BC61A767-CC9F-4F14-9AE1-917AC230B10F}"/>
              </a:ext>
            </a:extLst>
          </p:cNvPr>
          <p:cNvSpPr txBox="1"/>
          <p:nvPr/>
        </p:nvSpPr>
        <p:spPr>
          <a:xfrm>
            <a:off x="4292600" y="2311529"/>
            <a:ext cx="3352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Bar Plot </a:t>
            </a:r>
          </a:p>
        </p:txBody>
      </p:sp>
      <p:pic>
        <p:nvPicPr>
          <p:cNvPr id="8" name="Picture 7">
            <a:extLst>
              <a:ext uri="{FF2B5EF4-FFF2-40B4-BE49-F238E27FC236}">
                <a16:creationId xmlns:a16="http://schemas.microsoft.com/office/drawing/2014/main" id="{AA1B17E6-1986-4540-BC02-1BDFCFD6C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2856861"/>
            <a:ext cx="10591800" cy="5144140"/>
          </a:xfrm>
          <a:prstGeom prst="rect">
            <a:avLst/>
          </a:prstGeom>
        </p:spPr>
      </p:pic>
    </p:spTree>
    <p:extLst>
      <p:ext uri="{BB962C8B-B14F-4D97-AF65-F5344CB8AC3E}">
        <p14:creationId xmlns:p14="http://schemas.microsoft.com/office/powerpoint/2010/main" val="15681559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58800" y="1600200"/>
            <a:ext cx="11963400" cy="76200"/>
          </a:xfrm>
        </p:spPr>
        <p:txBody>
          <a:bodyPr>
            <a:normAutofit fontScale="90000"/>
          </a:bodyPr>
          <a:lstStyle/>
          <a:p>
            <a:r>
              <a:rPr lang="en-US" sz="4000" b="1" dirty="0">
                <a:solidFill>
                  <a:schemeClr val="accent6">
                    <a:hueOff val="36663"/>
                    <a:satOff val="1899"/>
                    <a:lumOff val="-23748"/>
                  </a:schemeClr>
                </a:solidFill>
                <a:latin typeface="Arial"/>
                <a:cs typeface="Arial"/>
              </a:rPr>
              <a:t>Distribution of fast food </a:t>
            </a:r>
            <a:r>
              <a:rPr lang="en-US" sz="4400" b="1" dirty="0">
                <a:solidFill>
                  <a:schemeClr val="accent6">
                    <a:hueOff val="36663"/>
                    <a:satOff val="1899"/>
                    <a:lumOff val="-23748"/>
                  </a:schemeClr>
                </a:solidFill>
                <a:latin typeface="Arial"/>
                <a:cs typeface="Arial"/>
              </a:rPr>
              <a:t>restaurants</a:t>
            </a:r>
            <a:r>
              <a:rPr lang="en-US" sz="4000" b="1" dirty="0">
                <a:solidFill>
                  <a:schemeClr val="accent6">
                    <a:hueOff val="36663"/>
                    <a:satOff val="1899"/>
                    <a:lumOff val="-23748"/>
                  </a:schemeClr>
                </a:solidFill>
                <a:latin typeface="Arial"/>
                <a:cs typeface="Arial"/>
              </a:rPr>
              <a:t> in Northeast U.S</a:t>
            </a: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pic>
        <p:nvPicPr>
          <p:cNvPr id="4" name="Picture 3">
            <a:extLst>
              <a:ext uri="{FF2B5EF4-FFF2-40B4-BE49-F238E27FC236}">
                <a16:creationId xmlns:a16="http://schemas.microsoft.com/office/drawing/2014/main" id="{33A4FD83-34B8-4F38-9817-8D3F11DCE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819399"/>
            <a:ext cx="6263652" cy="3200401"/>
          </a:xfrm>
          <a:prstGeom prst="rect">
            <a:avLst/>
          </a:prstGeom>
        </p:spPr>
      </p:pic>
      <p:pic>
        <p:nvPicPr>
          <p:cNvPr id="6" name="Picture 5">
            <a:extLst>
              <a:ext uri="{FF2B5EF4-FFF2-40B4-BE49-F238E27FC236}">
                <a16:creationId xmlns:a16="http://schemas.microsoft.com/office/drawing/2014/main" id="{1B056676-0376-4A59-9189-FE5B7A4FC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200" y="2819400"/>
            <a:ext cx="5181600" cy="3200400"/>
          </a:xfrm>
          <a:prstGeom prst="rect">
            <a:avLst/>
          </a:prstGeom>
        </p:spPr>
      </p:pic>
      <p:sp>
        <p:nvSpPr>
          <p:cNvPr id="7" name="TextBox 6">
            <a:extLst>
              <a:ext uri="{FF2B5EF4-FFF2-40B4-BE49-F238E27FC236}">
                <a16:creationId xmlns:a16="http://schemas.microsoft.com/office/drawing/2014/main" id="{0CCBED80-C31E-49C9-BFB3-62F10FBBEAE0}"/>
              </a:ext>
            </a:extLst>
          </p:cNvPr>
          <p:cNvSpPr txBox="1"/>
          <p:nvPr/>
        </p:nvSpPr>
        <p:spPr>
          <a:xfrm>
            <a:off x="3073400" y="2226622"/>
            <a:ext cx="62636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New England states of U.S</a:t>
            </a:r>
            <a:endParaRPr lang="en-US" b="1"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MA</a:t>
            </a:r>
            <a:r>
              <a:rPr lang="en-US" dirty="0"/>
              <a:t> state contribute </a:t>
            </a:r>
            <a:r>
              <a:rPr lang="en-US" b="1" dirty="0"/>
              <a:t>35.0%</a:t>
            </a:r>
            <a:r>
              <a:rPr lang="en-US" dirty="0"/>
              <a:t> in fast food restaurants which is highest in </a:t>
            </a:r>
            <a:r>
              <a:rPr lang="en-US" b="1" dirty="0"/>
              <a:t>New England</a:t>
            </a:r>
            <a:r>
              <a:rPr lang="en-US" dirty="0"/>
              <a:t> state of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The </a:t>
            </a:r>
            <a:r>
              <a:rPr lang="en-US" b="1" dirty="0"/>
              <a:t>MA</a:t>
            </a:r>
            <a:r>
              <a:rPr lang="en-US" dirty="0"/>
              <a:t> state have </a:t>
            </a:r>
            <a:r>
              <a:rPr lang="en-US" b="1" dirty="0"/>
              <a:t>131</a:t>
            </a:r>
            <a:r>
              <a:rPr lang="en-US" dirty="0"/>
              <a:t> fast food restaurants which is highest in </a:t>
            </a:r>
            <a:r>
              <a:rPr lang="en-US" b="1" dirty="0"/>
              <a:t>New England states of U.S</a:t>
            </a:r>
            <a:r>
              <a:rPr lang="en-US" dirty="0"/>
              <a:t>.</a:t>
            </a:r>
          </a:p>
          <a:p>
            <a:pPr algn="l"/>
            <a:endParaRPr lang="en-US" dirty="0"/>
          </a:p>
          <a:p>
            <a:pPr marL="342900" indent="-342900" algn="l">
              <a:buFont typeface="Wingdings" panose="05000000000000000000" pitchFamily="2" charset="2"/>
              <a:buChar char="v"/>
            </a:pPr>
            <a:r>
              <a:rPr lang="en-US" b="1" dirty="0"/>
              <a:t>New England state</a:t>
            </a:r>
            <a:r>
              <a:rPr lang="en-US" dirty="0"/>
              <a:t> of U.S have </a:t>
            </a:r>
            <a:r>
              <a:rPr lang="en-US" b="1" dirty="0"/>
              <a:t>374</a:t>
            </a:r>
            <a:r>
              <a:rPr lang="en-US" dirty="0"/>
              <a:t> fast food restaurants which is </a:t>
            </a:r>
            <a:r>
              <a:rPr lang="en-US" b="1" dirty="0"/>
              <a:t>3.74%</a:t>
            </a:r>
            <a:r>
              <a:rPr lang="en-US" dirty="0"/>
              <a:t> of total restaurants resides in </a:t>
            </a:r>
            <a:r>
              <a:rPr lang="en-US" b="1" dirty="0"/>
              <a:t>U.S</a:t>
            </a:r>
            <a:r>
              <a:rPr lang="en-US" dirty="0"/>
              <a:t>.</a:t>
            </a:r>
          </a:p>
          <a:p>
            <a:pPr marL="342900" indent="-342900" algn="l">
              <a:buFont typeface="Wingdings" panose="05000000000000000000" pitchFamily="2" charset="2"/>
              <a:buChar char="v"/>
            </a:pPr>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0443217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58800" y="1600200"/>
            <a:ext cx="11963400" cy="76200"/>
          </a:xfrm>
        </p:spPr>
        <p:txBody>
          <a:bodyPr>
            <a:normAutofit fontScale="90000"/>
          </a:bodyPr>
          <a:lstStyle/>
          <a:p>
            <a:r>
              <a:rPr lang="en-US" sz="4000" b="1" dirty="0">
                <a:solidFill>
                  <a:schemeClr val="accent6">
                    <a:hueOff val="36663"/>
                    <a:satOff val="1899"/>
                    <a:lumOff val="-23748"/>
                  </a:schemeClr>
                </a:solidFill>
                <a:latin typeface="Arial"/>
                <a:cs typeface="Arial"/>
              </a:rPr>
              <a:t>Distribution of fast food </a:t>
            </a:r>
            <a:r>
              <a:rPr lang="en-US" sz="4400" b="1" dirty="0">
                <a:solidFill>
                  <a:schemeClr val="accent6">
                    <a:hueOff val="36663"/>
                    <a:satOff val="1899"/>
                    <a:lumOff val="-23748"/>
                  </a:schemeClr>
                </a:solidFill>
                <a:latin typeface="Arial"/>
                <a:cs typeface="Arial"/>
              </a:rPr>
              <a:t>restaurants</a:t>
            </a:r>
            <a:r>
              <a:rPr lang="en-US" sz="4000" b="1" dirty="0">
                <a:solidFill>
                  <a:schemeClr val="accent6">
                    <a:hueOff val="36663"/>
                    <a:satOff val="1899"/>
                    <a:lumOff val="-23748"/>
                  </a:schemeClr>
                </a:solidFill>
                <a:latin typeface="Arial"/>
                <a:cs typeface="Arial"/>
              </a:rPr>
              <a:t> in Northeast U.S</a:t>
            </a: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3073400" y="2382335"/>
            <a:ext cx="62636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Mid Atlantic states of U.S</a:t>
            </a:r>
            <a:endParaRPr lang="en-US" b="1"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PA</a:t>
            </a:r>
            <a:r>
              <a:rPr lang="en-US" dirty="0"/>
              <a:t> state contribute </a:t>
            </a:r>
            <a:r>
              <a:rPr lang="en-US" b="1" dirty="0"/>
              <a:t>40.3%</a:t>
            </a:r>
            <a:r>
              <a:rPr lang="en-US" dirty="0"/>
              <a:t> in fast food restaurants which is highest in </a:t>
            </a:r>
            <a:r>
              <a:rPr lang="en-US" b="1" dirty="0"/>
              <a:t>Mid Atlantic</a:t>
            </a:r>
            <a:r>
              <a:rPr lang="en-US" dirty="0"/>
              <a:t> state of </a:t>
            </a:r>
            <a:r>
              <a:rPr lang="en-US" b="1" dirty="0"/>
              <a:t>U.S</a:t>
            </a:r>
            <a:r>
              <a:rPr lang="en-US" dirty="0"/>
              <a:t>.</a:t>
            </a:r>
          </a:p>
          <a:p>
            <a:endParaRPr lang="en-US" dirty="0"/>
          </a:p>
          <a:p>
            <a:pPr marL="342900" indent="-342900" algn="l">
              <a:buFont typeface="Wingdings" panose="05000000000000000000" pitchFamily="2" charset="2"/>
              <a:buChar char="v"/>
            </a:pPr>
            <a:r>
              <a:rPr lang="en-US" dirty="0"/>
              <a:t>The </a:t>
            </a:r>
            <a:r>
              <a:rPr lang="en-US" b="1" dirty="0"/>
              <a:t>PA</a:t>
            </a:r>
            <a:r>
              <a:rPr lang="en-US" dirty="0"/>
              <a:t> state have </a:t>
            </a:r>
            <a:r>
              <a:rPr lang="en-US" b="1" dirty="0"/>
              <a:t>283</a:t>
            </a:r>
            <a:r>
              <a:rPr lang="en-US" dirty="0"/>
              <a:t> fast food restaurants which is highest in </a:t>
            </a:r>
            <a:r>
              <a:rPr lang="en-US" b="1" dirty="0"/>
              <a:t>Mid Atlantic states of U.S</a:t>
            </a:r>
            <a:r>
              <a:rPr lang="en-US" dirty="0"/>
              <a:t>.</a:t>
            </a:r>
          </a:p>
          <a:p>
            <a:pPr algn="l"/>
            <a:endParaRPr lang="en-US" dirty="0"/>
          </a:p>
          <a:p>
            <a:pPr marL="342900" indent="-342900" algn="l">
              <a:buFont typeface="Wingdings" panose="05000000000000000000" pitchFamily="2" charset="2"/>
              <a:buChar char="v"/>
            </a:pPr>
            <a:r>
              <a:rPr lang="en-US" b="1" dirty="0"/>
              <a:t>Mid Atlantic state</a:t>
            </a:r>
            <a:r>
              <a:rPr lang="en-US" dirty="0"/>
              <a:t> of U.S have </a:t>
            </a:r>
            <a:r>
              <a:rPr lang="en-US" b="1" dirty="0"/>
              <a:t>703</a:t>
            </a:r>
            <a:r>
              <a:rPr lang="en-US" dirty="0"/>
              <a:t> fast food restaurants which is </a:t>
            </a:r>
            <a:r>
              <a:rPr lang="en-US" b="1" dirty="0"/>
              <a:t>7.03%</a:t>
            </a:r>
            <a:r>
              <a:rPr lang="en-US" dirty="0"/>
              <a:t> of total restaurants resides in </a:t>
            </a:r>
            <a:r>
              <a:rPr lang="en-US" b="1" dirty="0"/>
              <a:t>U.S</a:t>
            </a:r>
            <a:r>
              <a:rPr lang="en-US" dirty="0"/>
              <a:t>.</a:t>
            </a:r>
          </a:p>
          <a:p>
            <a:pPr marL="342900" indent="-342900" algn="l">
              <a:buFont typeface="Wingdings" panose="05000000000000000000" pitchFamily="2" charset="2"/>
              <a:buChar char="v"/>
            </a:pPr>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2E99F327-0F16-41F3-B73A-D17F530D5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38" y="3200400"/>
            <a:ext cx="5925324" cy="2819400"/>
          </a:xfrm>
          <a:prstGeom prst="rect">
            <a:avLst/>
          </a:prstGeom>
        </p:spPr>
      </p:pic>
      <p:pic>
        <p:nvPicPr>
          <p:cNvPr id="10" name="Picture 9">
            <a:extLst>
              <a:ext uri="{FF2B5EF4-FFF2-40B4-BE49-F238E27FC236}">
                <a16:creationId xmlns:a16="http://schemas.microsoft.com/office/drawing/2014/main" id="{821CB3FC-7F88-4E6C-9A58-CFF3D71D4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3200401"/>
            <a:ext cx="5113026" cy="2819400"/>
          </a:xfrm>
          <a:prstGeom prst="rect">
            <a:avLst/>
          </a:prstGeom>
        </p:spPr>
      </p:pic>
    </p:spTree>
    <p:extLst>
      <p:ext uri="{BB962C8B-B14F-4D97-AF65-F5344CB8AC3E}">
        <p14:creationId xmlns:p14="http://schemas.microsoft.com/office/powerpoint/2010/main" val="30062861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76200"/>
          </a:xfrm>
        </p:spPr>
        <p:txBody>
          <a:bodyPr>
            <a:normAutofit fontScale="90000"/>
          </a:bodyPr>
          <a:lstStyle/>
          <a:p>
            <a:r>
              <a:rPr lang="en-US" sz="4400" b="1" i="1" dirty="0"/>
              <a:t>Distribution of fast food restaurants in Southern U.S</a:t>
            </a: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3073400" y="2226622"/>
            <a:ext cx="62636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a:t>
            </a:r>
            <a:r>
              <a:rPr lang="en-US" b="1" dirty="0"/>
              <a:t>east south Central states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KY</a:t>
            </a:r>
            <a:r>
              <a:rPr lang="en-US" dirty="0"/>
              <a:t> state have </a:t>
            </a:r>
            <a:r>
              <a:rPr lang="en-US" b="1" dirty="0"/>
              <a:t>332</a:t>
            </a:r>
            <a:r>
              <a:rPr lang="en-US" dirty="0"/>
              <a:t> fast food restaurants which is highest in </a:t>
            </a:r>
            <a:r>
              <a:rPr lang="en-US" b="1" dirty="0"/>
              <a:t>east south central states</a:t>
            </a:r>
            <a:r>
              <a:rPr lang="en-US" dirty="0"/>
              <a:t> of </a:t>
            </a:r>
            <a:r>
              <a:rPr lang="en-US" b="1" dirty="0"/>
              <a:t>U.S</a:t>
            </a:r>
            <a:r>
              <a:rPr lang="en-US" dirty="0"/>
              <a:t>.</a:t>
            </a:r>
          </a:p>
          <a:p>
            <a:pPr algn="l"/>
            <a:endParaRPr lang="en-US" dirty="0"/>
          </a:p>
          <a:p>
            <a:pPr marL="342900" indent="-342900" algn="l">
              <a:buFont typeface="Wingdings" panose="05000000000000000000" pitchFamily="2" charset="2"/>
              <a:buChar char="v"/>
            </a:pPr>
            <a:r>
              <a:rPr lang="en-US" dirty="0"/>
              <a:t> east south central state have total </a:t>
            </a:r>
            <a:r>
              <a:rPr lang="en-US" b="1" dirty="0"/>
              <a:t>895</a:t>
            </a:r>
            <a:r>
              <a:rPr lang="en-US" dirty="0"/>
              <a:t> fast food restaurants which is </a:t>
            </a:r>
            <a:r>
              <a:rPr lang="en-US" b="1" dirty="0"/>
              <a:t>8.95%</a:t>
            </a:r>
            <a:r>
              <a:rPr lang="en-US" dirty="0"/>
              <a:t> of total restaurants in </a:t>
            </a:r>
            <a:r>
              <a:rPr lang="en-US" b="1" dirty="0"/>
              <a:t>U.S</a:t>
            </a:r>
            <a:r>
              <a:rPr lang="en-US" dirty="0"/>
              <a:t>.</a:t>
            </a:r>
          </a:p>
          <a:p>
            <a:pPr algn="l"/>
            <a:endParaRPr lang="en-US" dirty="0"/>
          </a:p>
          <a:p>
            <a:pPr marL="342900" indent="-342900" algn="l">
              <a:buFont typeface="Wingdings" panose="05000000000000000000" pitchFamily="2" charset="2"/>
              <a:buChar char="v"/>
            </a:pPr>
            <a:r>
              <a:rPr lang="en-US" dirty="0"/>
              <a:t>The </a:t>
            </a:r>
            <a:r>
              <a:rPr lang="en-US" b="1" dirty="0"/>
              <a:t>KY</a:t>
            </a:r>
            <a:r>
              <a:rPr lang="en-US" dirty="0"/>
              <a:t> state contribute </a:t>
            </a:r>
            <a:r>
              <a:rPr lang="en-US" b="1" dirty="0"/>
              <a:t>37.1%</a:t>
            </a:r>
            <a:r>
              <a:rPr lang="en-US" dirty="0"/>
              <a:t> in fast food restaurants which is highest in east south central states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E22D04DD-1171-402A-A64D-72FAC922F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07" y="3010766"/>
            <a:ext cx="6355093" cy="2856634"/>
          </a:xfrm>
          <a:prstGeom prst="rect">
            <a:avLst/>
          </a:prstGeom>
        </p:spPr>
      </p:pic>
      <p:pic>
        <p:nvPicPr>
          <p:cNvPr id="10" name="Picture 9">
            <a:extLst>
              <a:ext uri="{FF2B5EF4-FFF2-40B4-BE49-F238E27FC236}">
                <a16:creationId xmlns:a16="http://schemas.microsoft.com/office/drawing/2014/main" id="{2A250BA1-D4F3-4989-BC64-1A0D2346F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779" y="3010767"/>
            <a:ext cx="5291321" cy="2856634"/>
          </a:xfrm>
          <a:prstGeom prst="rect">
            <a:avLst/>
          </a:prstGeom>
        </p:spPr>
      </p:pic>
    </p:spTree>
    <p:extLst>
      <p:ext uri="{BB962C8B-B14F-4D97-AF65-F5344CB8AC3E}">
        <p14:creationId xmlns:p14="http://schemas.microsoft.com/office/powerpoint/2010/main" val="4397835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76200"/>
          </a:xfrm>
        </p:spPr>
        <p:txBody>
          <a:bodyPr>
            <a:normAutofit fontScale="90000"/>
          </a:bodyPr>
          <a:lstStyle/>
          <a:p>
            <a:r>
              <a:rPr lang="en-US" sz="4400" b="1" i="1" dirty="0"/>
              <a:t>Distribution of fast food restaurants in Southern U.S</a:t>
            </a: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2997200" y="2335406"/>
            <a:ext cx="62636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a:t>
            </a:r>
            <a:r>
              <a:rPr lang="en-US" b="1" dirty="0"/>
              <a:t>west south Central states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TX</a:t>
            </a:r>
            <a:r>
              <a:rPr lang="en-US" dirty="0"/>
              <a:t> state have </a:t>
            </a:r>
            <a:r>
              <a:rPr lang="en-US" b="1" dirty="0"/>
              <a:t>634</a:t>
            </a:r>
            <a:r>
              <a:rPr lang="en-US" dirty="0"/>
              <a:t> fast food restaurants which is highest in </a:t>
            </a:r>
            <a:r>
              <a:rPr lang="en-US" b="1" dirty="0"/>
              <a:t>west south central states</a:t>
            </a:r>
            <a:r>
              <a:rPr lang="en-US" dirty="0"/>
              <a:t> of </a:t>
            </a:r>
            <a:r>
              <a:rPr lang="en-US" b="1" dirty="0"/>
              <a:t>U.S</a:t>
            </a:r>
            <a:r>
              <a:rPr lang="en-US" dirty="0"/>
              <a:t>.</a:t>
            </a:r>
          </a:p>
          <a:p>
            <a:pPr algn="l"/>
            <a:endParaRPr lang="en-US" dirty="0"/>
          </a:p>
          <a:p>
            <a:pPr marL="342900" indent="-342900" algn="l">
              <a:buFont typeface="Wingdings" panose="05000000000000000000" pitchFamily="2" charset="2"/>
              <a:buChar char="v"/>
            </a:pPr>
            <a:r>
              <a:rPr lang="en-US" dirty="0"/>
              <a:t>west south central state have total </a:t>
            </a:r>
            <a:r>
              <a:rPr lang="en-US" b="1" dirty="0"/>
              <a:t>1230</a:t>
            </a:r>
            <a:r>
              <a:rPr lang="en-US" dirty="0"/>
              <a:t> fast food restaurants which is </a:t>
            </a:r>
            <a:r>
              <a:rPr lang="en-US" b="1" dirty="0"/>
              <a:t>12.30%</a:t>
            </a:r>
            <a:r>
              <a:rPr lang="en-US" dirty="0"/>
              <a:t> of total restaurants in </a:t>
            </a:r>
            <a:r>
              <a:rPr lang="en-US" b="1" dirty="0"/>
              <a:t>U.S</a:t>
            </a:r>
            <a:r>
              <a:rPr lang="en-US" dirty="0"/>
              <a:t>.</a:t>
            </a:r>
          </a:p>
          <a:p>
            <a:pPr algn="l"/>
            <a:endParaRPr lang="en-US" dirty="0"/>
          </a:p>
          <a:p>
            <a:pPr marL="342900" indent="-342900" algn="l">
              <a:buFont typeface="Wingdings" panose="05000000000000000000" pitchFamily="2" charset="2"/>
              <a:buChar char="v"/>
            </a:pPr>
            <a:r>
              <a:rPr lang="en-US" dirty="0"/>
              <a:t>The </a:t>
            </a:r>
            <a:r>
              <a:rPr lang="en-US" b="1" dirty="0"/>
              <a:t>TX</a:t>
            </a:r>
            <a:r>
              <a:rPr lang="en-US" dirty="0"/>
              <a:t> state contribute </a:t>
            </a:r>
            <a:r>
              <a:rPr lang="en-US" b="1" dirty="0"/>
              <a:t>51.5%</a:t>
            </a:r>
            <a:r>
              <a:rPr lang="en-US" dirty="0"/>
              <a:t> in fast food restaurants which is highest in west south central state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Picture 3">
            <a:extLst>
              <a:ext uri="{FF2B5EF4-FFF2-40B4-BE49-F238E27FC236}">
                <a16:creationId xmlns:a16="http://schemas.microsoft.com/office/drawing/2014/main" id="{44DE6F97-C640-4A6F-ADB9-F757177BB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32" y="2996592"/>
            <a:ext cx="6373381" cy="2947008"/>
          </a:xfrm>
          <a:prstGeom prst="rect">
            <a:avLst/>
          </a:prstGeom>
        </p:spPr>
      </p:pic>
      <p:pic>
        <p:nvPicPr>
          <p:cNvPr id="9" name="Picture 8">
            <a:extLst>
              <a:ext uri="{FF2B5EF4-FFF2-40B4-BE49-F238E27FC236}">
                <a16:creationId xmlns:a16="http://schemas.microsoft.com/office/drawing/2014/main" id="{E6DA6BC0-326A-48ED-B65C-8430934D7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600" y="2996593"/>
            <a:ext cx="5524500" cy="2947008"/>
          </a:xfrm>
          <a:prstGeom prst="rect">
            <a:avLst/>
          </a:prstGeom>
        </p:spPr>
      </p:pic>
    </p:spTree>
    <p:extLst>
      <p:ext uri="{BB962C8B-B14F-4D97-AF65-F5344CB8AC3E}">
        <p14:creationId xmlns:p14="http://schemas.microsoft.com/office/powerpoint/2010/main" val="33978678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76200"/>
          </a:xfrm>
        </p:spPr>
        <p:txBody>
          <a:bodyPr>
            <a:normAutofit fontScale="90000"/>
          </a:bodyPr>
          <a:lstStyle/>
          <a:p>
            <a:r>
              <a:rPr lang="en-US" sz="4400" b="1" i="1" dirty="0"/>
              <a:t>Distribution of fast food restaurants in Southern U.S</a:t>
            </a: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3073400" y="2226622"/>
            <a:ext cx="62636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a:t>
            </a:r>
            <a:r>
              <a:rPr lang="en-US" b="1" dirty="0"/>
              <a:t>South Atlantic states of U.S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FL</a:t>
            </a:r>
            <a:r>
              <a:rPr lang="en-US" dirty="0"/>
              <a:t> state have </a:t>
            </a:r>
            <a:r>
              <a:rPr lang="en-US" b="1" dirty="0"/>
              <a:t>471</a:t>
            </a:r>
            <a:r>
              <a:rPr lang="en-US" dirty="0"/>
              <a:t> fast food restaurants which is highest in south Atlantic states of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 south Atlantic states have total </a:t>
            </a:r>
            <a:r>
              <a:rPr lang="en-US" b="1" dirty="0"/>
              <a:t>2025</a:t>
            </a:r>
            <a:r>
              <a:rPr lang="en-US" dirty="0"/>
              <a:t> fast food restaurants which is </a:t>
            </a:r>
            <a:r>
              <a:rPr lang="en-US" b="1" dirty="0"/>
              <a:t>20.25%</a:t>
            </a:r>
            <a:r>
              <a:rPr lang="en-US" dirty="0"/>
              <a:t> of total restaurants resides in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The </a:t>
            </a:r>
            <a:r>
              <a:rPr lang="en-US" b="1" dirty="0"/>
              <a:t>FL</a:t>
            </a:r>
            <a:r>
              <a:rPr lang="en-US" dirty="0"/>
              <a:t> state contribute </a:t>
            </a:r>
            <a:r>
              <a:rPr lang="en-US" b="1" dirty="0"/>
              <a:t>23.3%</a:t>
            </a:r>
            <a:r>
              <a:rPr lang="en-US" dirty="0"/>
              <a:t> in fast food restaurants which is highest in South Atlantic state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Picture 3">
            <a:extLst>
              <a:ext uri="{FF2B5EF4-FFF2-40B4-BE49-F238E27FC236}">
                <a16:creationId xmlns:a16="http://schemas.microsoft.com/office/drawing/2014/main" id="{FE2F9907-CDE6-482B-B168-CA4F9D9C9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95" y="3067879"/>
            <a:ext cx="6336805" cy="2799522"/>
          </a:xfrm>
          <a:prstGeom prst="rect">
            <a:avLst/>
          </a:prstGeom>
        </p:spPr>
      </p:pic>
      <p:pic>
        <p:nvPicPr>
          <p:cNvPr id="9" name="Picture 8">
            <a:extLst>
              <a:ext uri="{FF2B5EF4-FFF2-40B4-BE49-F238E27FC236}">
                <a16:creationId xmlns:a16="http://schemas.microsoft.com/office/drawing/2014/main" id="{72861F01-175F-4A42-9FB5-CFD7587BE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800" y="3034749"/>
            <a:ext cx="5448300" cy="2832652"/>
          </a:xfrm>
          <a:prstGeom prst="rect">
            <a:avLst/>
          </a:prstGeom>
        </p:spPr>
      </p:pic>
    </p:spTree>
    <p:extLst>
      <p:ext uri="{BB962C8B-B14F-4D97-AF65-F5344CB8AC3E}">
        <p14:creationId xmlns:p14="http://schemas.microsoft.com/office/powerpoint/2010/main" val="42821110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defRPr sz="3600">
                <a:latin typeface="Arial"/>
                <a:ea typeface="Arial"/>
                <a:cs typeface="Arial"/>
                <a:sym typeface="Arial"/>
              </a:defRPr>
            </a:pPr>
            <a:r>
              <a:rPr lang="en-US" sz="3600" b="1" i="1" u="sng" dirty="0"/>
              <a:t>Fast Food Restaurants in U.S Exploratory Data Analysis</a:t>
            </a: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362200"/>
            <a:ext cx="11861800" cy="5638800"/>
          </a:xfrm>
          <a:prstGeom prst="rect">
            <a:avLst/>
          </a:prstGeom>
        </p:spPr>
        <p:txBody>
          <a:bodyPr>
            <a:normAutofit fontScale="25000" lnSpcReduction="20000"/>
          </a:bodyPr>
          <a:lstStyle>
            <a:lvl1pPr>
              <a:defRPr>
                <a:latin typeface="Arial"/>
                <a:ea typeface="Arial"/>
                <a:cs typeface="Arial"/>
                <a:sym typeface="Arial"/>
              </a:defRPr>
            </a:lvl1pPr>
          </a:lstStyle>
          <a:p>
            <a:endParaRPr lang="en-US" sz="6400" dirty="0"/>
          </a:p>
          <a:p>
            <a:endParaRPr lang="en-US" sz="6400" dirty="0"/>
          </a:p>
          <a:p>
            <a:endParaRPr lang="en-US" sz="6400" dirty="0"/>
          </a:p>
          <a:p>
            <a:endParaRPr lang="en-US" sz="6400" dirty="0"/>
          </a:p>
          <a:p>
            <a:endParaRPr lang="en-US" sz="6400" dirty="0"/>
          </a:p>
          <a:p>
            <a:endParaRPr lang="en-US" sz="6400" dirty="0"/>
          </a:p>
          <a:p>
            <a:endParaRPr lang="en-US" sz="6400" dirty="0"/>
          </a:p>
          <a:p>
            <a:r>
              <a:rPr lang="en-US" sz="11200" dirty="0"/>
              <a:t>I have explored the fast food restaurants resides in U.S with the help of open source data available at github site.</a:t>
            </a:r>
          </a:p>
          <a:p>
            <a:r>
              <a:rPr lang="en-US" sz="11200" dirty="0"/>
              <a:t>I have applied the </a:t>
            </a:r>
            <a:r>
              <a:rPr lang="en-US" sz="11200" b="1" dirty="0"/>
              <a:t>Numpy</a:t>
            </a:r>
            <a:r>
              <a:rPr lang="en-US" sz="11200" dirty="0"/>
              <a:t> and </a:t>
            </a:r>
            <a:r>
              <a:rPr lang="en-US" sz="11200" b="1" dirty="0"/>
              <a:t>Pandas</a:t>
            </a:r>
            <a:r>
              <a:rPr lang="en-US" sz="11200" dirty="0"/>
              <a:t> library available in python for getting out the meaningful insights from the dataset.</a:t>
            </a:r>
          </a:p>
          <a:p>
            <a:r>
              <a:rPr lang="en-US" sz="11200" dirty="0"/>
              <a:t>I have used the </a:t>
            </a:r>
            <a:r>
              <a:rPr lang="en-US" sz="11200" b="1" dirty="0"/>
              <a:t>Seaborn</a:t>
            </a:r>
            <a:r>
              <a:rPr lang="en-US" sz="11200" dirty="0"/>
              <a:t>,</a:t>
            </a:r>
            <a:r>
              <a:rPr lang="en-US" sz="11200" b="1" dirty="0"/>
              <a:t>Matplotlib</a:t>
            </a:r>
            <a:r>
              <a:rPr lang="en-US" sz="11200" dirty="0"/>
              <a:t> and </a:t>
            </a:r>
            <a:r>
              <a:rPr lang="en-US" sz="11200" b="1" dirty="0"/>
              <a:t>plotly</a:t>
            </a:r>
            <a:r>
              <a:rPr lang="en-US" sz="11200" dirty="0"/>
              <a:t> visualization library available in python for plotting the beautiful graph for better representation and understanding of given dataset  in visual form.</a:t>
            </a:r>
          </a:p>
          <a:p>
            <a:r>
              <a:rPr lang="en-US" sz="11200" dirty="0"/>
              <a:t>I have dropped the unuseful columns having Null values present in the given dataset  for our further analysis.</a:t>
            </a:r>
          </a:p>
          <a:p>
            <a:r>
              <a:rPr lang="en-US" sz="11200" dirty="0"/>
              <a:t>I  have completed the analysis of given dataset by asking the meaningful question and getting out the relationship of columns with each other and finding out the patterns present in the given dataset. </a:t>
            </a:r>
          </a:p>
          <a:p>
            <a:r>
              <a:rPr lang="en-US" sz="11200" dirty="0"/>
              <a:t>Finally I have captured the observation and summarized into the conclusion section.</a:t>
            </a:r>
          </a:p>
          <a:p>
            <a:endParaRPr lang="en-US" dirty="0"/>
          </a:p>
          <a:p>
            <a:br>
              <a:rPr lang="en-US" dirty="0"/>
            </a:br>
            <a:br>
              <a:rPr lang="en-US" dirty="0"/>
            </a:br>
            <a:br>
              <a:rPr lang="en-US" dirty="0"/>
            </a:br>
            <a:endParaRPr lang="en-US" dirty="0"/>
          </a:p>
          <a:p>
            <a:pPr marL="742950" indent="-742950">
              <a:buFont typeface="+mj-lt"/>
              <a:buAutoNum type="arabicPeriod"/>
            </a:pPr>
            <a:endParaRPr lang="en-US" dirty="0"/>
          </a:p>
          <a:p>
            <a:pPr marL="742950" indent="-742950">
              <a:buFont typeface="+mj-lt"/>
              <a:buAutoNum type="arabicPeriod"/>
            </a:pPr>
            <a:endParaRPr lang="en-US" dirty="0"/>
          </a:p>
          <a:p>
            <a:pPr marL="742950" indent="-742950">
              <a:buFont typeface="+mj-lt"/>
              <a:buAutoNum type="arabicPeriod"/>
            </a:pPr>
            <a:br>
              <a:rPr lang="en-US" dirty="0"/>
            </a:b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76200"/>
          </a:xfrm>
        </p:spPr>
        <p:txBody>
          <a:bodyPr>
            <a:normAutofit fontScale="90000"/>
          </a:bodyPr>
          <a:lstStyle/>
          <a:p>
            <a:r>
              <a:rPr lang="en-US" sz="4400" b="1" i="1" dirty="0"/>
              <a:t>Distribution of fast food restaurants in Western U.S</a:t>
            </a: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3073400" y="2226622"/>
            <a:ext cx="62636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a:t>
            </a:r>
            <a:r>
              <a:rPr lang="en-US" b="1" dirty="0"/>
              <a:t>Pacific states of U.S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CA</a:t>
            </a:r>
            <a:r>
              <a:rPr lang="en-US" dirty="0"/>
              <a:t> state have </a:t>
            </a:r>
            <a:r>
              <a:rPr lang="en-US" b="1" dirty="0"/>
              <a:t>676</a:t>
            </a:r>
            <a:r>
              <a:rPr lang="en-US" dirty="0"/>
              <a:t> fast food restaurants which is highest in Pacific states of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 Pacific states have total </a:t>
            </a:r>
            <a:r>
              <a:rPr lang="en-US" b="1" dirty="0"/>
              <a:t>1053</a:t>
            </a:r>
            <a:r>
              <a:rPr lang="en-US" dirty="0"/>
              <a:t> fast food restaurants which is </a:t>
            </a:r>
            <a:r>
              <a:rPr lang="en-US" b="1" dirty="0"/>
              <a:t>10.53%</a:t>
            </a:r>
            <a:r>
              <a:rPr lang="en-US" dirty="0"/>
              <a:t> of total restaurants resides in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The </a:t>
            </a:r>
            <a:r>
              <a:rPr lang="en-US" b="1" dirty="0"/>
              <a:t>CA</a:t>
            </a:r>
            <a:r>
              <a:rPr lang="en-US" dirty="0"/>
              <a:t> state contribute </a:t>
            </a:r>
            <a:r>
              <a:rPr lang="en-US" b="1" dirty="0"/>
              <a:t>64.2%</a:t>
            </a:r>
            <a:r>
              <a:rPr lang="en-US" dirty="0"/>
              <a:t> in fast food restaurants which is highest in Pacific state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237DBEB8-F93F-45FD-ACD2-779D3759B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3067878"/>
            <a:ext cx="5791200" cy="2723322"/>
          </a:xfrm>
          <a:prstGeom prst="rect">
            <a:avLst/>
          </a:prstGeom>
        </p:spPr>
      </p:pic>
      <p:pic>
        <p:nvPicPr>
          <p:cNvPr id="10" name="Picture 9">
            <a:extLst>
              <a:ext uri="{FF2B5EF4-FFF2-40B4-BE49-F238E27FC236}">
                <a16:creationId xmlns:a16="http://schemas.microsoft.com/office/drawing/2014/main" id="{4B72450D-1FE5-41E8-9C8E-BE5127B99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800" y="3053706"/>
            <a:ext cx="4953000" cy="2723322"/>
          </a:xfrm>
          <a:prstGeom prst="rect">
            <a:avLst/>
          </a:prstGeom>
        </p:spPr>
      </p:pic>
    </p:spTree>
    <p:extLst>
      <p:ext uri="{BB962C8B-B14F-4D97-AF65-F5344CB8AC3E}">
        <p14:creationId xmlns:p14="http://schemas.microsoft.com/office/powerpoint/2010/main" val="5639365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76200"/>
          </a:xfrm>
        </p:spPr>
        <p:txBody>
          <a:bodyPr>
            <a:normAutofit fontScale="90000"/>
          </a:bodyPr>
          <a:lstStyle/>
          <a:p>
            <a:r>
              <a:rPr lang="en-US" sz="4400" b="1" i="1" dirty="0"/>
              <a:t>Distribution of fast food restaurants in Western U.S</a:t>
            </a: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3319640" y="2329456"/>
            <a:ext cx="869442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1" i="1" dirty="0"/>
              <a:t>Distribution in </a:t>
            </a:r>
            <a:r>
              <a:rPr lang="en-US" b="1" dirty="0"/>
              <a:t>Mountain states of U.S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AZ</a:t>
            </a:r>
            <a:r>
              <a:rPr lang="en-US" dirty="0"/>
              <a:t> state have </a:t>
            </a:r>
            <a:r>
              <a:rPr lang="en-US" b="1" dirty="0"/>
              <a:t>208</a:t>
            </a:r>
            <a:r>
              <a:rPr lang="en-US" dirty="0"/>
              <a:t> fast food restaurants which is highest in Mountain states of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 Mountain states have total </a:t>
            </a:r>
            <a:r>
              <a:rPr lang="en-US" b="1" dirty="0"/>
              <a:t>979</a:t>
            </a:r>
            <a:r>
              <a:rPr lang="en-US" dirty="0"/>
              <a:t> fast food restaurants which is </a:t>
            </a:r>
            <a:r>
              <a:rPr lang="en-US" b="1" dirty="0"/>
              <a:t>9.79%</a:t>
            </a:r>
            <a:r>
              <a:rPr lang="en-US" dirty="0"/>
              <a:t> of total restaurants resides in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The </a:t>
            </a:r>
            <a:r>
              <a:rPr lang="en-US" b="1" dirty="0"/>
              <a:t>AZ</a:t>
            </a:r>
            <a:r>
              <a:rPr lang="en-US" dirty="0"/>
              <a:t> state contribute </a:t>
            </a:r>
            <a:r>
              <a:rPr lang="en-US" b="1" dirty="0"/>
              <a:t>21.2%</a:t>
            </a:r>
            <a:r>
              <a:rPr lang="en-US" dirty="0"/>
              <a:t> in fast food restaurants which is highest in Mountain state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DD013BA5-3551-48B8-A346-113787FD6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74" y="3134268"/>
            <a:ext cx="5758326" cy="2733131"/>
          </a:xfrm>
          <a:prstGeom prst="rect">
            <a:avLst/>
          </a:prstGeom>
        </p:spPr>
      </p:pic>
      <p:pic>
        <p:nvPicPr>
          <p:cNvPr id="10" name="Picture 9">
            <a:extLst>
              <a:ext uri="{FF2B5EF4-FFF2-40B4-BE49-F238E27FC236}">
                <a16:creationId xmlns:a16="http://schemas.microsoft.com/office/drawing/2014/main" id="{010C6195-0CC4-493F-9832-3E0B2EE9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600" y="3137582"/>
            <a:ext cx="5189226" cy="2729817"/>
          </a:xfrm>
          <a:prstGeom prst="rect">
            <a:avLst/>
          </a:prstGeom>
        </p:spPr>
      </p:pic>
    </p:spTree>
    <p:extLst>
      <p:ext uri="{BB962C8B-B14F-4D97-AF65-F5344CB8AC3E}">
        <p14:creationId xmlns:p14="http://schemas.microsoft.com/office/powerpoint/2010/main" val="30576814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410688"/>
          </a:xfrm>
        </p:spPr>
        <p:txBody>
          <a:bodyPr>
            <a:normAutofit fontScale="90000"/>
          </a:bodyPr>
          <a:lstStyle/>
          <a:p>
            <a:r>
              <a:rPr lang="en-US" sz="4400" b="1" i="1" dirty="0"/>
              <a:t>Distribution of fast food restaurants in MidWest region of U.S</a:t>
            </a:r>
            <a:br>
              <a:rPr lang="en-US" b="1" dirty="0"/>
            </a:b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2844800" y="2398772"/>
            <a:ext cx="70180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West North central </a:t>
            </a:r>
            <a:r>
              <a:rPr lang="en-US" b="1" dirty="0"/>
              <a:t>states of U.S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MO</a:t>
            </a:r>
            <a:r>
              <a:rPr lang="en-US" dirty="0"/>
              <a:t> state have </a:t>
            </a:r>
            <a:r>
              <a:rPr lang="en-US" b="1" dirty="0"/>
              <a:t>334</a:t>
            </a:r>
            <a:r>
              <a:rPr lang="en-US" dirty="0"/>
              <a:t> fast food restaurants which is highest in West North central states of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 West North central states have total </a:t>
            </a:r>
            <a:r>
              <a:rPr lang="en-US" b="1" dirty="0"/>
              <a:t>998</a:t>
            </a:r>
            <a:r>
              <a:rPr lang="en-US" dirty="0"/>
              <a:t> fast food restaurants which is </a:t>
            </a:r>
            <a:r>
              <a:rPr lang="en-US" b="1" dirty="0"/>
              <a:t>9.98%</a:t>
            </a:r>
            <a:r>
              <a:rPr lang="en-US" dirty="0"/>
              <a:t> of total restaurants resides in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The </a:t>
            </a:r>
            <a:r>
              <a:rPr lang="en-US" b="1" dirty="0"/>
              <a:t>MO</a:t>
            </a:r>
            <a:r>
              <a:rPr lang="en-US" dirty="0"/>
              <a:t> state contribute </a:t>
            </a:r>
            <a:r>
              <a:rPr lang="en-US" b="1" dirty="0"/>
              <a:t>33.5%</a:t>
            </a:r>
            <a:r>
              <a:rPr lang="en-US" dirty="0"/>
              <a:t> in fast food restaurants which is highest in West North central state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895A4B71-9CF5-4506-BCDC-FB6B3B5F5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957100"/>
            <a:ext cx="6019800" cy="3048000"/>
          </a:xfrm>
          <a:prstGeom prst="rect">
            <a:avLst/>
          </a:prstGeom>
        </p:spPr>
      </p:pic>
      <p:pic>
        <p:nvPicPr>
          <p:cNvPr id="10" name="Picture 9">
            <a:extLst>
              <a:ext uri="{FF2B5EF4-FFF2-40B4-BE49-F238E27FC236}">
                <a16:creationId xmlns:a16="http://schemas.microsoft.com/office/drawing/2014/main" id="{84AF7207-9B67-4CCA-BC98-A20160253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401" y="3013422"/>
            <a:ext cx="5272156" cy="3048000"/>
          </a:xfrm>
          <a:prstGeom prst="rect">
            <a:avLst/>
          </a:prstGeom>
        </p:spPr>
      </p:pic>
    </p:spTree>
    <p:extLst>
      <p:ext uri="{BB962C8B-B14F-4D97-AF65-F5344CB8AC3E}">
        <p14:creationId xmlns:p14="http://schemas.microsoft.com/office/powerpoint/2010/main" val="11014485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F59-46CE-424E-8315-F961D8C6980B}"/>
              </a:ext>
            </a:extLst>
          </p:cNvPr>
          <p:cNvSpPr>
            <a:spLocks noGrp="1"/>
          </p:cNvSpPr>
          <p:nvPr>
            <p:ph type="title"/>
          </p:nvPr>
        </p:nvSpPr>
        <p:spPr>
          <a:xfrm>
            <a:off x="520700" y="1815933"/>
            <a:ext cx="11963400" cy="76200"/>
          </a:xfrm>
        </p:spPr>
        <p:txBody>
          <a:bodyPr>
            <a:normAutofit fontScale="90000"/>
          </a:bodyPr>
          <a:lstStyle/>
          <a:p>
            <a:r>
              <a:rPr lang="en-US" sz="4400" b="1" i="1" dirty="0"/>
              <a:t>Distribution of fast food restaurants in MidWest region of U.S</a:t>
            </a:r>
            <a:br>
              <a:rPr lang="en-US" sz="4400" b="1" dirty="0"/>
            </a:br>
            <a:br>
              <a:rPr lang="en-US" sz="4000" b="1" dirty="0">
                <a:solidFill>
                  <a:schemeClr val="accent6">
                    <a:hueOff val="36663"/>
                    <a:satOff val="1899"/>
                    <a:lumOff val="-23748"/>
                  </a:schemeClr>
                </a:solidFill>
                <a:latin typeface="Arial"/>
                <a:cs typeface="Arial"/>
              </a:rPr>
            </a:br>
            <a:endParaRPr lang="en-US" sz="4000" b="1" dirty="0">
              <a:solidFill>
                <a:schemeClr val="accent6">
                  <a:hueOff val="36663"/>
                  <a:satOff val="1899"/>
                  <a:lumOff val="-23748"/>
                </a:schemeClr>
              </a:solidFill>
              <a:latin typeface="Arial"/>
              <a:cs typeface="Arial"/>
            </a:endParaRPr>
          </a:p>
        </p:txBody>
      </p:sp>
      <p:sp>
        <p:nvSpPr>
          <p:cNvPr id="7" name="TextBox 6">
            <a:extLst>
              <a:ext uri="{FF2B5EF4-FFF2-40B4-BE49-F238E27FC236}">
                <a16:creationId xmlns:a16="http://schemas.microsoft.com/office/drawing/2014/main" id="{0CCBED80-C31E-49C9-BFB3-62F10FBBEAE0}"/>
              </a:ext>
            </a:extLst>
          </p:cNvPr>
          <p:cNvSpPr txBox="1"/>
          <p:nvPr/>
        </p:nvSpPr>
        <p:spPr>
          <a:xfrm>
            <a:off x="3073400" y="2226622"/>
            <a:ext cx="73152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i="1" dirty="0"/>
              <a:t>Distribution in West North central </a:t>
            </a:r>
            <a:r>
              <a:rPr lang="en-US" b="1" dirty="0"/>
              <a:t>states of U.S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 name="TextBox 7">
            <a:extLst>
              <a:ext uri="{FF2B5EF4-FFF2-40B4-BE49-F238E27FC236}">
                <a16:creationId xmlns:a16="http://schemas.microsoft.com/office/drawing/2014/main" id="{30D69F76-7BBA-4328-BEBF-A12EB531D555}"/>
              </a:ext>
            </a:extLst>
          </p:cNvPr>
          <p:cNvSpPr txBox="1"/>
          <p:nvPr/>
        </p:nvSpPr>
        <p:spPr>
          <a:xfrm>
            <a:off x="642626" y="6255444"/>
            <a:ext cx="111252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OH</a:t>
            </a:r>
            <a:r>
              <a:rPr lang="en-US" dirty="0"/>
              <a:t> state have </a:t>
            </a:r>
            <a:r>
              <a:rPr lang="en-US" b="1" dirty="0"/>
              <a:t>543</a:t>
            </a:r>
            <a:r>
              <a:rPr lang="en-US" dirty="0"/>
              <a:t> fast food restaurants which is highest in East North central states of </a:t>
            </a:r>
            <a:r>
              <a:rPr lang="en-US" b="1" dirty="0"/>
              <a:t>U.S</a:t>
            </a:r>
            <a:r>
              <a:rPr lang="en-US" dirty="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 east North central states have total </a:t>
            </a:r>
            <a:r>
              <a:rPr lang="en-US" b="1" dirty="0"/>
              <a:t>1722</a:t>
            </a:r>
            <a:r>
              <a:rPr lang="en-US" dirty="0"/>
              <a:t> fast food restaurants which is </a:t>
            </a:r>
            <a:r>
              <a:rPr lang="en-US" b="1" dirty="0"/>
              <a:t>17.22%</a:t>
            </a:r>
            <a:r>
              <a:rPr lang="en-US" dirty="0"/>
              <a:t> of total restaurants resides in </a:t>
            </a:r>
            <a:r>
              <a:rPr lang="en-US" b="1" dirty="0"/>
              <a:t>U.S</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The </a:t>
            </a:r>
            <a:r>
              <a:rPr lang="en-US" b="1" dirty="0"/>
              <a:t>OH</a:t>
            </a:r>
            <a:r>
              <a:rPr lang="en-US" dirty="0"/>
              <a:t> state contribute </a:t>
            </a:r>
            <a:r>
              <a:rPr lang="en-US" b="1" dirty="0"/>
              <a:t>31.5%</a:t>
            </a:r>
            <a:r>
              <a:rPr lang="en-US" dirty="0"/>
              <a:t> in fast food restaurants which is highest in East North central state of </a:t>
            </a:r>
            <a:r>
              <a:rPr lang="en-US" b="1" dirty="0"/>
              <a:t>U.S</a:t>
            </a:r>
            <a:r>
              <a:rPr lang="en-US" dirty="0"/>
              <a:t>.</a:t>
            </a:r>
          </a:p>
          <a:p>
            <a:pPr algn="l"/>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a:extLst>
              <a:ext uri="{FF2B5EF4-FFF2-40B4-BE49-F238E27FC236}">
                <a16:creationId xmlns:a16="http://schemas.microsoft.com/office/drawing/2014/main" id="{7559788F-0334-43EA-BFED-CAD3FB4E6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00" y="2977233"/>
            <a:ext cx="5816600" cy="2904611"/>
          </a:xfrm>
          <a:prstGeom prst="rect">
            <a:avLst/>
          </a:prstGeom>
        </p:spPr>
      </p:pic>
      <p:pic>
        <p:nvPicPr>
          <p:cNvPr id="10" name="Picture 9">
            <a:extLst>
              <a:ext uri="{FF2B5EF4-FFF2-40B4-BE49-F238E27FC236}">
                <a16:creationId xmlns:a16="http://schemas.microsoft.com/office/drawing/2014/main" id="{0A06E8DA-D8E7-4E81-86F9-F6ACEB1C5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2400" y="2977232"/>
            <a:ext cx="5712790" cy="2904611"/>
          </a:xfrm>
          <a:prstGeom prst="rect">
            <a:avLst/>
          </a:prstGeom>
        </p:spPr>
      </p:pic>
    </p:spTree>
    <p:extLst>
      <p:ext uri="{BB962C8B-B14F-4D97-AF65-F5344CB8AC3E}">
        <p14:creationId xmlns:p14="http://schemas.microsoft.com/office/powerpoint/2010/main" val="1246775987"/>
      </p:ext>
    </p:extLst>
  </p:cSld>
  <p:clrMapOvr>
    <a:overrideClrMapping bg1="lt1" tx1="dk1" bg2="lt2" tx2="dk2" accent1="accent1" accent2="accent2" accent3="accent3" accent4="accent4" accent5="accent5" accent6="accent6" hlink="hlink" folHlink="folHlink"/>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508000" y="720588"/>
            <a:ext cx="11988800" cy="1489212"/>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i="1" dirty="0">
                <a:solidFill>
                  <a:srgbClr val="D93E2B"/>
                </a:solidFill>
                <a:latin typeface="+mn-lt"/>
                <a:ea typeface="+mn-ea"/>
                <a:cs typeface="+mn-cs"/>
                <a:sym typeface="Bodoni SvtyTwo ITC TT-Book"/>
              </a:rPr>
              <a:t>Conclusion</a:t>
            </a:r>
            <a:endParaRPr sz="4000" b="1" i="1" dirty="0">
              <a:solidFill>
                <a:srgbClr val="D93E2B"/>
              </a:solidFill>
              <a:latin typeface="+mn-lt"/>
              <a:ea typeface="+mn-ea"/>
              <a:cs typeface="+mn-cs"/>
              <a:sym typeface="Bodoni SvtyTwo ITC TT-Book"/>
            </a:endParaRP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254000" y="3299791"/>
            <a:ext cx="11988800" cy="5693465"/>
          </a:xfrm>
          <a:prstGeom prst="rect">
            <a:avLst/>
          </a:prstGeom>
        </p:spPr>
        <p:txBody>
          <a:bodyPr>
            <a:normAutofit fontScale="25000" lnSpcReduction="20000"/>
          </a:bodyPr>
          <a:lstStyle>
            <a:lvl1pPr>
              <a:defRPr>
                <a:latin typeface="Arial"/>
                <a:ea typeface="Arial"/>
                <a:cs typeface="Arial"/>
                <a:sym typeface="Arial"/>
              </a:defRPr>
            </a:lvl1pPr>
          </a:lstStyle>
          <a:p>
            <a:pPr>
              <a:buFont typeface="Wingdings" panose="05000000000000000000" pitchFamily="2" charset="2"/>
              <a:buChar char="Ø"/>
            </a:pPr>
            <a:r>
              <a:rPr lang="en-US" sz="9200" dirty="0"/>
              <a:t>As the </a:t>
            </a:r>
            <a:r>
              <a:rPr lang="en-US" sz="9200" b="1" dirty="0"/>
              <a:t>CA</a:t>
            </a:r>
            <a:r>
              <a:rPr lang="en-US" sz="9200" dirty="0"/>
              <a:t> state lies in western region of </a:t>
            </a:r>
            <a:r>
              <a:rPr lang="en-US" sz="9200" b="1" dirty="0"/>
              <a:t>U.S</a:t>
            </a:r>
            <a:r>
              <a:rPr lang="en-US" sz="9200" dirty="0"/>
              <a:t> is a most populous state and third largest by area in </a:t>
            </a:r>
            <a:r>
              <a:rPr lang="en-US" sz="9200" b="1" dirty="0"/>
              <a:t>U.S</a:t>
            </a:r>
            <a:r>
              <a:rPr lang="en-US" sz="9200" dirty="0"/>
              <a:t> has a maximum no. of fast food restaurants which is </a:t>
            </a:r>
            <a:r>
              <a:rPr lang="en-US" sz="9200" b="1" dirty="0"/>
              <a:t>676</a:t>
            </a:r>
            <a:r>
              <a:rPr lang="en-US" sz="9200" dirty="0"/>
              <a:t> reported in the given dataset is absolutely correct.</a:t>
            </a:r>
          </a:p>
          <a:p>
            <a:pPr>
              <a:buFont typeface="Wingdings" panose="05000000000000000000" pitchFamily="2" charset="2"/>
              <a:buChar char="Ø"/>
            </a:pPr>
            <a:r>
              <a:rPr lang="en-US" sz="9200" b="1" dirty="0"/>
              <a:t>CA</a:t>
            </a:r>
            <a:r>
              <a:rPr lang="en-US" sz="9200" dirty="0"/>
              <a:t> and </a:t>
            </a:r>
            <a:r>
              <a:rPr lang="en-US" sz="9200" b="1" dirty="0"/>
              <a:t>TX</a:t>
            </a:r>
            <a:r>
              <a:rPr lang="en-US" sz="9200" dirty="0"/>
              <a:t> state both are most populous state in western and southern region contribute </a:t>
            </a:r>
            <a:r>
              <a:rPr lang="en-US" sz="9200" b="1" dirty="0"/>
              <a:t>6.8%</a:t>
            </a:r>
            <a:r>
              <a:rPr lang="en-US" sz="9200" dirty="0"/>
              <a:t> and </a:t>
            </a:r>
            <a:r>
              <a:rPr lang="en-US" sz="9200" b="1" dirty="0"/>
              <a:t>6.3%</a:t>
            </a:r>
            <a:r>
              <a:rPr lang="en-US" sz="9200" dirty="0"/>
              <a:t> in fast food restaurants.</a:t>
            </a:r>
          </a:p>
          <a:p>
            <a:pPr>
              <a:buFont typeface="Wingdings" panose="05000000000000000000" pitchFamily="2" charset="2"/>
              <a:buChar char="Ø"/>
            </a:pPr>
            <a:r>
              <a:rPr lang="en-US" sz="9200" b="1" dirty="0"/>
              <a:t>Cincinnati</a:t>
            </a:r>
            <a:r>
              <a:rPr lang="en-US" sz="9200" dirty="0"/>
              <a:t> city lies in </a:t>
            </a:r>
            <a:r>
              <a:rPr lang="en-US" sz="9200" b="1" dirty="0"/>
              <a:t>Ohio</a:t>
            </a:r>
            <a:r>
              <a:rPr lang="en-US" sz="9200" dirty="0"/>
              <a:t> state lies in Midwest region which is 3rd populous city in the state have </a:t>
            </a:r>
            <a:r>
              <a:rPr lang="en-US" sz="9200" b="1" dirty="0"/>
              <a:t>119</a:t>
            </a:r>
            <a:r>
              <a:rPr lang="en-US" sz="9200" dirty="0"/>
              <a:t> fast food restaurants in the given dataset is absolutely correct.</a:t>
            </a:r>
          </a:p>
          <a:p>
            <a:pPr>
              <a:buFont typeface="Wingdings" panose="05000000000000000000" pitchFamily="2" charset="2"/>
              <a:buChar char="Ø"/>
            </a:pPr>
            <a:r>
              <a:rPr lang="en-US" sz="9200" b="1" dirty="0"/>
              <a:t>mcdonalds</a:t>
            </a:r>
            <a:r>
              <a:rPr lang="en-US" sz="9200" dirty="0"/>
              <a:t> is the most famous fast food restaurants in </a:t>
            </a:r>
            <a:r>
              <a:rPr lang="en-US" sz="9200" b="1" dirty="0"/>
              <a:t>U.S</a:t>
            </a:r>
            <a:r>
              <a:rPr lang="en-US" sz="9200" dirty="0"/>
              <a:t> because of it's quick service restaurants and the variety of food available , in the given dataset there are total 2105 mcdonald's restaurants in United states which is </a:t>
            </a:r>
            <a:r>
              <a:rPr lang="en-US" sz="9200" b="1" dirty="0"/>
              <a:t>21.05%</a:t>
            </a:r>
            <a:r>
              <a:rPr lang="en-US" sz="9200" dirty="0"/>
              <a:t> with respective to total no. of restaurants resides in </a:t>
            </a:r>
            <a:r>
              <a:rPr lang="en-US" sz="9200" b="1" dirty="0"/>
              <a:t>United states</a:t>
            </a:r>
            <a:r>
              <a:rPr lang="en-US" sz="9200" dirty="0"/>
              <a:t>.</a:t>
            </a:r>
          </a:p>
          <a:p>
            <a:pPr>
              <a:buFont typeface="Wingdings" panose="05000000000000000000" pitchFamily="2" charset="2"/>
              <a:buChar char="Ø"/>
            </a:pPr>
            <a:r>
              <a:rPr lang="en-US" sz="9200" b="1" dirty="0"/>
              <a:t>TX</a:t>
            </a:r>
            <a:r>
              <a:rPr lang="en-US" sz="9200" dirty="0"/>
              <a:t> state lies in </a:t>
            </a:r>
            <a:r>
              <a:rPr lang="en-US" sz="9200" b="1" dirty="0"/>
              <a:t>West south central</a:t>
            </a:r>
            <a:r>
              <a:rPr lang="en-US" sz="9200" dirty="0"/>
              <a:t> division of </a:t>
            </a:r>
            <a:r>
              <a:rPr lang="en-US" sz="9200" b="1" dirty="0"/>
              <a:t>southern</a:t>
            </a:r>
            <a:r>
              <a:rPr lang="en-US" sz="9200" dirty="0"/>
              <a:t> region have </a:t>
            </a:r>
            <a:r>
              <a:rPr lang="en-US" sz="9200" b="1" dirty="0"/>
              <a:t>166 mcdonald's restaurants</a:t>
            </a:r>
            <a:r>
              <a:rPr lang="en-US" sz="9200" dirty="0"/>
              <a:t> which is higher than other states in </a:t>
            </a:r>
            <a:r>
              <a:rPr lang="en-US" sz="9200" b="1" dirty="0"/>
              <a:t>United States</a:t>
            </a:r>
            <a:r>
              <a:rPr lang="en-US" sz="9200" dirty="0"/>
              <a:t>,also we can see that in the plotly plot that mcdonald's restaurants presence is maximum in </a:t>
            </a:r>
            <a:r>
              <a:rPr lang="en-US" sz="9200" b="1" dirty="0"/>
              <a:t>Midwest</a:t>
            </a:r>
            <a:r>
              <a:rPr lang="en-US" sz="9200" dirty="0"/>
              <a:t> ,</a:t>
            </a:r>
            <a:r>
              <a:rPr lang="en-US" sz="9200" b="1" dirty="0"/>
              <a:t>South</a:t>
            </a:r>
            <a:r>
              <a:rPr lang="en-US" sz="9200" dirty="0"/>
              <a:t> and </a:t>
            </a:r>
            <a:r>
              <a:rPr lang="en-US" sz="9200" b="1" dirty="0"/>
              <a:t>NorthEast</a:t>
            </a:r>
            <a:r>
              <a:rPr lang="en-US" sz="9200" dirty="0"/>
              <a:t> region as compared to </a:t>
            </a:r>
            <a:r>
              <a:rPr lang="en-US" sz="9200" b="1" dirty="0"/>
              <a:t>Western</a:t>
            </a:r>
            <a:r>
              <a:rPr lang="en-US" sz="9200" dirty="0"/>
              <a:t> region.</a:t>
            </a:r>
          </a:p>
          <a:p>
            <a:pPr>
              <a:buFont typeface="Wingdings" panose="05000000000000000000" pitchFamily="2" charset="2"/>
              <a:buChar char="Ø"/>
            </a:pPr>
            <a:r>
              <a:rPr lang="en-US" sz="9200" b="1" dirty="0"/>
              <a:t>FL</a:t>
            </a:r>
            <a:r>
              <a:rPr lang="en-US" sz="9200" dirty="0"/>
              <a:t> state lies in </a:t>
            </a:r>
            <a:r>
              <a:rPr lang="en-US" sz="9200" b="1" dirty="0"/>
              <a:t>south Atlantic</a:t>
            </a:r>
            <a:r>
              <a:rPr lang="en-US" sz="9200" dirty="0"/>
              <a:t> division of </a:t>
            </a:r>
            <a:r>
              <a:rPr lang="en-US" sz="9200" b="1" dirty="0"/>
              <a:t>southern</a:t>
            </a:r>
            <a:r>
              <a:rPr lang="en-US" sz="9200" dirty="0"/>
              <a:t> region have </a:t>
            </a:r>
            <a:r>
              <a:rPr lang="en-US" sz="9200" b="1" dirty="0"/>
              <a:t>92 burger king restaurants</a:t>
            </a:r>
            <a:r>
              <a:rPr lang="en-US" sz="9200" dirty="0"/>
              <a:t> which is higher than other states in </a:t>
            </a:r>
            <a:r>
              <a:rPr lang="en-US" sz="9200" b="1" dirty="0"/>
              <a:t>United states</a:t>
            </a:r>
            <a:r>
              <a:rPr lang="en-US" sz="9200" dirty="0"/>
              <a:t> , also we can see that in the plotly plot that burger king restaurants presence is maximum in </a:t>
            </a:r>
            <a:r>
              <a:rPr lang="en-US" sz="9200" b="1" dirty="0"/>
              <a:t>Midwest</a:t>
            </a:r>
            <a:r>
              <a:rPr lang="en-US" sz="9200" dirty="0"/>
              <a:t> ,</a:t>
            </a:r>
            <a:r>
              <a:rPr lang="en-US" sz="9200" b="1" dirty="0"/>
              <a:t>South</a:t>
            </a:r>
            <a:r>
              <a:rPr lang="en-US" sz="9200" dirty="0"/>
              <a:t> and </a:t>
            </a:r>
            <a:r>
              <a:rPr lang="en-US" sz="9200" b="1" dirty="0"/>
              <a:t>NorthEast</a:t>
            </a:r>
            <a:r>
              <a:rPr lang="en-US" sz="9200" dirty="0"/>
              <a:t> region as compared to </a:t>
            </a:r>
            <a:r>
              <a:rPr lang="en-US" sz="9200" b="1" dirty="0"/>
              <a:t>Western region</a:t>
            </a:r>
            <a:r>
              <a:rPr lang="en-US" sz="9200" dirty="0"/>
              <a:t>.</a:t>
            </a:r>
          </a:p>
          <a:p>
            <a:pPr marL="0" indent="0">
              <a:buNone/>
            </a:pPr>
            <a:endParaRPr lang="en-US" sz="2400" dirty="0"/>
          </a:p>
        </p:txBody>
      </p:sp>
    </p:spTree>
    <p:extLst>
      <p:ext uri="{BB962C8B-B14F-4D97-AF65-F5344CB8AC3E}">
        <p14:creationId xmlns:p14="http://schemas.microsoft.com/office/powerpoint/2010/main" val="353368432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i="1" dirty="0">
                <a:solidFill>
                  <a:srgbClr val="D93E2B"/>
                </a:solidFill>
                <a:sym typeface="Bodoni SvtyTwo ITC TT-Book"/>
              </a:rPr>
              <a:t>Conclusion</a:t>
            </a:r>
            <a:endParaRPr sz="4000"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330200" y="2857500"/>
            <a:ext cx="11988800" cy="6096000"/>
          </a:xfrm>
          <a:prstGeom prst="rect">
            <a:avLst/>
          </a:prstGeom>
        </p:spPr>
        <p:txBody>
          <a:bodyPr>
            <a:noAutofit/>
          </a:bodyPr>
          <a:lstStyle>
            <a:lvl1pPr>
              <a:defRPr>
                <a:latin typeface="Arial"/>
                <a:ea typeface="Arial"/>
                <a:cs typeface="Arial"/>
                <a:sym typeface="Arial"/>
              </a:defRPr>
            </a:lvl1pPr>
          </a:lstStyle>
          <a:p>
            <a:pPr>
              <a:buFont typeface="Wingdings" panose="05000000000000000000" pitchFamily="2" charset="2"/>
              <a:buChar char="Ø"/>
            </a:pPr>
            <a:r>
              <a:rPr lang="en-US" sz="2300" b="1" dirty="0"/>
              <a:t>CA</a:t>
            </a:r>
            <a:r>
              <a:rPr lang="en-US" sz="2300" dirty="0"/>
              <a:t>,</a:t>
            </a:r>
            <a:r>
              <a:rPr lang="en-US" sz="2300" b="1" dirty="0"/>
              <a:t>TX</a:t>
            </a:r>
            <a:r>
              <a:rPr lang="en-US" sz="2300" dirty="0"/>
              <a:t> and </a:t>
            </a:r>
            <a:r>
              <a:rPr lang="en-US" sz="2300" b="1" dirty="0"/>
              <a:t>OH</a:t>
            </a:r>
            <a:r>
              <a:rPr lang="en-US" sz="2300" dirty="0"/>
              <a:t> are the top 3 states in </a:t>
            </a:r>
            <a:r>
              <a:rPr lang="en-US" sz="2300" b="1" dirty="0"/>
              <a:t>U.S</a:t>
            </a:r>
            <a:r>
              <a:rPr lang="en-US" sz="2300" dirty="0"/>
              <a:t> which have maximum no. of fast food restaurants, there are few outlier points lies in the given dataset (like few fast food restaurants lies outside of </a:t>
            </a:r>
            <a:r>
              <a:rPr lang="en-US" sz="2300" b="1" dirty="0"/>
              <a:t>U.S</a:t>
            </a:r>
            <a:r>
              <a:rPr lang="en-US" sz="2300" dirty="0"/>
              <a:t> country but mentioned that these points (</a:t>
            </a:r>
            <a:r>
              <a:rPr lang="en-US" sz="2300" b="1" dirty="0"/>
              <a:t>latitude and longitude</a:t>
            </a:r>
            <a:r>
              <a:rPr lang="en-US" sz="2300" dirty="0"/>
              <a:t>) points lies in </a:t>
            </a:r>
            <a:r>
              <a:rPr lang="en-US" sz="2300" b="1" dirty="0"/>
              <a:t>U.S</a:t>
            </a:r>
            <a:r>
              <a:rPr lang="en-US" sz="2300" dirty="0"/>
              <a:t> which is wrong.) we have pointed out in the </a:t>
            </a:r>
            <a:r>
              <a:rPr lang="en-US" sz="2300" b="1" dirty="0"/>
              <a:t>4.4</a:t>
            </a:r>
            <a:r>
              <a:rPr lang="en-US" sz="2300" dirty="0"/>
              <a:t> section </a:t>
            </a:r>
          </a:p>
          <a:p>
            <a:pPr>
              <a:buFont typeface="Wingdings" panose="05000000000000000000" pitchFamily="2" charset="2"/>
              <a:buChar char="Ø"/>
            </a:pPr>
            <a:r>
              <a:rPr lang="en-US" sz="2300" b="1" dirty="0"/>
              <a:t>AK</a:t>
            </a:r>
            <a:r>
              <a:rPr lang="en-US" sz="2300" dirty="0"/>
              <a:t> state lies in </a:t>
            </a:r>
            <a:r>
              <a:rPr lang="en-US" sz="2300" b="1" dirty="0"/>
              <a:t>western region</a:t>
            </a:r>
            <a:r>
              <a:rPr lang="en-US" sz="2300" dirty="0"/>
              <a:t> have diverse terrain of open spaces, mountains and forests, with abundant wildlife and many small towns and also lowest population strength causes minimum no. of fast food restaurants which is </a:t>
            </a:r>
            <a:r>
              <a:rPr lang="en-US" sz="2300" b="1" dirty="0"/>
              <a:t>14</a:t>
            </a:r>
            <a:r>
              <a:rPr lang="en-US" sz="2300" dirty="0"/>
              <a:t> in the reported in the given dataset.</a:t>
            </a:r>
          </a:p>
          <a:p>
            <a:pPr>
              <a:buFont typeface="Wingdings" panose="05000000000000000000" pitchFamily="2" charset="2"/>
              <a:buChar char="Ø"/>
            </a:pPr>
            <a:r>
              <a:rPr lang="en-US" sz="2300" b="1" dirty="0"/>
              <a:t>Long Branch,Mena,Medicine Lodge,Media,Mechaniville,Mcloud,Mckeesport,Mc Farland,Mc Cordsville,Mc Calla</a:t>
            </a:r>
            <a:r>
              <a:rPr lang="en-US" sz="2300" dirty="0"/>
              <a:t> these first 10 cities have only 1 fast food restaurants resides in U.S.</a:t>
            </a:r>
          </a:p>
          <a:p>
            <a:pPr>
              <a:buFont typeface="Wingdings" panose="05000000000000000000" pitchFamily="2" charset="2"/>
              <a:buChar char="Ø"/>
            </a:pPr>
            <a:r>
              <a:rPr lang="en-US" sz="2300" b="1" dirty="0"/>
              <a:t>Northeast states of U.S</a:t>
            </a:r>
            <a:r>
              <a:rPr lang="en-US" sz="2300" dirty="0"/>
              <a:t> have total </a:t>
            </a:r>
            <a:r>
              <a:rPr lang="en-US" sz="2300" b="1" dirty="0"/>
              <a:t>1077</a:t>
            </a:r>
            <a:r>
              <a:rPr lang="en-US" sz="2300" dirty="0"/>
              <a:t> fast food restaurants which is again divided separately into 2 division. </a:t>
            </a:r>
            <a:r>
              <a:rPr lang="en-US" sz="2300" b="1" dirty="0"/>
              <a:t>New England</a:t>
            </a:r>
            <a:r>
              <a:rPr lang="en-US" sz="2300" dirty="0"/>
              <a:t> division have </a:t>
            </a:r>
            <a:r>
              <a:rPr lang="en-US" sz="2300" b="1" dirty="0"/>
              <a:t>6</a:t>
            </a:r>
            <a:r>
              <a:rPr lang="en-US" sz="2300" dirty="0"/>
              <a:t> states having </a:t>
            </a:r>
            <a:r>
              <a:rPr lang="en-US" sz="2300" b="1" dirty="0"/>
              <a:t>374</a:t>
            </a:r>
            <a:r>
              <a:rPr lang="en-US" sz="2300" dirty="0"/>
              <a:t> restaurants with </a:t>
            </a:r>
            <a:r>
              <a:rPr lang="en-US" sz="2300" b="1" dirty="0"/>
              <a:t>Massachusetts (MA)</a:t>
            </a:r>
            <a:r>
              <a:rPr lang="en-US" sz="2300" dirty="0"/>
              <a:t> state have highest no. of fast food restaurants which is </a:t>
            </a:r>
            <a:r>
              <a:rPr lang="en-US" sz="2300" b="1" dirty="0"/>
              <a:t>131</a:t>
            </a:r>
            <a:r>
              <a:rPr lang="en-US" sz="2300" dirty="0"/>
              <a:t>. </a:t>
            </a:r>
            <a:r>
              <a:rPr lang="en-US" sz="2300" b="1" dirty="0"/>
              <a:t>Mid Atlantic</a:t>
            </a:r>
            <a:r>
              <a:rPr lang="en-US" sz="2300" dirty="0"/>
              <a:t> division have </a:t>
            </a:r>
            <a:r>
              <a:rPr lang="en-US" sz="2300" b="1" dirty="0"/>
              <a:t>3</a:t>
            </a:r>
            <a:r>
              <a:rPr lang="en-US" sz="2300" dirty="0"/>
              <a:t> states having </a:t>
            </a:r>
            <a:r>
              <a:rPr lang="en-US" sz="2300" b="1" dirty="0"/>
              <a:t>703</a:t>
            </a:r>
            <a:r>
              <a:rPr lang="en-US" sz="2300" dirty="0"/>
              <a:t> restaurants with </a:t>
            </a:r>
            <a:r>
              <a:rPr lang="en-US" sz="2300" b="1" dirty="0"/>
              <a:t>Pennsylvania (PA)</a:t>
            </a:r>
            <a:r>
              <a:rPr lang="en-US" sz="2300" dirty="0"/>
              <a:t> state have highest no. of fast food restaurants which is </a:t>
            </a:r>
            <a:r>
              <a:rPr lang="en-US" sz="2300" b="1" dirty="0"/>
              <a:t>283</a:t>
            </a:r>
            <a:r>
              <a:rPr lang="en-US" sz="2300" dirty="0"/>
              <a:t>.Also have </a:t>
            </a:r>
            <a:r>
              <a:rPr lang="en-US" sz="2300" b="1" dirty="0"/>
              <a:t>few outlier points (restaurants)</a:t>
            </a:r>
            <a:r>
              <a:rPr lang="en-US" sz="2300" dirty="0"/>
              <a:t> which is not lies in northeast region of United States.</a:t>
            </a:r>
            <a:endParaRPr sz="2300" dirty="0"/>
          </a:p>
        </p:txBody>
      </p:sp>
    </p:spTree>
    <p:extLst>
      <p:ext uri="{BB962C8B-B14F-4D97-AF65-F5344CB8AC3E}">
        <p14:creationId xmlns:p14="http://schemas.microsoft.com/office/powerpoint/2010/main" val="23159017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i="1" dirty="0">
                <a:solidFill>
                  <a:srgbClr val="D93E2B"/>
                </a:solidFill>
                <a:sym typeface="Bodoni SvtyTwo ITC TT-Book"/>
              </a:rPr>
              <a:t>Conclusion</a:t>
            </a:r>
            <a:endParaRPr sz="4000"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254000" y="2514600"/>
            <a:ext cx="11988800" cy="6096000"/>
          </a:xfrm>
          <a:prstGeom prst="rect">
            <a:avLst/>
          </a:prstGeom>
        </p:spPr>
        <p:txBody>
          <a:bodyPr>
            <a:noAutofit/>
          </a:bodyPr>
          <a:lstStyle>
            <a:lvl1pPr>
              <a:defRPr>
                <a:latin typeface="Arial"/>
                <a:ea typeface="Arial"/>
                <a:cs typeface="Arial"/>
                <a:sym typeface="Arial"/>
              </a:defRPr>
            </a:lvl1pPr>
          </a:lstStyle>
          <a:p>
            <a:pPr>
              <a:buFont typeface="Wingdings" panose="05000000000000000000" pitchFamily="2" charset="2"/>
              <a:buChar char="Ø"/>
            </a:pPr>
            <a:r>
              <a:rPr lang="en-US" sz="2300" b="1" dirty="0"/>
              <a:t>Southern region of U.S</a:t>
            </a:r>
            <a:r>
              <a:rPr lang="en-US" sz="2300" dirty="0"/>
              <a:t> have total </a:t>
            </a:r>
            <a:r>
              <a:rPr lang="en-US" sz="2300" b="1" dirty="0"/>
              <a:t>4150</a:t>
            </a:r>
            <a:r>
              <a:rPr lang="en-US" sz="2300" dirty="0"/>
              <a:t> fast food restaurants which is again divided separately into 3 division. </a:t>
            </a:r>
            <a:r>
              <a:rPr lang="en-US" sz="2300" b="1" dirty="0"/>
              <a:t>east south central</a:t>
            </a:r>
            <a:r>
              <a:rPr lang="en-US" sz="2300" dirty="0"/>
              <a:t> division have </a:t>
            </a:r>
            <a:r>
              <a:rPr lang="en-US" sz="2300" b="1" dirty="0"/>
              <a:t>4 </a:t>
            </a:r>
            <a:r>
              <a:rPr lang="en-US" sz="2300" dirty="0"/>
              <a:t>states having </a:t>
            </a:r>
            <a:r>
              <a:rPr lang="en-US" sz="2300" b="1" dirty="0"/>
              <a:t>895</a:t>
            </a:r>
            <a:r>
              <a:rPr lang="en-US" sz="2300" dirty="0"/>
              <a:t> restaurants with </a:t>
            </a:r>
            <a:r>
              <a:rPr lang="en-US" sz="2300" b="1" dirty="0"/>
              <a:t>Kentucky (KY)</a:t>
            </a:r>
            <a:r>
              <a:rPr lang="en-US" sz="2300" dirty="0"/>
              <a:t> state have highest no. of fast food restaurants which is </a:t>
            </a:r>
            <a:r>
              <a:rPr lang="en-US" sz="2300" b="1" dirty="0"/>
              <a:t>332</a:t>
            </a:r>
            <a:r>
              <a:rPr lang="en-US" sz="2300" dirty="0"/>
              <a:t>. </a:t>
            </a:r>
            <a:r>
              <a:rPr lang="en-US" sz="2300" b="1" dirty="0"/>
              <a:t>west south central</a:t>
            </a:r>
            <a:r>
              <a:rPr lang="en-US" sz="2300" dirty="0"/>
              <a:t> division have </a:t>
            </a:r>
            <a:r>
              <a:rPr lang="en-US" sz="2300" b="1" dirty="0"/>
              <a:t>4 </a:t>
            </a:r>
            <a:r>
              <a:rPr lang="en-US" sz="2300" dirty="0"/>
              <a:t>states having </a:t>
            </a:r>
            <a:r>
              <a:rPr lang="en-US" sz="2300" b="1" dirty="0"/>
              <a:t>1230</a:t>
            </a:r>
            <a:r>
              <a:rPr lang="en-US" sz="2300" dirty="0"/>
              <a:t> restaurants with </a:t>
            </a:r>
            <a:r>
              <a:rPr lang="en-US" sz="2300" b="1" dirty="0"/>
              <a:t>Texas (TX)</a:t>
            </a:r>
            <a:r>
              <a:rPr lang="en-US" sz="2300" dirty="0"/>
              <a:t> state have highest no. of fast food restaurants which is </a:t>
            </a:r>
            <a:r>
              <a:rPr lang="en-US" sz="2300" b="1" dirty="0"/>
              <a:t>634</a:t>
            </a:r>
            <a:r>
              <a:rPr lang="en-US" sz="2300" dirty="0"/>
              <a:t>. </a:t>
            </a:r>
            <a:r>
              <a:rPr lang="en-US" sz="2300" b="1" dirty="0"/>
              <a:t>south Atlantic </a:t>
            </a:r>
            <a:r>
              <a:rPr lang="en-US" sz="2300" dirty="0"/>
              <a:t>division have </a:t>
            </a:r>
            <a:r>
              <a:rPr lang="en-US" sz="2300" b="1" dirty="0"/>
              <a:t>8</a:t>
            </a:r>
            <a:r>
              <a:rPr lang="en-US" sz="2300" dirty="0"/>
              <a:t> states having </a:t>
            </a:r>
            <a:r>
              <a:rPr lang="en-US" sz="2300" b="1" dirty="0"/>
              <a:t>2025</a:t>
            </a:r>
            <a:r>
              <a:rPr lang="en-US" sz="2300" dirty="0"/>
              <a:t> restaurants with </a:t>
            </a:r>
            <a:r>
              <a:rPr lang="en-US" sz="2300" b="1" dirty="0"/>
              <a:t>Florida</a:t>
            </a:r>
            <a:r>
              <a:rPr lang="en-US" sz="2300" dirty="0"/>
              <a:t> state have highest no. of fast restaurants which is </a:t>
            </a:r>
            <a:r>
              <a:rPr lang="en-US" sz="2300" b="1" dirty="0"/>
              <a:t>471</a:t>
            </a:r>
            <a:r>
              <a:rPr lang="en-US" sz="2300" dirty="0"/>
              <a:t>.Also have </a:t>
            </a:r>
            <a:r>
              <a:rPr lang="en-US" sz="2300" b="1" dirty="0"/>
              <a:t>few outlier points (restaurants)</a:t>
            </a:r>
            <a:r>
              <a:rPr lang="en-US" sz="2300" dirty="0"/>
              <a:t> which is not lies in Southern region of United States.</a:t>
            </a:r>
          </a:p>
          <a:p>
            <a:pPr>
              <a:buFont typeface="Wingdings" panose="05000000000000000000" pitchFamily="2" charset="2"/>
              <a:buChar char="Ø"/>
            </a:pPr>
            <a:r>
              <a:rPr lang="en-US" sz="2300" b="1" dirty="0"/>
              <a:t>Western region of U.S</a:t>
            </a:r>
            <a:r>
              <a:rPr lang="en-US" sz="2300" dirty="0"/>
              <a:t> have total </a:t>
            </a:r>
            <a:r>
              <a:rPr lang="en-US" sz="2300" b="1" dirty="0"/>
              <a:t>2032</a:t>
            </a:r>
            <a:r>
              <a:rPr lang="en-US" sz="2300" dirty="0"/>
              <a:t> fast food restaurants which is again divided separately into 2 division. </a:t>
            </a:r>
            <a:r>
              <a:rPr lang="en-US" sz="2300" b="1" dirty="0"/>
              <a:t>Pacific</a:t>
            </a:r>
            <a:r>
              <a:rPr lang="en-US" sz="2300" dirty="0"/>
              <a:t> division have </a:t>
            </a:r>
            <a:r>
              <a:rPr lang="en-US" sz="2300" b="1" dirty="0"/>
              <a:t>5</a:t>
            </a:r>
            <a:r>
              <a:rPr lang="en-US" sz="2300" dirty="0"/>
              <a:t> states having </a:t>
            </a:r>
            <a:r>
              <a:rPr lang="en-US" sz="2300" b="1" dirty="0"/>
              <a:t>1053</a:t>
            </a:r>
            <a:r>
              <a:rPr lang="en-US" sz="2300" dirty="0"/>
              <a:t> restaurants with </a:t>
            </a:r>
            <a:r>
              <a:rPr lang="en-US" sz="2300" b="1" dirty="0"/>
              <a:t>California (CA)</a:t>
            </a:r>
            <a:r>
              <a:rPr lang="en-US" sz="2300" dirty="0"/>
              <a:t> state have highest no. of fast food restaurants which is </a:t>
            </a:r>
            <a:r>
              <a:rPr lang="en-US" sz="2300" b="1" dirty="0"/>
              <a:t>1053</a:t>
            </a:r>
            <a:r>
              <a:rPr lang="en-US" sz="2300" dirty="0"/>
              <a:t>. </a:t>
            </a:r>
            <a:r>
              <a:rPr lang="en-US" sz="2300" b="1" dirty="0"/>
              <a:t>Mountain</a:t>
            </a:r>
            <a:r>
              <a:rPr lang="en-US" sz="2300" dirty="0"/>
              <a:t> division have </a:t>
            </a:r>
            <a:r>
              <a:rPr lang="en-US" sz="2300" b="1" dirty="0"/>
              <a:t>8</a:t>
            </a:r>
            <a:r>
              <a:rPr lang="en-US" sz="2300" dirty="0"/>
              <a:t> states having </a:t>
            </a:r>
            <a:r>
              <a:rPr lang="en-US" sz="2300" b="1" dirty="0"/>
              <a:t>979</a:t>
            </a:r>
            <a:r>
              <a:rPr lang="en-US" sz="2300" dirty="0"/>
              <a:t>restaurants with </a:t>
            </a:r>
            <a:r>
              <a:rPr lang="en-US" sz="2300" b="1" dirty="0"/>
              <a:t>Arizona (AZ)</a:t>
            </a:r>
            <a:r>
              <a:rPr lang="en-US" sz="2300" dirty="0"/>
              <a:t> state have highest no. of fast food restaurants which is </a:t>
            </a:r>
            <a:r>
              <a:rPr lang="en-US" sz="2300" b="1" dirty="0"/>
              <a:t>979</a:t>
            </a:r>
            <a:r>
              <a:rPr lang="en-US" sz="2300" dirty="0"/>
              <a:t>.Also have </a:t>
            </a:r>
            <a:r>
              <a:rPr lang="en-US" sz="2300" b="1" dirty="0"/>
              <a:t>few outlier points (restaurants)</a:t>
            </a:r>
            <a:r>
              <a:rPr lang="en-US" sz="2300" dirty="0"/>
              <a:t> which is not lies in Western region of United States.</a:t>
            </a:r>
          </a:p>
        </p:txBody>
      </p:sp>
    </p:spTree>
    <p:extLst>
      <p:ext uri="{BB962C8B-B14F-4D97-AF65-F5344CB8AC3E}">
        <p14:creationId xmlns:p14="http://schemas.microsoft.com/office/powerpoint/2010/main" val="270210488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i="1" dirty="0">
                <a:solidFill>
                  <a:srgbClr val="D93E2B"/>
                </a:solidFill>
                <a:sym typeface="Bodoni SvtyTwo ITC TT-Book"/>
              </a:rPr>
              <a:t>Conclusion</a:t>
            </a:r>
            <a:endParaRPr sz="4000"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223078" y="2042491"/>
            <a:ext cx="11988800" cy="6172200"/>
          </a:xfrm>
          <a:prstGeom prst="rect">
            <a:avLst/>
          </a:prstGeom>
        </p:spPr>
        <p:txBody>
          <a:bodyPr>
            <a:noAutofit/>
          </a:bodyPr>
          <a:lstStyle>
            <a:lvl1pPr>
              <a:defRPr>
                <a:latin typeface="Arial"/>
                <a:ea typeface="Arial"/>
                <a:cs typeface="Arial"/>
                <a:sym typeface="Arial"/>
              </a:defRPr>
            </a:lvl1pPr>
          </a:lstStyle>
          <a:p>
            <a:pPr>
              <a:buFont typeface="Wingdings" panose="05000000000000000000" pitchFamily="2" charset="2"/>
              <a:buChar char="Ø"/>
            </a:pPr>
            <a:r>
              <a:rPr lang="en-US" sz="2300" b="1" dirty="0"/>
              <a:t>Midwest region of U.S</a:t>
            </a:r>
            <a:r>
              <a:rPr lang="en-US" sz="2300" dirty="0"/>
              <a:t> have total </a:t>
            </a:r>
            <a:r>
              <a:rPr lang="en-US" sz="2300" b="1" dirty="0"/>
              <a:t>2720</a:t>
            </a:r>
            <a:r>
              <a:rPr lang="en-US" sz="2300" dirty="0"/>
              <a:t> fats food restaurants which is again divided separately into 2 division. </a:t>
            </a:r>
            <a:r>
              <a:rPr lang="en-US" sz="2300" b="1" dirty="0"/>
              <a:t>west north central</a:t>
            </a:r>
            <a:r>
              <a:rPr lang="en-US" sz="2300" dirty="0"/>
              <a:t> division have </a:t>
            </a:r>
            <a:r>
              <a:rPr lang="en-US" sz="2300" b="1" dirty="0"/>
              <a:t>7</a:t>
            </a:r>
            <a:r>
              <a:rPr lang="en-US" sz="2300" dirty="0"/>
              <a:t>states having </a:t>
            </a:r>
            <a:r>
              <a:rPr lang="en-US" sz="2300" b="1" dirty="0"/>
              <a:t>998</a:t>
            </a:r>
            <a:r>
              <a:rPr lang="en-US" sz="2300" dirty="0"/>
              <a:t> restaurants with </a:t>
            </a:r>
            <a:r>
              <a:rPr lang="en-US" sz="2300" b="1" dirty="0"/>
              <a:t>Missouri (MO)</a:t>
            </a:r>
            <a:r>
              <a:rPr lang="en-US" sz="2300" dirty="0"/>
              <a:t> state have highest no. of fast food restaurants which is </a:t>
            </a:r>
            <a:r>
              <a:rPr lang="en-US" sz="2300" b="1" dirty="0"/>
              <a:t>334</a:t>
            </a:r>
            <a:r>
              <a:rPr lang="en-US" sz="2300" dirty="0"/>
              <a:t>. </a:t>
            </a:r>
            <a:r>
              <a:rPr lang="en-US" sz="2300" b="1" dirty="0"/>
              <a:t>east north central</a:t>
            </a:r>
            <a:r>
              <a:rPr lang="en-US" sz="2300" dirty="0"/>
              <a:t> division have </a:t>
            </a:r>
            <a:r>
              <a:rPr lang="en-US" sz="2300" b="1" dirty="0"/>
              <a:t>5</a:t>
            </a:r>
            <a:r>
              <a:rPr lang="en-US" sz="2300" dirty="0"/>
              <a:t> states having </a:t>
            </a:r>
            <a:r>
              <a:rPr lang="en-US" sz="2300" b="1" dirty="0"/>
              <a:t>1722</a:t>
            </a:r>
            <a:r>
              <a:rPr lang="en-US" sz="2300" dirty="0"/>
              <a:t> restaurants with </a:t>
            </a:r>
            <a:r>
              <a:rPr lang="en-US" sz="2300" b="1" dirty="0"/>
              <a:t>Ohio(OH)</a:t>
            </a:r>
            <a:r>
              <a:rPr lang="en-US" sz="2300" dirty="0"/>
              <a:t> state have highest no. of fast food restaurants which is </a:t>
            </a:r>
            <a:r>
              <a:rPr lang="en-US" sz="2300" b="1" dirty="0"/>
              <a:t>543</a:t>
            </a:r>
            <a:r>
              <a:rPr lang="en-US" sz="2300" dirty="0"/>
              <a:t>.Also have </a:t>
            </a:r>
            <a:r>
              <a:rPr lang="en-US" sz="2300" b="1" dirty="0"/>
              <a:t>few outlier points (restaurants)</a:t>
            </a:r>
            <a:r>
              <a:rPr lang="en-US" sz="2300" dirty="0"/>
              <a:t> which is not lies in Mid-west region of United States.</a:t>
            </a:r>
          </a:p>
          <a:p>
            <a:pPr>
              <a:buFont typeface="Wingdings" panose="05000000000000000000" pitchFamily="2" charset="2"/>
              <a:buChar char="Ø"/>
            </a:pPr>
            <a:r>
              <a:rPr lang="en-US" sz="2300" b="1" dirty="0"/>
              <a:t>So people in U.S like food from the mcdonald's</a:t>
            </a:r>
            <a:r>
              <a:rPr lang="en-US" sz="2300" dirty="0"/>
              <a:t> due to it's popularity ,brand as it’s oldest in </a:t>
            </a:r>
            <a:r>
              <a:rPr lang="en-US" sz="2300" b="1" dirty="0"/>
              <a:t>U.S </a:t>
            </a:r>
            <a:r>
              <a:rPr lang="en-US" sz="2300" dirty="0"/>
              <a:t>quality of food they provide and other factors.</a:t>
            </a:r>
          </a:p>
          <a:p>
            <a:pPr>
              <a:buFont typeface="Wingdings" panose="05000000000000000000" pitchFamily="2" charset="2"/>
              <a:buChar char="Ø"/>
            </a:pPr>
            <a:r>
              <a:rPr lang="en-US" sz="2300" dirty="0"/>
              <a:t>As the population of </a:t>
            </a:r>
            <a:r>
              <a:rPr lang="en-US" sz="2300" b="1" dirty="0"/>
              <a:t>Southern region in U.S</a:t>
            </a:r>
            <a:r>
              <a:rPr lang="en-US" sz="2300" dirty="0"/>
              <a:t> is higher than the remaining 3 region so there are </a:t>
            </a:r>
            <a:r>
              <a:rPr lang="en-US" sz="2300" b="1" dirty="0"/>
              <a:t>4150 </a:t>
            </a:r>
            <a:r>
              <a:rPr lang="en-US" sz="2300" b="1" dirty="0" err="1"/>
              <a:t>i.e</a:t>
            </a:r>
            <a:r>
              <a:rPr lang="en-US" sz="2300" b="1" dirty="0"/>
              <a:t> (41.50%)</a:t>
            </a:r>
            <a:r>
              <a:rPr lang="en-US" sz="2300" dirty="0"/>
              <a:t> fast food restaurants in </a:t>
            </a:r>
            <a:r>
              <a:rPr lang="en-US" sz="2300" b="1" dirty="0"/>
              <a:t>U.S</a:t>
            </a:r>
            <a:r>
              <a:rPr lang="en-US" sz="2300" dirty="0"/>
              <a:t> which is absolutely correct.</a:t>
            </a:r>
          </a:p>
          <a:p>
            <a:pPr>
              <a:buFont typeface="Wingdings" panose="05000000000000000000" pitchFamily="2" charset="2"/>
              <a:buChar char="Ø"/>
            </a:pPr>
            <a:r>
              <a:rPr lang="en-US" sz="2300" dirty="0"/>
              <a:t>finally we can conclude that </a:t>
            </a:r>
            <a:r>
              <a:rPr lang="en-US" sz="2300" b="1" dirty="0"/>
              <a:t>fast food restaurants in U.S depends upon the population density and other factors like location also</a:t>
            </a:r>
            <a:r>
              <a:rPr lang="en-US" sz="2400" dirty="0"/>
              <a:t>.</a:t>
            </a:r>
            <a:endParaRPr lang="en-US" sz="2300" b="1" dirty="0"/>
          </a:p>
        </p:txBody>
      </p:sp>
    </p:spTree>
    <p:extLst>
      <p:ext uri="{BB962C8B-B14F-4D97-AF65-F5344CB8AC3E}">
        <p14:creationId xmlns:p14="http://schemas.microsoft.com/office/powerpoint/2010/main" val="359780539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23C1-FE68-4314-8696-7E1C77FEFBF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ECE4DE0-EBFE-4833-87C7-A0FCD8596D6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A3CEBBC6-5124-44C7-BE9C-59E8E3285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Tree>
    <p:extLst>
      <p:ext uri="{BB962C8B-B14F-4D97-AF65-F5344CB8AC3E}">
        <p14:creationId xmlns:p14="http://schemas.microsoft.com/office/powerpoint/2010/main" val="17378371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xfrm>
            <a:off x="508000" y="1333500"/>
            <a:ext cx="11988800" cy="9144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4000" b="1" i="1" u="sng" dirty="0"/>
              <a:t>Fast Food Restaurants in U.S Exploratory Data Analysis</a:t>
            </a:r>
            <a:br>
              <a:rPr lang="en-US" sz="7200" b="1" i="1" u="sng" dirty="0"/>
            </a:br>
            <a:endParaRPr dirty="0"/>
          </a:p>
        </p:txBody>
      </p:sp>
      <p:sp>
        <p:nvSpPr>
          <p:cNvPr id="140" name="Serves San Francisco and San Mateo Counties…"/>
          <p:cNvSpPr txBox="1">
            <a:spLocks noGrp="1"/>
          </p:cNvSpPr>
          <p:nvPr>
            <p:ph type="body" idx="1"/>
          </p:nvPr>
        </p:nvSpPr>
        <p:spPr>
          <a:xfrm>
            <a:off x="508000" y="1524000"/>
            <a:ext cx="11988800" cy="3810000"/>
          </a:xfrm>
          <a:prstGeom prst="rect">
            <a:avLst/>
          </a:prstGeom>
        </p:spPr>
        <p:txBody>
          <a:bodyPr>
            <a:normAutofit/>
          </a:bodyPr>
          <a:lstStyle/>
          <a:p>
            <a:pPr>
              <a:defRPr>
                <a:latin typeface="Arial"/>
                <a:ea typeface="Arial"/>
                <a:cs typeface="Arial"/>
                <a:sym typeface="Arial"/>
              </a:defRPr>
            </a:pPr>
            <a:r>
              <a:rPr lang="en-US" sz="2400" dirty="0">
                <a:sym typeface="Arial"/>
              </a:rPr>
              <a:t>The dataset consists of the information of various fast food restaurants present in U.S. giving insights about the distribution of restaurants along different states with 10000 observations and 9 columns.</a:t>
            </a:r>
          </a:p>
          <a:p>
            <a:pPr>
              <a:defRPr>
                <a:latin typeface="Arial"/>
                <a:ea typeface="Arial"/>
                <a:cs typeface="Arial"/>
                <a:sym typeface="Arial"/>
              </a:defRPr>
            </a:pPr>
            <a:r>
              <a:rPr lang="en-US" sz="2400" dirty="0">
                <a:sym typeface="Arial"/>
              </a:rPr>
              <a:t>Below table will give the explanation of each column present in the given dataset.</a:t>
            </a:r>
          </a:p>
          <a:p>
            <a:pPr>
              <a:defRPr>
                <a:latin typeface="Arial"/>
                <a:ea typeface="Arial"/>
                <a:cs typeface="Arial"/>
                <a:sym typeface="Arial"/>
              </a:defRPr>
            </a:pPr>
            <a:endParaRPr sz="2400" dirty="0"/>
          </a:p>
        </p:txBody>
      </p:sp>
      <p:graphicFrame>
        <p:nvGraphicFramePr>
          <p:cNvPr id="2" name="Table 1">
            <a:extLst>
              <a:ext uri="{FF2B5EF4-FFF2-40B4-BE49-F238E27FC236}">
                <a16:creationId xmlns:a16="http://schemas.microsoft.com/office/drawing/2014/main" id="{20292598-E2CA-4C83-AF7C-C6A7E465CF1C}"/>
              </a:ext>
            </a:extLst>
          </p:cNvPr>
          <p:cNvGraphicFramePr>
            <a:graphicFrameLocks noGrp="1"/>
          </p:cNvGraphicFramePr>
          <p:nvPr>
            <p:extLst>
              <p:ext uri="{D42A27DB-BD31-4B8C-83A1-F6EECF244321}">
                <p14:modId xmlns:p14="http://schemas.microsoft.com/office/powerpoint/2010/main" val="2392403040"/>
              </p:ext>
            </p:extLst>
          </p:nvPr>
        </p:nvGraphicFramePr>
        <p:xfrm>
          <a:off x="863600" y="4191000"/>
          <a:ext cx="10820400" cy="5564354"/>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3113235914"/>
                    </a:ext>
                  </a:extLst>
                </a:gridCol>
                <a:gridCol w="7620000">
                  <a:extLst>
                    <a:ext uri="{9D8B030D-6E8A-4147-A177-3AD203B41FA5}">
                      <a16:colId xmlns:a16="http://schemas.microsoft.com/office/drawing/2014/main" val="58856877"/>
                    </a:ext>
                  </a:extLst>
                </a:gridCol>
              </a:tblGrid>
              <a:tr h="512082">
                <a:tc>
                  <a:txBody>
                    <a:bodyPr/>
                    <a:lstStyle/>
                    <a:p>
                      <a:r>
                        <a:rPr lang="en-US" sz="2400" b="1" i="0" u="none" strike="noStrike" cap="none" spc="0" baseline="0" dirty="0">
                          <a:ln>
                            <a:noFill/>
                          </a:ln>
                          <a:solidFill>
                            <a:srgbClr val="414141"/>
                          </a:solidFill>
                          <a:uFillTx/>
                          <a:latin typeface="Arial"/>
                          <a:cs typeface="Arial"/>
                          <a:sym typeface="Palatino"/>
                        </a:rPr>
                        <a:t>Column Name</a:t>
                      </a:r>
                    </a:p>
                  </a:txBody>
                  <a:tcPr/>
                </a:tc>
                <a:tc>
                  <a:txBody>
                    <a:bodyPr/>
                    <a:lstStyle/>
                    <a:p>
                      <a:r>
                        <a:rPr lang="en-US" sz="2400" b="1" i="0" u="none" strike="noStrike" cap="none" spc="0" baseline="0" dirty="0">
                          <a:ln>
                            <a:noFill/>
                          </a:ln>
                          <a:solidFill>
                            <a:srgbClr val="414141"/>
                          </a:solidFill>
                          <a:uFillTx/>
                          <a:latin typeface="Arial"/>
                          <a:cs typeface="Arial"/>
                          <a:sym typeface="Palatino"/>
                        </a:rPr>
                        <a:t>Description</a:t>
                      </a:r>
                    </a:p>
                  </a:txBody>
                  <a:tcPr/>
                </a:tc>
                <a:extLst>
                  <a:ext uri="{0D108BD9-81ED-4DB2-BD59-A6C34878D82A}">
                    <a16:rowId xmlns:a16="http://schemas.microsoft.com/office/drawing/2014/main" val="1560246236"/>
                  </a:ext>
                </a:extLst>
              </a:tr>
              <a:tr h="474040">
                <a:tc>
                  <a:txBody>
                    <a:bodyPr/>
                    <a:lstStyle/>
                    <a:p>
                      <a:r>
                        <a:rPr lang="en-US" sz="2400" b="0" i="0" u="none" strike="noStrike" cap="none" spc="0" baseline="0" dirty="0">
                          <a:ln>
                            <a:noFill/>
                          </a:ln>
                          <a:solidFill>
                            <a:srgbClr val="414141"/>
                          </a:solidFill>
                          <a:uFillTx/>
                          <a:latin typeface="Arial"/>
                          <a:cs typeface="Arial"/>
                          <a:sym typeface="Palatino"/>
                        </a:rPr>
                        <a:t>address</a:t>
                      </a:r>
                    </a:p>
                  </a:txBody>
                  <a:tcPr/>
                </a:tc>
                <a:tc>
                  <a:txBody>
                    <a:bodyPr/>
                    <a:lstStyle/>
                    <a:p>
                      <a:r>
                        <a:rPr lang="en-US" sz="2400" b="0" i="0" u="none" strike="noStrike" cap="none" spc="0" baseline="0" dirty="0">
                          <a:ln>
                            <a:noFill/>
                          </a:ln>
                          <a:solidFill>
                            <a:srgbClr val="414141"/>
                          </a:solidFill>
                          <a:uFillTx/>
                          <a:latin typeface="Arial"/>
                          <a:cs typeface="Arial"/>
                          <a:sym typeface="Palatino"/>
                        </a:rPr>
                        <a:t>Address of the restaurants</a:t>
                      </a:r>
                    </a:p>
                  </a:txBody>
                  <a:tcPr/>
                </a:tc>
                <a:extLst>
                  <a:ext uri="{0D108BD9-81ED-4DB2-BD59-A6C34878D82A}">
                    <a16:rowId xmlns:a16="http://schemas.microsoft.com/office/drawing/2014/main" val="3954116437"/>
                  </a:ext>
                </a:extLst>
              </a:tr>
              <a:tr h="474040">
                <a:tc>
                  <a:txBody>
                    <a:bodyPr/>
                    <a:lstStyle/>
                    <a:p>
                      <a:r>
                        <a:rPr lang="en-US" sz="2400" b="0" i="0" u="none" strike="noStrike" cap="none" spc="0" baseline="0" dirty="0">
                          <a:ln>
                            <a:noFill/>
                          </a:ln>
                          <a:solidFill>
                            <a:srgbClr val="414141"/>
                          </a:solidFill>
                          <a:uFillTx/>
                          <a:latin typeface="Arial"/>
                          <a:cs typeface="Arial"/>
                          <a:sym typeface="Palatino"/>
                        </a:rPr>
                        <a:t> city</a:t>
                      </a:r>
                    </a:p>
                  </a:txBody>
                  <a:tcPr/>
                </a:tc>
                <a:tc>
                  <a:txBody>
                    <a:bodyPr/>
                    <a:lstStyle/>
                    <a:p>
                      <a:r>
                        <a:rPr lang="en-US" sz="2400" b="0" i="0" u="none" strike="noStrike" cap="none" spc="0" baseline="0" dirty="0">
                          <a:ln>
                            <a:noFill/>
                          </a:ln>
                          <a:solidFill>
                            <a:srgbClr val="414141"/>
                          </a:solidFill>
                          <a:uFillTx/>
                          <a:latin typeface="Arial"/>
                          <a:cs typeface="Arial"/>
                          <a:sym typeface="Palatino"/>
                        </a:rPr>
                        <a:t>city name in which restaurants resides </a:t>
                      </a:r>
                    </a:p>
                  </a:txBody>
                  <a:tcPr/>
                </a:tc>
                <a:extLst>
                  <a:ext uri="{0D108BD9-81ED-4DB2-BD59-A6C34878D82A}">
                    <a16:rowId xmlns:a16="http://schemas.microsoft.com/office/drawing/2014/main" val="3400180517"/>
                  </a:ext>
                </a:extLst>
              </a:tr>
              <a:tr h="474040">
                <a:tc>
                  <a:txBody>
                    <a:bodyPr/>
                    <a:lstStyle/>
                    <a:p>
                      <a:r>
                        <a:rPr lang="en-US" sz="2400" b="0" i="0" u="none" strike="noStrike" cap="none" spc="0" baseline="0" dirty="0">
                          <a:ln>
                            <a:noFill/>
                          </a:ln>
                          <a:solidFill>
                            <a:srgbClr val="414141"/>
                          </a:solidFill>
                          <a:uFillTx/>
                          <a:latin typeface="Arial"/>
                          <a:cs typeface="Arial"/>
                          <a:sym typeface="Palatino"/>
                        </a:rPr>
                        <a:t>country</a:t>
                      </a:r>
                    </a:p>
                  </a:txBody>
                  <a:tcPr/>
                </a:tc>
                <a:tc>
                  <a:txBody>
                    <a:bodyPr/>
                    <a:lstStyle/>
                    <a:p>
                      <a:r>
                        <a:rPr lang="en-US" sz="2400" b="0" i="0" u="none" strike="noStrike" cap="none" spc="0" baseline="0" dirty="0">
                          <a:ln>
                            <a:noFill/>
                          </a:ln>
                          <a:solidFill>
                            <a:srgbClr val="414141"/>
                          </a:solidFill>
                          <a:uFillTx/>
                          <a:latin typeface="Arial"/>
                          <a:cs typeface="Arial"/>
                          <a:sym typeface="Palatino"/>
                        </a:rPr>
                        <a:t>country name in which restaurants resides</a:t>
                      </a:r>
                    </a:p>
                  </a:txBody>
                  <a:tcPr/>
                </a:tc>
                <a:extLst>
                  <a:ext uri="{0D108BD9-81ED-4DB2-BD59-A6C34878D82A}">
                    <a16:rowId xmlns:a16="http://schemas.microsoft.com/office/drawing/2014/main" val="114171472"/>
                  </a:ext>
                </a:extLst>
              </a:tr>
              <a:tr h="853272">
                <a:tc>
                  <a:txBody>
                    <a:bodyPr/>
                    <a:lstStyle/>
                    <a:p>
                      <a:r>
                        <a:rPr lang="en-US" sz="2400" b="0" i="0" u="none" strike="noStrike" cap="none" spc="0" baseline="0" dirty="0">
                          <a:ln>
                            <a:noFill/>
                          </a:ln>
                          <a:solidFill>
                            <a:srgbClr val="414141"/>
                          </a:solidFill>
                          <a:uFillTx/>
                          <a:latin typeface="Arial"/>
                          <a:cs typeface="Arial"/>
                          <a:sym typeface="Palatino"/>
                        </a:rPr>
                        <a:t>keys</a:t>
                      </a:r>
                    </a:p>
                  </a:txBody>
                  <a:tcPr/>
                </a:tc>
                <a:tc>
                  <a:txBody>
                    <a:bodyPr/>
                    <a:lstStyle/>
                    <a:p>
                      <a:r>
                        <a:rPr lang="en-US" sz="2400" b="0" i="0" u="none" strike="noStrike" cap="none" spc="0" baseline="0" dirty="0">
                          <a:ln>
                            <a:noFill/>
                          </a:ln>
                          <a:solidFill>
                            <a:srgbClr val="414141"/>
                          </a:solidFill>
                          <a:uFillTx/>
                          <a:latin typeface="Arial"/>
                          <a:cs typeface="Arial"/>
                          <a:sym typeface="Palatino"/>
                        </a:rPr>
                        <a:t>key consists of country ,province ,city and address and random number</a:t>
                      </a:r>
                    </a:p>
                  </a:txBody>
                  <a:tcPr/>
                </a:tc>
                <a:extLst>
                  <a:ext uri="{0D108BD9-81ED-4DB2-BD59-A6C34878D82A}">
                    <a16:rowId xmlns:a16="http://schemas.microsoft.com/office/drawing/2014/main" val="1399862940"/>
                  </a:ext>
                </a:extLst>
              </a:tr>
              <a:tr h="474040">
                <a:tc>
                  <a:txBody>
                    <a:bodyPr/>
                    <a:lstStyle/>
                    <a:p>
                      <a:r>
                        <a:rPr lang="en-US" sz="2400" b="0" i="0" u="none" strike="noStrike" cap="none" spc="0" baseline="0" dirty="0">
                          <a:ln>
                            <a:noFill/>
                          </a:ln>
                          <a:solidFill>
                            <a:srgbClr val="414141"/>
                          </a:solidFill>
                          <a:uFillTx/>
                          <a:latin typeface="Arial"/>
                          <a:cs typeface="Arial"/>
                          <a:sym typeface="Palatino"/>
                        </a:rPr>
                        <a:t>latitude</a:t>
                      </a:r>
                    </a:p>
                  </a:txBody>
                  <a:tcPr/>
                </a:tc>
                <a:tc>
                  <a:txBody>
                    <a:bodyPr/>
                    <a:lstStyle/>
                    <a:p>
                      <a:r>
                        <a:rPr lang="en-US" sz="2400" b="0" i="0" u="none" strike="noStrike" cap="none" spc="0" baseline="0" dirty="0">
                          <a:ln>
                            <a:noFill/>
                          </a:ln>
                          <a:solidFill>
                            <a:srgbClr val="414141"/>
                          </a:solidFill>
                          <a:uFillTx/>
                          <a:latin typeface="Arial"/>
                          <a:cs typeface="Arial"/>
                          <a:sym typeface="Palatino"/>
                        </a:rPr>
                        <a:t>latitude of the restaurants </a:t>
                      </a:r>
                    </a:p>
                  </a:txBody>
                  <a:tcPr/>
                </a:tc>
                <a:extLst>
                  <a:ext uri="{0D108BD9-81ED-4DB2-BD59-A6C34878D82A}">
                    <a16:rowId xmlns:a16="http://schemas.microsoft.com/office/drawing/2014/main" val="3903727257"/>
                  </a:ext>
                </a:extLst>
              </a:tr>
              <a:tr h="474040">
                <a:tc>
                  <a:txBody>
                    <a:bodyPr/>
                    <a:lstStyle/>
                    <a:p>
                      <a:r>
                        <a:rPr lang="en-US" sz="2400" b="0" i="0" u="none" strike="noStrike" cap="none" spc="0" baseline="0" dirty="0">
                          <a:ln>
                            <a:noFill/>
                          </a:ln>
                          <a:solidFill>
                            <a:srgbClr val="414141"/>
                          </a:solidFill>
                          <a:uFillTx/>
                          <a:latin typeface="Arial"/>
                          <a:cs typeface="Arial"/>
                          <a:sym typeface="Palatino"/>
                        </a:rPr>
                        <a:t>longitude</a:t>
                      </a:r>
                    </a:p>
                  </a:txBody>
                  <a:tcPr/>
                </a:tc>
                <a:tc>
                  <a:txBody>
                    <a:bodyPr/>
                    <a:lstStyle/>
                    <a:p>
                      <a:r>
                        <a:rPr lang="en-US" sz="2400" b="0" i="0" u="none" strike="noStrike" cap="none" spc="0" baseline="0" dirty="0">
                          <a:ln>
                            <a:noFill/>
                          </a:ln>
                          <a:solidFill>
                            <a:srgbClr val="414141"/>
                          </a:solidFill>
                          <a:uFillTx/>
                          <a:latin typeface="Arial"/>
                          <a:cs typeface="Arial"/>
                          <a:sym typeface="Palatino"/>
                        </a:rPr>
                        <a:t>longitude of the restaurants  </a:t>
                      </a:r>
                    </a:p>
                  </a:txBody>
                  <a:tcPr/>
                </a:tc>
                <a:extLst>
                  <a:ext uri="{0D108BD9-81ED-4DB2-BD59-A6C34878D82A}">
                    <a16:rowId xmlns:a16="http://schemas.microsoft.com/office/drawing/2014/main" val="42115568"/>
                  </a:ext>
                </a:extLst>
              </a:tr>
              <a:tr h="438928">
                <a:tc>
                  <a:txBody>
                    <a:bodyPr/>
                    <a:lstStyle/>
                    <a:p>
                      <a:pPr marL="0" marR="0" indent="0" algn="ctr" defTabSz="584200" latinLnBrk="0">
                        <a:lnSpc>
                          <a:spcPct val="100000"/>
                        </a:lnSpc>
                        <a:spcBef>
                          <a:spcPts val="0"/>
                        </a:spcBef>
                        <a:spcAft>
                          <a:spcPts val="0"/>
                        </a:spcAft>
                        <a:buClrTx/>
                        <a:buSzTx/>
                        <a:buFontTx/>
                        <a:buNone/>
                        <a:tabLst/>
                      </a:pPr>
                      <a:r>
                        <a:rPr lang="en-US" sz="2400" b="0" i="0" u="none" strike="noStrike" cap="none" spc="0" baseline="0" dirty="0">
                          <a:ln>
                            <a:noFill/>
                          </a:ln>
                          <a:solidFill>
                            <a:srgbClr val="414141"/>
                          </a:solidFill>
                          <a:uFillTx/>
                          <a:latin typeface="Arial"/>
                          <a:ea typeface="+mn-ea"/>
                          <a:cs typeface="Arial"/>
                          <a:sym typeface="Palatino"/>
                        </a:rPr>
                        <a:t> name</a:t>
                      </a:r>
                    </a:p>
                  </a:txBody>
                  <a:tcPr/>
                </a:tc>
                <a:tc>
                  <a:txBody>
                    <a:bodyPr/>
                    <a:lstStyle/>
                    <a:p>
                      <a:pPr marL="0" marR="0" indent="0" algn="ctr" defTabSz="584200" latinLnBrk="0">
                        <a:lnSpc>
                          <a:spcPct val="100000"/>
                        </a:lnSpc>
                        <a:spcBef>
                          <a:spcPts val="0"/>
                        </a:spcBef>
                        <a:spcAft>
                          <a:spcPts val="0"/>
                        </a:spcAft>
                        <a:buClrTx/>
                        <a:buSzTx/>
                        <a:buFontTx/>
                        <a:buNone/>
                        <a:tabLst/>
                      </a:pPr>
                      <a:r>
                        <a:rPr lang="en-US" sz="2400" b="0" i="0" u="none" strike="noStrike" cap="none" spc="0" baseline="0" dirty="0">
                          <a:ln>
                            <a:noFill/>
                          </a:ln>
                          <a:solidFill>
                            <a:srgbClr val="414141"/>
                          </a:solidFill>
                          <a:uFillTx/>
                          <a:latin typeface="Arial"/>
                          <a:ea typeface="+mn-ea"/>
                          <a:cs typeface="Arial"/>
                          <a:sym typeface="Palatino"/>
                        </a:rPr>
                        <a:t>name of the restaurants </a:t>
                      </a:r>
                    </a:p>
                  </a:txBody>
                  <a:tcPr/>
                </a:tc>
                <a:extLst>
                  <a:ext uri="{0D108BD9-81ED-4DB2-BD59-A6C34878D82A}">
                    <a16:rowId xmlns:a16="http://schemas.microsoft.com/office/drawing/2014/main" val="3269893597"/>
                  </a:ext>
                </a:extLst>
              </a:tr>
              <a:tr h="438928">
                <a:tc>
                  <a:txBody>
                    <a:bodyPr/>
                    <a:lstStyle/>
                    <a:p>
                      <a:pPr marL="0" marR="0" indent="0" algn="ctr" defTabSz="584200" latinLnBrk="0">
                        <a:lnSpc>
                          <a:spcPct val="100000"/>
                        </a:lnSpc>
                        <a:spcBef>
                          <a:spcPts val="0"/>
                        </a:spcBef>
                        <a:spcAft>
                          <a:spcPts val="0"/>
                        </a:spcAft>
                        <a:buClrTx/>
                        <a:buSzTx/>
                        <a:buFontTx/>
                        <a:buNone/>
                        <a:tabLst/>
                      </a:pPr>
                      <a:r>
                        <a:rPr lang="en-US" sz="2400" b="0" i="0" u="none" strike="noStrike" cap="none" spc="0" baseline="0" dirty="0" err="1">
                          <a:ln>
                            <a:noFill/>
                          </a:ln>
                          <a:solidFill>
                            <a:srgbClr val="414141"/>
                          </a:solidFill>
                          <a:uFillTx/>
                          <a:latin typeface="Arial"/>
                          <a:ea typeface="+mn-ea"/>
                          <a:cs typeface="Arial"/>
                          <a:sym typeface="Palatino"/>
                        </a:rPr>
                        <a:t>postalcode</a:t>
                      </a:r>
                      <a:endParaRPr lang="en-US" sz="2400" b="0" i="0" u="none" strike="noStrike" cap="none" spc="0" baseline="0" dirty="0">
                        <a:ln>
                          <a:noFill/>
                        </a:ln>
                        <a:solidFill>
                          <a:srgbClr val="414141"/>
                        </a:solidFill>
                        <a:uFillTx/>
                        <a:latin typeface="Arial"/>
                        <a:ea typeface="+mn-ea"/>
                        <a:cs typeface="Arial"/>
                        <a:sym typeface="Palatino"/>
                      </a:endParaRPr>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400" b="0" i="0" u="none" strike="noStrike" cap="none" spc="0" baseline="0" dirty="0" err="1">
                          <a:ln>
                            <a:noFill/>
                          </a:ln>
                          <a:solidFill>
                            <a:srgbClr val="414141"/>
                          </a:solidFill>
                          <a:uFillTx/>
                          <a:latin typeface="Arial"/>
                          <a:ea typeface="+mn-ea"/>
                          <a:cs typeface="Arial"/>
                          <a:sym typeface="Palatino"/>
                        </a:rPr>
                        <a:t>postalcode</a:t>
                      </a:r>
                      <a:r>
                        <a:rPr lang="en-US" sz="2400" b="0" i="0" u="none" strike="noStrike" cap="none" spc="0" baseline="0" dirty="0">
                          <a:ln>
                            <a:noFill/>
                          </a:ln>
                          <a:solidFill>
                            <a:srgbClr val="414141"/>
                          </a:solidFill>
                          <a:uFillTx/>
                          <a:latin typeface="Arial"/>
                          <a:ea typeface="+mn-ea"/>
                          <a:cs typeface="Arial"/>
                          <a:sym typeface="Palatino"/>
                        </a:rPr>
                        <a:t> of the restaurants</a:t>
                      </a:r>
                    </a:p>
                  </a:txBody>
                  <a:tcPr/>
                </a:tc>
                <a:extLst>
                  <a:ext uri="{0D108BD9-81ED-4DB2-BD59-A6C34878D82A}">
                    <a16:rowId xmlns:a16="http://schemas.microsoft.com/office/drawing/2014/main" val="1681642798"/>
                  </a:ext>
                </a:extLst>
              </a:tr>
              <a:tr h="438928">
                <a:tc>
                  <a:txBody>
                    <a:bodyPr/>
                    <a:lstStyle/>
                    <a:p>
                      <a:pPr marL="0" marR="0" indent="0" algn="ctr" defTabSz="584200" latinLnBrk="0">
                        <a:lnSpc>
                          <a:spcPct val="100000"/>
                        </a:lnSpc>
                        <a:spcBef>
                          <a:spcPts val="0"/>
                        </a:spcBef>
                        <a:spcAft>
                          <a:spcPts val="0"/>
                        </a:spcAft>
                        <a:buClrTx/>
                        <a:buSzTx/>
                        <a:buFontTx/>
                        <a:buNone/>
                        <a:tabLst/>
                      </a:pPr>
                      <a:r>
                        <a:rPr lang="en-US" sz="2400" b="0" i="0" u="none" strike="noStrike" cap="none" spc="0" baseline="0" dirty="0">
                          <a:ln>
                            <a:noFill/>
                          </a:ln>
                          <a:solidFill>
                            <a:srgbClr val="414141"/>
                          </a:solidFill>
                          <a:uFillTx/>
                          <a:latin typeface="Arial"/>
                          <a:ea typeface="+mn-ea"/>
                          <a:cs typeface="Arial"/>
                          <a:sym typeface="Palatino"/>
                        </a:rPr>
                        <a:t>province</a:t>
                      </a:r>
                    </a:p>
                  </a:txBody>
                  <a:tcPr/>
                </a:tc>
                <a:tc>
                  <a:txBody>
                    <a:bodyPr/>
                    <a:lstStyle/>
                    <a:p>
                      <a:pPr marL="0" marR="0" indent="0" algn="ctr" defTabSz="584200" latinLnBrk="0">
                        <a:lnSpc>
                          <a:spcPct val="100000"/>
                        </a:lnSpc>
                        <a:spcBef>
                          <a:spcPts val="0"/>
                        </a:spcBef>
                        <a:spcAft>
                          <a:spcPts val="0"/>
                        </a:spcAft>
                        <a:buClrTx/>
                        <a:buSzTx/>
                        <a:buFontTx/>
                        <a:buNone/>
                        <a:tabLst/>
                      </a:pPr>
                      <a:r>
                        <a:rPr lang="en-US" sz="2400" b="0" i="0" u="none" strike="noStrike" cap="none" spc="0" baseline="0" dirty="0">
                          <a:ln>
                            <a:noFill/>
                          </a:ln>
                          <a:solidFill>
                            <a:srgbClr val="414141"/>
                          </a:solidFill>
                          <a:uFillTx/>
                          <a:latin typeface="Arial"/>
                          <a:ea typeface="+mn-ea"/>
                          <a:cs typeface="Arial"/>
                          <a:sym typeface="Palatino"/>
                        </a:rPr>
                        <a:t>state of the restaurants </a:t>
                      </a:r>
                    </a:p>
                  </a:txBody>
                  <a:tcPr/>
                </a:tc>
                <a:extLst>
                  <a:ext uri="{0D108BD9-81ED-4DB2-BD59-A6C34878D82A}">
                    <a16:rowId xmlns:a16="http://schemas.microsoft.com/office/drawing/2014/main" val="3213725807"/>
                  </a:ext>
                </a:extLst>
              </a:tr>
              <a:tr h="438928">
                <a:tc>
                  <a:txBody>
                    <a:bodyPr/>
                    <a:lstStyle/>
                    <a:p>
                      <a:r>
                        <a:rPr lang="en-US" sz="2400" dirty="0">
                          <a:latin typeface="Arial" panose="020B0604020202020204" pitchFamily="34" charset="0"/>
                          <a:cs typeface="Arial" panose="020B0604020202020204" pitchFamily="34" charset="0"/>
                        </a:rPr>
                        <a:t>websites</a:t>
                      </a:r>
                    </a:p>
                  </a:txBody>
                  <a:tcPr/>
                </a:tc>
                <a:tc>
                  <a:txBody>
                    <a:bodyPr/>
                    <a:lstStyle/>
                    <a:p>
                      <a:r>
                        <a:rPr lang="en-US" sz="2400" dirty="0">
                          <a:latin typeface="Arial" panose="020B0604020202020204" pitchFamily="34" charset="0"/>
                          <a:cs typeface="Arial" panose="020B0604020202020204" pitchFamily="34" charset="0"/>
                        </a:rPr>
                        <a:t>website of the restaurants</a:t>
                      </a:r>
                    </a:p>
                  </a:txBody>
                  <a:tcPr/>
                </a:tc>
                <a:extLst>
                  <a:ext uri="{0D108BD9-81ED-4DB2-BD59-A6C34878D82A}">
                    <a16:rowId xmlns:a16="http://schemas.microsoft.com/office/drawing/2014/main" val="3615848949"/>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i="1" u="sng" dirty="0"/>
              <a:t>Fast Food Restaurants in U.S Exploratory Data Analysis</a:t>
            </a:r>
            <a:endParaRPr sz="4000" dirty="0"/>
          </a:p>
        </p:txBody>
      </p:sp>
      <p:sp>
        <p:nvSpPr>
          <p:cNvPr id="143" name="Mortgages and Home Equity Loans…"/>
          <p:cNvSpPr txBox="1">
            <a:spLocks noGrp="1"/>
          </p:cNvSpPr>
          <p:nvPr>
            <p:ph type="body" idx="1"/>
          </p:nvPr>
        </p:nvSpPr>
        <p:spPr>
          <a:xfrm>
            <a:off x="508000" y="2362200"/>
            <a:ext cx="11988800" cy="6057900"/>
          </a:xfrm>
          <a:prstGeom prst="rect">
            <a:avLst/>
          </a:prstGeom>
        </p:spPr>
        <p:txBody>
          <a:bodyPr>
            <a:normAutofit fontScale="92500" lnSpcReduction="10000"/>
          </a:bodyPr>
          <a:lstStyle/>
          <a:p>
            <a:pPr>
              <a:defRPr>
                <a:latin typeface="Arial"/>
                <a:ea typeface="Arial"/>
                <a:cs typeface="Arial"/>
                <a:sym typeface="Arial"/>
              </a:defRPr>
            </a:pPr>
            <a:r>
              <a:rPr lang="en-US" sz="2800" dirty="0"/>
              <a:t>Below listed few question through which I have carried over my analysis on the given dataset.</a:t>
            </a:r>
          </a:p>
          <a:p>
            <a:pPr marL="514350" indent="-514350">
              <a:buFont typeface="+mj-lt"/>
              <a:buAutoNum type="arabicPeriod"/>
              <a:defRPr>
                <a:latin typeface="Arial"/>
                <a:ea typeface="Arial"/>
                <a:cs typeface="Arial"/>
                <a:sym typeface="Arial"/>
              </a:defRPr>
            </a:pPr>
            <a:r>
              <a:rPr lang="en-US" sz="2000" dirty="0">
                <a:sym typeface="Arial"/>
              </a:rPr>
              <a:t>Which state have a maximum no. of fast food restaurants in U.S?</a:t>
            </a:r>
          </a:p>
          <a:p>
            <a:pPr marL="514350" indent="-514350">
              <a:buFont typeface="+mj-lt"/>
              <a:buAutoNum type="arabicPeriod"/>
              <a:defRPr>
                <a:latin typeface="Arial"/>
                <a:ea typeface="Arial"/>
                <a:cs typeface="Arial"/>
                <a:sym typeface="Arial"/>
              </a:defRPr>
            </a:pPr>
            <a:r>
              <a:rPr lang="en-US" sz="2000" dirty="0"/>
              <a:t>Which city have a maximum no. of fast food restaurants in U.S?</a:t>
            </a:r>
          </a:p>
          <a:p>
            <a:pPr marL="514350" indent="-514350">
              <a:buFont typeface="+mj-lt"/>
              <a:buAutoNum type="arabicPeriod"/>
              <a:defRPr>
                <a:latin typeface="Arial"/>
                <a:ea typeface="Arial"/>
                <a:cs typeface="Arial"/>
                <a:sym typeface="Arial"/>
              </a:defRPr>
            </a:pPr>
            <a:r>
              <a:rPr lang="en-US" sz="2000" dirty="0"/>
              <a:t>Which fast food restaurants is most famous in U.S?</a:t>
            </a:r>
          </a:p>
          <a:p>
            <a:pPr marL="514350" indent="-514350">
              <a:buFont typeface="+mj-lt"/>
              <a:buAutoNum type="arabicPeriod"/>
              <a:defRPr>
                <a:latin typeface="Arial"/>
                <a:ea typeface="Arial"/>
                <a:cs typeface="Arial"/>
                <a:sym typeface="Arial"/>
              </a:defRPr>
            </a:pPr>
            <a:r>
              <a:rPr lang="en-US" sz="2000" dirty="0"/>
              <a:t>How the fast food restaurants distributed in top 3 states of U.S?</a:t>
            </a:r>
          </a:p>
          <a:p>
            <a:pPr marL="514350" indent="-514350">
              <a:buFont typeface="+mj-lt"/>
              <a:buAutoNum type="arabicPeriod"/>
              <a:defRPr>
                <a:latin typeface="Arial"/>
                <a:ea typeface="Arial"/>
                <a:cs typeface="Arial"/>
                <a:sym typeface="Arial"/>
              </a:defRPr>
            </a:pPr>
            <a:r>
              <a:rPr lang="en-US" sz="2000" dirty="0"/>
              <a:t>Which state have a minimum no. of fast food restaurants in U.S?</a:t>
            </a:r>
          </a:p>
          <a:p>
            <a:pPr marL="514350" indent="-514350">
              <a:buFont typeface="+mj-lt"/>
              <a:buAutoNum type="arabicPeriod"/>
              <a:defRPr>
                <a:latin typeface="Arial"/>
                <a:ea typeface="Arial"/>
                <a:cs typeface="Arial"/>
                <a:sym typeface="Arial"/>
              </a:defRPr>
            </a:pPr>
            <a:r>
              <a:rPr lang="en-US" sz="2000" dirty="0"/>
              <a:t>Which city have a minimum no. of fast food restaurants in U.S?</a:t>
            </a:r>
          </a:p>
          <a:p>
            <a:pPr marL="514350" indent="-514350">
              <a:buFont typeface="+mj-lt"/>
              <a:buAutoNum type="arabicPeriod"/>
              <a:defRPr>
                <a:latin typeface="Arial"/>
                <a:ea typeface="Arial"/>
                <a:cs typeface="Arial"/>
                <a:sym typeface="Arial"/>
              </a:defRPr>
            </a:pPr>
            <a:r>
              <a:rPr lang="en-US" sz="2000" dirty="0"/>
              <a:t>How the fast food restaurants in U.S is distributed by different region?</a:t>
            </a:r>
          </a:p>
          <a:p>
            <a:pPr>
              <a:buFont typeface="Wingdings" panose="05000000000000000000" pitchFamily="2" charset="2"/>
              <a:buChar char="v"/>
              <a:defRPr>
                <a:latin typeface="Arial"/>
                <a:ea typeface="Arial"/>
                <a:cs typeface="Arial"/>
                <a:sym typeface="Arial"/>
              </a:defRPr>
            </a:pPr>
            <a:r>
              <a:rPr lang="en-US" sz="2000" dirty="0"/>
              <a:t> </a:t>
            </a:r>
            <a:r>
              <a:rPr lang="en-US" sz="2800" dirty="0"/>
              <a:t>I have pointed out the observation after each question and plotting the appropriate plot for better understanding.</a:t>
            </a:r>
          </a:p>
          <a:p>
            <a:pPr>
              <a:buFont typeface="Wingdings" panose="05000000000000000000" pitchFamily="2" charset="2"/>
              <a:buChar char="v"/>
              <a:defRPr>
                <a:latin typeface="Arial"/>
                <a:ea typeface="Arial"/>
                <a:cs typeface="Arial"/>
                <a:sym typeface="Arial"/>
              </a:defRPr>
            </a:pPr>
            <a:endParaRPr sz="20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b="1" i="1" u="sng" dirty="0"/>
              <a:t>Fast Food Restaurants in U.S Exploratory Data Analysis</a:t>
            </a:r>
            <a:endParaRPr sz="4000"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lstStyle/>
          <a:p>
            <a:pPr marL="385318" indent="-385318" defTabSz="479044">
              <a:spcBef>
                <a:spcPts val="1900"/>
              </a:spcBef>
              <a:defRPr sz="2952"/>
            </a:pPr>
            <a:r>
              <a:rPr lang="en-US" dirty="0"/>
              <a:t>Firstly I have read the csv file of the given dataset with read_csv pandas function.</a:t>
            </a:r>
          </a:p>
          <a:p>
            <a:pPr marL="385318" indent="-385318" defTabSz="479044">
              <a:spcBef>
                <a:spcPts val="1900"/>
              </a:spcBef>
              <a:defRPr sz="2952"/>
            </a:pPr>
            <a:r>
              <a:rPr lang="en-US" dirty="0"/>
              <a:t>Applied the info and describe function for getting the descriptive and columns in which null values are present for further analysis.</a:t>
            </a:r>
          </a:p>
          <a:p>
            <a:pPr marL="385318" indent="-385318" defTabSz="479044">
              <a:spcBef>
                <a:spcPts val="1900"/>
              </a:spcBef>
              <a:defRPr sz="2952"/>
            </a:pPr>
            <a:r>
              <a:rPr lang="en-US" dirty="0"/>
              <a:t>I have used the pandas_profiling library for getting the info of the columns in the interactive way and used for taking decision for handling the null values in the particular column.</a:t>
            </a:r>
          </a:p>
          <a:p>
            <a:pPr marL="385318" indent="-385318" defTabSz="479044">
              <a:spcBef>
                <a:spcPts val="1900"/>
              </a:spcBef>
              <a:defRPr sz="2952"/>
            </a:pPr>
            <a:r>
              <a:rPr lang="en-US" dirty="0"/>
              <a:t>I have plotted the appropriate graphs for better visualization of the data according to the question that I  have frame . </a:t>
            </a:r>
          </a:p>
          <a:p>
            <a:pPr marL="385318" indent="-385318" defTabSz="479044">
              <a:spcBef>
                <a:spcPts val="1900"/>
              </a:spcBef>
              <a:defRPr sz="2952"/>
            </a:pPr>
            <a:r>
              <a:rPr lang="en-US" dirty="0"/>
              <a:t>Lastly I have captured the observation after each question and pointed out in the conclusion section.</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742950"/>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a:t>Which state have a maximum no. of fast food restaurants in U.S?</a:t>
            </a:r>
            <a:endParaRPr sz="3200" dirty="0"/>
          </a:p>
        </p:txBody>
      </p:sp>
      <p:sp>
        <p:nvSpPr>
          <p:cNvPr id="189" name="Tracked in Google Analytics"/>
          <p:cNvSpPr txBox="1"/>
          <p:nvPr/>
        </p:nvSpPr>
        <p:spPr>
          <a:xfrm>
            <a:off x="2834410" y="2641986"/>
            <a:ext cx="168679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US" dirty="0">
                <a:latin typeface="Palatino"/>
              </a:rPr>
              <a:t>Bar Plot </a:t>
            </a:r>
            <a:endParaRPr dirty="0">
              <a:latin typeface="Palatino"/>
            </a:endParaRPr>
          </a:p>
        </p:txBody>
      </p:sp>
      <p:sp>
        <p:nvSpPr>
          <p:cNvPr id="2" name="AutoShape 2" descr="data:image/png;base64,iVBORw0KGgoAAAANSUhEUgAAAqkAAAHjCAYAAAAADYZQAAAABHNCSVQICAgIfAhkiAAAAAlwSFlzAAAPYQAAD2EBqD+naQAAADl0RVh0U29mdHdhcmUAbWF0cGxvdGxpYiB2ZXJzaW9uIDIuMi4yLCBodHRwOi8vbWF0cGxvdGxpYi5vcmcvhp/UCwAAIABJREFUeJzs3XtclHX+//8ngiZqrphS2+G7tQFaHoJU1AwPJJpnRVFLy7LsIEGWobVpuhnllodWsTxHJavggcoks4NrpSselrQy+oiu1eYBFI8IxOH6/eE6P0cGmEEc36OP++3GDXlfr+t6v67xmpkn11wzeFmWZQkAAAAwSI1L3QAAAABwPkIqAAAAjENIBQAAgHEIqQAAADAOIRUAAADGIaQCAADAOIRUAAAAGIeQCgAAAOMQUgEAAGAcQioAAACMQ0gFAACAcQipAAAAMI7PpW7gQuXknCwzVqOGlxo2rKvc3DyVllqVbsO0ehN78vR6E3syrd7EnkyrN7EnT683sSfT6k3sybR6E3vy9PrqnqNx46udmtNuey6v4QFq1PCSl5eXatTw8sh6E3vy9HoTezKt3sSeTKs3sSdPrzexJ9PqTezJtHoTe/L0enfNUeH2XCn+6KOPFBISYvfVvHlzNW/eXJK0YcMG9enTR8HBwerRo4fWr19vt/6CBQvUsWNHBQcH64EHHtDevXurZScAAABweXEppPbt21cZGRm2r7Vr16pBgwaKj4/Xvn37FBMTo6efflrbtm1TTEyMxowZo0OHDkmSUlNT9f7772vRokVKT09Xs2bNFBsbK8ty7pQzAAAArhxVvibVsizFxcWpc+fO6tevn2bOnKnWrVura9eukqSePXtq1apVSk5OVmxsrFJSUnT//fcrMDBQkjR27FilpKQoPT1d7dq1c2rO7Oxs5eTk2O+ATx35+/vbjXl717D7XhnT6k3sydPrTezJtHoTezKt3sSePL3exJ5MqzexJ9PqTezJ0+vdNUdFqhxSP/zwQ2VlZemtt96SJGVlZSkoKMiuJiAgQJmZmbblo0aNsi2rWbOmbr75ZmVmZjodUpOTk5WQkGA3Fh0drdjYWIf19ev7Or0/Jta7Y44rrd4dc3h6vTvm8PR6d8xxpdW7Yw5Pr3fHHJ5e7445rrR6d83hSJVCamlpqd5++2098cQTqlevniQpLy9Pvr72TdWuXVunT592arkzhgwZovDwcPsd8Kmjo0fz7Ma8vWuofn1fnTiRr5KS0kq3a1q9iT15er2JPZlWb2JPptWb2JOn15vYk2n1JvZkWr2JPXl6fXXP4edX16k5z1WlkJqenq7s7GwNGjTINubr66uCggK7uoKCAtWtW9ep5c7w9/cv89J+Ts5JFRc7vuFKSkrLXeYJ9Sb25On1JvZkWr2JPZlWb2JPnl5vYk+m1ZvYk2n1Jvbk6fXumsORKl008OmnnyoiIkJ16tSxjQUFBWn37t12dVlZWbZrUAMDA+2WFxUVad++fWUuEQAAAACqFFK3b9+uNm3a2I317dtXW7ZsUVpamoqLi5WWlqYtW7aoX79+kqSBAwdqyZIlyszMVGFhoaZPn65GjRqpdevWF74XAAAAuKxU6eX+//73v2Vedr/11ls1Z84cTZs2TS+++KJuuOEGzZ49W7fccoskadCgQTp58qSio6OVm5urFi1aaN68eapZs+aF7wUAAAAuK1UKqRkZGQ7Hw8LCFBYW5nCZl5eXRo4cqZEjR1ZlSgAAAFxBLss/iwoAAADPRkgFAACAcQipAAAAMA4hFQAAAMYhpAIAAMA4hFQAAAAYh5AKAAAA4xBSAQAAYJwqfZi/qdpM/8rh+NaxHd3cCQAAAC4EZ1IBAABgHEIqAAAAjENIBQAAgHEIqQAAADAOIRUAAADGIaQCAADAOIRUAAAAGIeQCgAAAOMQUgEAAGAcQioAAACMQ0gFAACAcQipAAAAMA4hFQAAAMYhpAIAAMA4hFQAAAAYh5AKAAAA4xBSAQAAYBxCKgAAAIxDSAUAAIBxCKkAAAAwDiEVAAAAxiGkAgAAwDiEVAAAABiHkAoAAADj+FzqBi6lxnNutPvZ73/fc6L/6/5mAAAAYMOZVAAAABiHkAoAAADjEFIBAABgHEIqAAAAjENIBQAAgHEIqQAAADAOIRUAAADGIaQCAADAOIRUAAAAGIeQCgAAAOMQUgEAAGAcQioAAACMQ0gFAACAcQipAAAAMA4hFQAAAMYhpAIAAMA4LoXUY8eOady4cWrbtq3atGmj0aNHKzs7W5K0Y8cORUVFKSQkROHh4Vq+fLnduqmpqYqIiFBwcLAiIyOVkZFRfXsBAACAy4pLITUmJkanT5/WZ599pvXr18vb21sTJ07U8ePH9dhjj6l///7aunWr4uPj9dprr2nnzp2SpPT0dE2ZMkVTp07V1q1b1bdvXz355JPKz8+/KDsFAAAAz+bjbOH333+vHTt2aNOmTapXr54kacqUKcrJydG6devUoEEDDRs2TJLUvn179enTR0lJSWrZsqWWL1+uXr16qVWrVpKkhx56SMnJyUpLS9PAgQOdbjY7O1s5OTn2O+BTR/7+/hXvpI9rVzVUVu/tXcPue2VcrXfHHFdavYk9mVZvYk+m1ZvYk6fXm9iTafUm9mRavYk9eXq9u+aoiNMhdefOnQoICFBKSoqWLl2q/Px8hYWFafz48dq9e7eCgoLs6gMCArRixQpJUlZWVpkwGhAQoMzMTJeaTU5OVkJCgt1YdHS0YmNjK1zPz6+uS/M4W1+/vq9L23W13h1zXGn17pjD0+vdMYen17tjjiut3h1zeHq9O+bw9Hp3zHGl1btrDkecDqnHjx/XTz/9pObNmys1NVUFBQUaN26cxo8fr0aNGsnX176h2rVr6/Tp05KkvLy8Cpc7a8iQIQoPD7ffAZ86Ono0r8L1ylvu52L9Wd7eNVS/vq9OnMhXSUlphbVVqXfHHFdavYk9mVZvYk+m1ZvYk6fXm9iTafUm9mRavYk9eXp9dc/h6glDyYWQWqtWLUnSiy++qKuuukr16tXTmDFjNHjwYEVGRqqgoMCuvqCgQHXrnmnI19fX4XI/v/JiomP+/v5lXtrPyTmp4uKKb7jKlle1vqSk1KVtu1rvjjmutHoTezKt3sSeTKs3sSdPrzexJ9PqTezJtHoTe/L0enfN4YjTFw0EBASotLRURUVFtrHS0jMN3Hbbbdq9e7ddfVZWlgIDAyVJgYGBFS4HAAAAzuV0SL3rrrt000036S9/+Yvy8vKUm5urmTNnqmvXrurdu7cOHz6sxMREFRUVafPmzVq9erXtOtRBgwZp9erV2rx5s4qKipSYmKgjR44oIiLiou0YAAAAPJfTIbVmzZp6//335e3tre7du6t79+667rrr9Oqrr8rPz0+LFy/W2rVr1bZtW02YMEETJkxQu3btJJ15t/+kSZM0efJkhYaGas2aNVqwYIEaNGhw0XYMAAAAnsvpa1Il6dprr9XMmTMdLmvRooWWLVtW7rr9+vVTv379XOsOAAAAVyT+LCoAAACMQ0gFAACAcQipAAAAMA4hFQAAAMYhpAIAAMA4hFQAAAAYh5AKAAAA4xBSAQAAYBxCKgAAAIxDSAUAAIBxCKkAAAAwDiEVAAAAxiGkAgAAwDiEVAAAABiHkAoAAADjEFIBAABgHEIqAAAAjENIBQAAgHEIqQAAADAOIRUAAADGIaQCAADAOIRUAAAAGIeQCgAAAOMQUgEAAGAcQioAAACMQ0gFAACAcQipAAAAMI7PpW7Ak4Sn3eVw/Muem9zcCQAAwOWNM6kAAAAwDiEVAAAAxiGkAgAAwDiEVAAAABiHkAoAAADjEFIBAABgHEIqAAAAjENIBQAAgHEIqQAAADAOIRUAAADGIaQCAADAOIRUAAAAGIeQCgAAAOMQUgEAAGAcQioAAACMQ0gFAACAcQipAAAAMA4hFQAAAMYhpAIAAMA4hFQAAAAYh5AKAAAA47gcUtPS0nT77bcrJCTE9hUXFydJ2rBhg/r06aPg4GD16NFD69evt1t3wYIF6tixo4KDg/XAAw9o79691bMXAAAAuKy4HFK/++479evXTxkZGbavN954Q/v27VNMTIyefvppbdu2TTExMRozZowOHTokSUpNTdX777+vRYsWKT09Xc2aNVNsbKwsy6r2nQIAAIBnq1JIbd68eZnx1NRUtW7dWl27dpWPj4969uypNm3aKDk5WZKUkpKi+++/X4GBgbrqqqs0duxY7d+/X+np6Re+FwAAALis+LhSXFpaqh9++EG+vr5auHChSkpK1KlTJz333HPKyspSUFCQXX1AQIAyMzMlSVlZWRo1apRtWc2aNXXzzTcrMzNT7dq1c2r+7Oxs5eTk2O+ATx35+/tXuJ6Pj2tZvLrrvb1r2H13hqvrUH/p5/D0ehN7Mq3exJ48vd7EnkyrN7En0+pN7MnT6901R0VcCqm5ubm6/fbb1b17d82aNUtHjx7V+PHjFRcXp99//12+vr529bVr19bp06clSXl5eRUud0ZycrISEhLsxqKjoxUbG1vhen5+dZ2e42LW16/vW3nRBa5D/aWfw9Pr3TGHp9e7Y44rrd4dc3h6vTvm8PR6d8xxpdW7aw5HXAqpjRo1UlJSku1nX19fxcXFafDgwWrbtq0KCgrs6gsKClS3bl1bbUXLnTFkyBCFh4fb74BPHR09mlfheuUt93Ox3tXtn+XtXUP16/vqxIl8lZSUOrVNV9ehvnKm9WRavYk9mVZvYk+eXm9iT6bVm9iTafUm9uTp9dU9h6snACUXQ2pmZqY+/vhjjR07Vl5eXpKk33//XTVq1FDLli31448/2tVnZWXZrl8NDAzU7t271aVLF0lSUVGR9u3bV+YSgYr4+/uXeWk/J+ekiosrvuEqW+6u+pKSUpe37eo61F/6OTy93sSeTKs3sSdPrzexJ9PqTezJtHoTe/L0enfN4YhLFw00aNBASUlJWrhwoYqLi7V//3698cYbGjBggPr3768tW7YoLS1NxcXFSktL05YtW9SvXz9J0sCBA7VkyRJlZmaqsLBQ06dPV6NGjdS6desL3gkAAABcXlw6k3rddddp3rx5mjFjht5++21dddVV6tWrl+Li4nTVVVdpzpw5mjZtml588UXdcMMNmj17tm655RZJ0qBBg3Ty5ElFR0crNzdXLVq00Lx581SzZs2LsmMAAADwXC6FVEkKDQ3VsmXLHC4LCwtTWFiYw2VeXl4aOXKkRo4c6eqUAAAAuMLwZ1EBAABgHEIqAAAAjENIBQAAgHEIqQAAADAOIRUAAADGIaQCAADAOIRUAAAAGIeQCgAAAOMQUgEAAGAcQioAAACMQ0gFAACAcXwudQOXs8NhobZ/HzxnvNHXW9zfDAAAgAfhTCoAAACMQ0gFAACAcQipAAAAMA4hFQAAAMYhpAIAAMA4hFQAAAAYh5AKAAAA4xBSAQAAYBxCKgAAAIxDSAUAAIBxCKkAAAAwDiEVAAAAxiGkAgAAwDiEVAAAABiHkAoAAADjEFIBAABgHEIqAAAAjENIBQAAgHEIqQAAADAOIRUAAADGIaQCAADAOIRUAAAAGIeQCgAAAOMQUgEAAGAcQioAAACMQ0gFAACAcQipAAAAMA4hFQAAAMYhpAIAAMA4hFQAAAAYh5AKAAAA4xBSAQAAYBxCKgAAAIxDSAUAAIBxCKkAAAAwDiEVAAAAxiGkAgAAwDiEVAAAABinSiG1pKREDzzwgJ5//nnb2IYNG9SnTx8FBwerR48eWr9+vd06CxYsUMeOHRUcHKwHHnhAe/fuvbDOAQAAcNmqUkhNSEjQtm3bbD/v27dPMTExevrpp7Vt2zbFxMRozJgxOnTokCQpNTVV77//vhYtWqT09HQ1a9ZMsbGxsiyrevYCAAAAlxUfV1f417/+pXXr1qlbt262sdTUVLVu3Vpdu3aVJPXs2VOrVq1ScnKyYmNjlZKSovvvv1+BgYGSpLFjxyolJUXp6elq166d03NnZ2crJyfHfgd86sjf37/C9Xx8XMviJtR7e9ew+079hdWb2JNp9Sb2ZFq9iT15er2JPZlWb2JPptWb2JOn17trjoq4FFKPHDmiF198UW+99ZYSExNt41lZWQoKCrKrDQgIUGZmpm35qFGjbMtq1qypm2++WZmZmS6F1OTkZCUkJNiNRUdHKzY2tsL1/PzqOj1HddYfrIbt16/v61Iv1F/6OTy93h1zeHq9O+a40urdMYen17tjDk+vd8ccV1q9u+ZwxOmQWlpaqri4OD388MNq2rSp3bK8vDz5+to3VLt2bZ0+fdqp5c4aMmSIwsPD7XfAp46OHs2rcL3ylvu5WO/q9i+k3tu7hurX99WJE/kqKSml/gLrTezJtHoTezKt3sSePL3exJ5MqzexJ9PqTezJ0+urew5XTwBKLoTUefPmqVatWnrggQfKLPP19VVBQYHdWEFBgerWrevUcmf5+/uXeWk/J+ekiosrvuEqW25yfUlJKfXVWG9iT6bVm9iTafUm9uTp9Sb2ZFq9iT2ZVm9iT55e7645HHE6pH744YfKzs5W69atJckWOj///HMNGzZMP/zwg119VlaWmjdvLkkKDAzU7t271aVLF0lSUVGR9u3bV+YSAQAAAEBy4d39a9eu1b///W9t27ZN27ZtU+/evdW7d29t27ZNffv21ZYtW5SWlqbi4mKlpaVpy5Yt6tevnyRp4MCBWrJkiTIzM1VYWKjp06erUaNGtsALAAAAnMvld/c7cuutt2rOnDmaNm2aXnzxRd1www2aPXu2brnlFknSoEGDdPLkSUVHRys3N1ctWrTQvHnzVLNmzeqYHgAAAJeZKofUqVOn2v0cFhamsLAwh7VeXl4aOXKkRo4cWdXpAAAAcAXhz6ICAADAOIRUAAAAGIeQCgAAAOMQUgEAAGAcQioAAACMQ0gFAACAcarlc1JRfVImbnU4PnhKGzd3AgAAcOlwJhUAAADGIaQCAADAOIRUAAAAGIeQCgAAAOMQUgEAAGAcQioAAACMQ0gFAACAcQipAAAAMA4f5u/h3nvqPofjDyYsdXMnAAAA1YczqQAAADAOIRUAAADG4eX+K0zh9G/PfJeUd874VWODL0k/AAAAjnAmFQAAAMYhpAIAAMA4hFQAAAAYh5AKAAAA4xBSAQAAYBxCKgAAAIzDR1ChQnPmTHc4Hh091s2dAACAKwlnUgEAAGAcQioAAACMQ0gFAACAcQipAAAAMA4hFQAAAMYhpAIAAMA4hFQAAAAYh89JRbXa+V2ww/GWLb51cycAAMCTEVJxSbX4fo/D8e+a3+rmTgAAgEl4uR8AAADGIaQCAADAOLzcD4/SZvpX5S7bOrajGzsBAAAXE2dSAQAAYBxCKgAAAIxDSAUAAIBxCKkAAAAwDiEVAAAAxiGkAgAAwDiEVAAAABiHkAoAAADjEFIBAABgHEIqAAAAjENIBQAAgHEIqQAAADCOyyH1X//6l6KionTnnXeqQ4cOmjJligoKCiRJO3bsUFRUlEJCQhQeHq7ly5fbrZuamqqIiAgFBwcrMjJSGRkZ1bMXAAAAuKy4FFJzc3P1+OOP67777tO2bduUmpqqLVu2aP78+Tp+/Lgee+wx9e/fX1u3blV8fLxee+017dy5U5KUnp6uKVOmaOrUqdq6dav69u2rJ598Uvn5+RdlxwAAAOC5fFwpbtiwoTZt2qR69erJsiwdO3ZMhYWFatiwodatW6cGDRpo2LBhkqT27durT58+SkpKUsuWLbV8+XL16tVLrVq1kiQ99NBDSk5OVlpamgYOHOjU/NnZ2crJybHfAZ868vf3r3gnfVw7YWxafXXOUXiRt3+p6p1Zx9u7ht33ylxp9Sb2ZFq9iT15er2JPZlWb2JPptWb2JOn17trjoq4FFIlqV69epKkTp066dChQ2rdurUiIyP15ptvKigoyK42ICBAK1askCRlZWWVCaMBAQHKzMx0eu7k5GQlJCTYjUVHRys2NrbC9fz86jo9R3XWH6ym7VdlnfLq8y7y9i9VvSvr1K/v69J2r7R6d8zh6fXumONKq3fHHJ5e7445PL3eHXNcafXumsMRl0PqWevWrdPx48f13HPPKTY2Vtdee618fe2bql27tk6fPi1JysvLq3C5M4YMGaLw8HC7MR+fOjp6tLzodUZ5y/1crHd1+9VV7445PL3emXW8vWuofn1fnTiRr5KS0kq3d6XVm9iTafUm9uTp9Sb2ZFq9iT2ZVm9iT55eX91zVOXkU5VDau3atVW7dm3FxcUpKipKDzzwgE6ePGlXU1BQoLp1zzTl6+tre4PVucv9/MqLimX5+/uXeWk/J+ekiosrvuEqW256vTvm8PR6V9YpKSl1aftXWr2JPZlWb2JPnl5vYk+m1ZvYk2n1Jvbk6fXumsMRly4a+Pe//617771Xv//+u23s999/V82aNRUQEKDdu3fb1WdlZSkwMFCSFBgYWOFyAAAA4CyXQmqTJk1UUFCg6dOn6/fff9dvv/2mv/3tbxo0aJC6d++uw4cPKzExUUVFRdq8ebNWr15tuw510KBBWr16tTZv3qyioiIlJibqyJEjioiIuCg7BgAAAM/l0sv9devW1cKFC/Xqq6+qQ4cOuvrqq9WnTx9FR0erVq1aWrx4seLj4zVr1iw1bNhQEyZMULt27SSdebf/pEmTNHnyZB06dEgBAQFasGCBGjRocFF2DAAAAJ7L5WtSAwICtHjxYofLWrRooWXLlpW7br9+/dSvXz9XpwQAAMAVhj+LCgAAAOMQUgEAAGAcQioAAACMU+XPSQU8RZvpXzkc3zq2o5s7AQAAzuJMKgAAAIxDSAUAAIBxCKkAAAAwDiEVAAAAxiGkAgAAwDiEVAAAABiHkAoAAADjEFIBAABgHD7MHzhP4zk32v3s97/vOdH/dX8zAABcoTiTCgAAAOMQUgEAAGAcQioAAACMQ0gFAACAcQipAAAAMA4hFQAAAMYhpAIAAMA4hFQAAAAYh5AKAAAA4/AXp4ALFJ52l8PxL3tucnMnAABcPjiTCgAAAOMQUgEAAGAcQioAAACMwzWpgJsdDgu1/fvgOeONvt7i/mYAADAUZ1IBAABgHEIqAAAAjENIBQAAgHG4JhUwXMrErQ7HB09p4+ZOAABwH0IqcJl576n7HI4/mLC03HUKp3975rukvHPGrxobXI2dAQDgPF7uBwAAgHEIqQAAADAOIRUAAADGIaQCAADAOIRUAAAAGIeQCgAAAOMQUgEAAGAcQioAAACMQ0gFAACAcQipAAAAMA4hFQAAAMYhpAIAAMA4hFQAAAAYh5AKAAAA4xBSAQAAYByfS90AAM8zZ850h+PR0WPd3AkA4HJFSAVw0e38LtjheMsW3zocb/H9Hofj3zW/tdp6AgCYzaWX+zMzM/Xwww8rNDRUHTp00Lhx45SbmytJ2rFjh6KiohQSEqLw8HAtX77cbt3U1FRFREQoODhYkZGRysjIqL69AAAAwGXF6ZBaUFCgRx99VCEhIfrmm2/08ccf69ixY/rLX/6i48eP67HHHlP//v21detWxcfH67XXXtPOnTslSenp6ZoyZYqmTp2qrVu3qm/fvnryySeVn59/0XYMAAAAnsvpkLp//341bdpU0dHRqlWrlvz8/DRkyBBt3bpV69atU4MGDTRs2DD5+Pioffv26tOnj5KSkiRJy5cvV69evdSqVSvVrFlTDz30kPz8/JSWlnbRdgwAAACey+lrUv/85z9r4cKFdmOffvqpmjVrpt27dysoKMhuWUBAgFasWCFJysrK0sCBA8ssz8zMdKnZ7Oxs5eTk2O+ATx35+/tXuJ6Pj2sfYmBafXXOUXiRt3+p6t0xx+Vcf7kcF97eNey+V8bVenfMcaXVm9iTafUm9mRavYk9eXq9u+aoSJXeOGVZlt58802tX79eS5Ys0XvvvSdfX1+7mtq1a+v06dOSpLy8vAqXOys5OVkJCQl2Y9HR0YqNja1wPT+/ui7NU131B6tp+1VZp7z6vIu8/UtV7445TDsuqrP+cjsu6tf3rbzoAurdMceVVu+OOTy93h1zeHq9O+a40urdNYcjLofUU6dO6YUXXtAPP/ygJUuWqEmTJvL19dXJkyft6goKClS37pknFF9fXxUUFJRZ7ufn59LcQ4YMUXh4uP0O+NTR0aPlPcWeUd7y8mavbHvurnfHHJ5eX51zeMpx4Um3qbvqvb1rqH59X504ka+SktJKt+dqvTvmuNLqTezJtHoTezKt3sSePL2+uueoysknl0LqL7/8olGjRun666/XihUr1LBhQ0lSUFCQNm7caFeblZWlwMBASVJgYKB2795dZnnHjh1datbf37/MS/s5OSdVXFzxDVfZctPr3TGHp9e7Y44rrd4dc1ys+pKSUpe27Wq9O+a40upN7Mm0ehN7Mq3exJ48vd5dczji9EUDx48f14gRI3TnnXdq0aJFtoAqSRERETp8+LASExNVVFSkzZs3a/Xq1bbrUAcNGqTVq1dr8+bNKioqUmJioo4cOaKIiIgL3gEAAABcfpw+k7pq1Srt379fn3zyidauXWu3LCMjQ4sXL1Z8fLxmzZqlhg0basKECWrXrp0kqX379po0aZImT56sQ4cOKSAgQAsWLFCDBg2qd28AAABwWXA6pD788MN6+OGHy13eokULLVu2rNzl/fr1U79+/VzrDgAAAFek6vmMAAAAAKAaEVIBAABgnCp9TioAmKTN9K8cjm8d69oniAAAzMGZVAAAABiHkAoAAADjEFIBAABgHEIqAAAAjENIBQAAgHEIqQAAADAOIRUAAADGIaQCAADAOIRUAAAAGIeQCgAAAOMQUgEAAGAcn0vdAAC4W5vpXzkc3zq2o5s7AQCUhzOpAAAAMA5nUgGgEo3n3FhmzO9/33Oi/+veZgDgCsGZVAAAABiHM6kAcBGEp93lcPzLnpscjh8OC7X9++A5442+3lKdbQGAx+BMKgAAAIxDSAUAAIBxCKkAAAAwDiEVAAAAxuGNUwDggVImbnU4PnhKG4fj7z11n8PxBxOWVltPAFCdCKkAgDIKp3975rukvHPGrxobfEn6AXDlIaQCAC7YnDnTHY7FyE0eAAAgAElEQVRHR491cycALhdckwoAAADjEFIBAABgHEIqAAAAjENIBQAAgHEIqQAAADAOIRUAAADG4SOoAACXxM7vHH/massW37q5EwAm4kwqAAAAjENIBQAAgHF4uR8A4BFafL/H4fh3zW91cycA3IEzqQAAADAOIRUAAADGIaQCAADAOIRUAAAAGIeQCgAAAOMQUgEAAGAcQioAAACMQ0gFAACAcQipAAAAMA5/cQoAcFlqM/0rh+Nbx3Z0cycAqoIzqQAAADAOIRUAAADGIaQCAADAOIRUAAAAGKfKITU3N1cRERFKT0+3je3YsUNRUVEKCQlReHi4li9fbrdOamqqIiIiFBwcrMjISGVkZFS9cwAAqlGb6V+pzfSvFPK3f+rm59co5G//LPfNVwAuviqF1O3bt2vIkCH65ZdfbGPHjx/XY489pv79+2vr1q2Kj4/Xa6+9pp07d0qS0tPTNWXKFE2dOlVbt25V37599eSTTyo/P7969gQAAACXDZc/gio1NVWzZs1SXFycnnnmGdv4unXr1KBBAw0bNkyS1L59e/Xp00dJSUlq2bKlli9frl69eqlVq1aSpIceekjJyclKS0vTwIEDnZo7OztbOTk59jvgU0f+/v4Vrufj41oWN62+OucovMjbv1T17pjjcq6/XI8Ljruq11+qY8Idc1RXvd/fr7f/+X/fjz69v8LteXvXsPvuDFfXudLqTezJ0+vdNUdFXA6pd999t/r06SMfHx+7kLp7924FBQXZ1QYEBGjFihWSpKysrDJhNCAgQJmZmU7PnZycrISEBLux6OhoxcbGVrien19dp+eozvqD1bT9qqxTXn3eRd7+pap3xxymHRfVWX+5HheedNyZdlxcqmPCHXOYUl+/vq9L263KOldavTvmuNLq3TWHIy6H1MaNGzscz8vLk6+vfVO1a9fW6dOnnVrujCFDhig8PNxuzMenjo4eLe/h9Izylvs5HC2/3tXtV1e9O+bw9PrqnMNTjgtPuk09vb68Y6I656DefXNcqseKjh+1czj+Vd/Nlfbg7V1D9ev76sSJfJWUlFLvAT15en11z1GVX1ir7S9O+fr66uTJk3ZjBQUFqlu3rm15QUFBmeV+fhU9/Nvz9/cv89J+Ts5JFRdXfMNVttz0enfM4en17pjjSqt3xxyeXu+OOa60enfM4cn1JSWl1HtYT55e7645HKm2kBoUFKSNGzfajWVlZSkwMFCSFBgYqN27d5dZ3rEjf54OAABHDoeF2v597iUhjb7e4v5mADerts9JjYiI0OHDh5WYmKiioiJt3rxZq1evtl2HOmjQIK1evVqbN29WUVGREhMTdeTIEUVERFRXCwAAALhMVNuZVD8/Py1evFjx8fGaNWuWGjZsqAkTJqhduzPX4LRv316TJk3S5MmTdejQIQUEBGjBggVq0KBBdbUAAMAVLWXiVofjg6e0cTj+3lP3ORx/MGFptfUEVNUFhdSffvrJ7ucWLVpo2bJl5db369dP/fr1u5ApAQAAcAXgz6ICAADAOIRUAAAAGIeQCgAAAOMQUgEAAGCcant3PwAAuLwVTv/2zHfZ/+ncq8YGX5J+cHnjTCoAAACMQ0gFAACAcQipAAAAMA4hFQAAAMYhpAIAAMA4hFQAAAAYh5AKAAAA4xBSAQAAYBxCKgAAAIxDSAUAAIBxCKkAAAAwDiEVAAAAxiGkAgAAwDiEVAAAABiHkAoAAADjEFIBAABgHEIqAAAAjENIBQAAgHF8LnUDAADg8jRnznSH49HRY93cCTwRZ1IBAABgHEIqAAAAjENIBQAAgHG4JhUAABhh53fBDsdbtvjW4XiL7/eUu63vmt9aLT3h0uFMKgAAAIzDmVQAAHDFaDP9K4fjW8d2rJZ6VB/OpAIAAMA4hFQAAAAYh5f7AQAAqknjOTfa/ez3v+850f91fzMejjOpAAAAMA5nUgEAAC6R8LS7HI5/2XOTmzsxD2dSAQAAYBxCKgAAAIxDSAUAAIBxuCYVAADAQxwOC7X9++A5442+3uL+Zi4yQioAAMBlKmXiVofjg6e0cXMnruPlfgAAABiHM6kAAACwee+p+xyOP5iw1K19cCYVAAAAxiGkAgAAwDiEVAAAABiHa1IBAABQZYXTvz3zXVLeOeNXjQ2+oO1yJhUAAADGIaQCAADAOIRUAAAAGMetIfXIkSMaPXq0WrdurbZt2yo+Pl7FxcXubAEAAAAewK0hdcyYMapTp46+/vprrVixQv/617+UmJjozhYAAADgAdwWUn/++Wdt2bJFcXFx8vX11U033aTRo0crKSnJXS0AAADAQ7jtI6h2796tBg0a6Nprr7WN3Xrrrdq/f79OnDih+vXrV7qN7Oxs5eTk2I35+NSRv79/hev5+LiWxU2rr845Ci/y9i9VvTvmuJzrL9fjguOu6vWX6phwxxyeXu+OOUw7LjzpNrpc6ytap7qOizIsN/nggw+sTp062Y39/PPPVlBQkHXgwAGntjFr1iwrKCjI7mvWrFll6g4dOmTNmjXLOnTokFPbNa3exJ48vd7EnkyrN7En0+pN7MnT603sybR6E3syrd7Enjy93l1zVMRtIXXdunVWaGio3VhmZqYVFBRknThxwqltHDp0yPr+++/tvhzdEN9//70VFBRkff/9905t17R6E3vy9HoTezKt3sSeTKs3sSdPrzexJ9PqTezJtHoTe/L0enfNURG3vdwfGBioY8eO6fDhw2rUqJEkac+ePbruuut09dVXO7UNf3//Sl/aBwAAgOdz2xunbr75ZrVq1UqvvvqqTp06pV9//VVvvfWWBg0a5K4WAAAA4CHc+hFUs2bNUnFxse655x4NHjxYYWFhGj16tDtbAAAAgAfwnjx58mR3TVanTh316NFDo0aN0qOPPqq7775bNWpcnJxct25dhYaGqm7duh5Zb2JPnl5vYk+m1ZvYk2n1Jvbk6fUm9mRavYk9mVZvYk+eXu+uOcrjZVmWdcFbAQAAAKqRW1/uBwAAAJxBSAUAAIBxCKkAAAAwDiEVAAAAxiGkAgAAwDiEVAAAABiHkAoAAADjEFIBAABgHEIqAAAAjENIBWAnPz9fycnJF7SNbdu2qbi4uNzlH3/88QVtH2VVdHsDQHUqKSmpcHlOTk61zHPZh9T/+7//s/378OHDFdZ+8803F7sdSCoqKqrW7X311VfVur3LzbfffqvY2Fin60+cOKHJkye7NMe59zNJGj58uB599FGdPHnSYf1LL71UZmzHjh0VzpGQkOBST9Xp4MGD2rlzpw4cOHDJepCkn3/+WevWrSvzWLZ3714NHjz4EnXlmuq8/x88eFB/+9vfXFrn008/rbb5LwZXf4HLzc29SJ2Ya/78+S7VV/dzDqQJEyaUu2znzp0aOHBgtczjUy1bMdCmTZu0aNEibdq0ST/++KMkaeDAgXr77bd1++23l6mfO3euZs+erR9++MFu/IUXXqh0rtdee616mr6ILMvSr7/+qv/3//6fbSwtLU3du3eXt7e3U9soLS3VJ598osWLF2vlypVllu/Zs0effvqpsrOz1bhxY3Xr1k2BgYFl6oYMGaLZs2frhhtuqPL+FBUVafXq1Vq8eLH27Nlj+z92RmFhoVatWqX77rvPNvbEE0/ojTfe0NVXX13lnsrzwQcfVFrTv3//MmMHDhzQTz/9pM6dO0s6c/v/9a9/1ahRo3TjjTdWus3PPvtMixcvVkZGhlq0aOFy385wdD+TpFq1aun06dMaOnSoFixYoOuvv95uPcuyymzrySefVHJysm666Sa78fz8fMXFxemf//ynnnrqKUnuu1/u3r1bEyZM0M6dO2VZlry8vNS8eXO98soratKkSZn67du3q1WrVi7NcezYMb3zzjtKT0/X0aNHdc011+iuu+7SiBEj7I7HNWvWKC4uTqWlpapfv76WLl2qW2+9VatWrdLLL7+sW2+99YL315lfBM7+H0hVO7Y7d+6s++67T0OHDlWjRo1cb1LSrl27tHjxYq1du1YNGzbU+PHjbctOnDih+Ph47dq1S507d9YzzzyjGjVq6PTp05oyZYo++OADh48XmzZt0ubNm3Xs2DE1bNhQHTp0UJs2bRzOf+rUKeXk5OiWW26RJK1cuVI//vijIiIi1LZt2wp7Lyws1PHjx9WgQQPVqlWrzPKXXnpJvXv3dvq26NSpk3r37q0HH3xQt912m1PrVHacLlq0SI888ojd2OrVq1VUVKTIyEgdPnxYY8aM0a5du9S9e3e9/PLLqlmzZpnt5OXlKSMjQ8eOHdM111yjO+64Q3Xq1ClT99hjj9kFzzVr1qhXr162n0NDQ7Vlyxbbz3PnztVjjz3m1L5K1fOcc6mdfxtdal999ZUSEhLsHg8kKTU1VZMmTdJdd91VLfNcViG1uLhYH3/8sd555x3t2bNHYWFhmjt3rm35gw8+qOHDh+uVV15Rz549JUmnT5/WuHHjtGnTJr3xxhsVbv/jjz926cHDkVOnTmn+/Pl69tlnbWOVPeF6eXnp1VdfdWr7OTk5GjBggN1Z4dOnT2vkyJFq1KiR7UnoyJEjev7557VkyRItXLjQ4QPHWXl5eVq+fLnee+89ZWdn65577ilT8/bbb2vWrFm67rrr5O/vr88++0wJCQkaPXq0YmJi7GpvvPFGRUZGaurUqerSpYtT+3XWiRMntHTpUi1ZskT5+fnq06ePpk2b5tS6ubm5SkpKUlJSkk6fPm0XUnNzc9W/f3/NmjVLzZo1q3RbTZs2lZeXV4U1Z58IZ82aVW7N2TNz5z+R//rrrxoyZIg6d+5sC6nHjx/Xd999p6FDh2rp0qVlwpx05glwxYoVSkxM1H//+18NGDBAL730ktNPXs6o7H4mST4+PkpMTFRMTIwGDx6st99+2y4oO7rt7rnnHj366KNKTk5WgwYNbLfD6NGjdezYMb377rvVtg/nc/QL2IEDBzRs2DCFhYXpmWeekb+/v3799VetWLFCw4YN00cffVQmfI8aNUr//ve/nZ734MGDGjp0qGrUqKG7775bfn5+ys3N1cqVK7V69WotXbpUDRs2lHTmiXn06NEaOXKk3nrrLc2bN09BQUGaMWOGRo4cqTFjxpTZfnh4uMPb2tfXV82bN1dcXJyuueYa23hCQoKuvvpq3XbbbQ5/kTh/W1U5tp9++mktW7ZM8+bNU48ePTRixAin7nOStGHDBi1atEhbt27VXXfdpZkzZyo8PNyuZtKkSfr+++/VtWtXrVmzRv7+/urevbtGjhypnJwc/f3vf7erLywsVExMjL7++mv96U9/sv0fzJ07V926ddObb76pGjX+/xcd9+zZowceeEBdunRRfHy8EhMTNWPGDHXu3FmxsbGaPn267r777jK9b9++XdOmTdOOHTtkWZa8vb0VEhKiuLg4tWzZ0lbn6HavyNy5c7Vs2TJFRUXpjjvu0IgRI9S1a1e7ns93/nHar18/ffjhh7af58yZYxdSP/jgA02ZMkXPPfecpDO/AB4/flzTp0/X+++/r3nz5pUJKwsXLlRCQoIKCgpsY3Xr1tWzzz6rYcOG2dVu27bN7ue//vWvdiH1/DOhrt5GVXnOcfUXtvLua+f64osvbP+uLE+88sordmcrz7+NnFGVX+bz8vKUlZWlO+64wzY2f/58DR06VPXr17eNzZs3TyNGjNANN9ygAQMGqLS0VFOnTtWSJUsUHR2t6Ohol/t1yLoMnDhxwpo/f77VsWNHq1OnTlaLFi2sH3/80WHtF198YYWEhFhvvvmmlZWVZfXo0cO69957raysrErnad269QX3evDgQatp06Z2Y88//7zDryeeeMJq0qSJ1apVqwva/rRp06zhw4dbhw8fths/fPiwFRUVZc2YMaPcbf3tb3+zWrVqZTVt2tSaNWtWmW1YlmWtX7/eCg0Ntb7++mu78S+++MIKDQ21vvzyyzLrJCcnW8HBwda0adOskpKSSvfrl19+sV5++WUrODjYioyMtO644w7rl19+qXQ9y7KsPXv2WBMnTrRatmxpdevWzVqwYIF15MgRu5ri4mJrxowZVnBwsLV06dJKt7l582YrPT29wq+KHDt2zHriiSesO++801qzZk2Z5XFxcdaUKVMcrvv8889b48aNsxs7fPiwNWPGDCs0NNTq1auXtXTpUqtNmzbWwYMHK92X8zk6hizLtftZSEiIZVlnbtcJEyZYwcHB1ueff15m+blKSkqs0aNHW0OGDLEKCwutjRs3WqGhoQ6P3cjISCshIcHatWuXy/t3rlOnTlnvvPOO1aVLF6tZs2ZWbGysbdnEiROtl156yeF6L774ojVx4sQy48HBwS7NP3bsWCs2NtYqLi62G//999+tmJgYa/LkyXbbLiwstCzLsk6ePGmFhoZaoaGh1oYNG8rd/qpVqxx+paSkWCNHjrRGjx5tV7948WKrd+/eVvfu3a2FCxc6vL9XprJj+6yMjAxr/PjxVsuWLa2hQ4daaWlpZW4Hy7KswsJCKyUlxerRo4fVtm1ba9q0aVbr1q3LPbbbtWtnezz/7rvvrKioKKtHjx7WsGHDHK4zbdo0q3fv3tbevXvtxrOysqw+ffpY8+bNsxuPiYmx4uPjbb2GhYVZixYtsizLsv75z39aw4cPLzPHtm3brBYtWlhjx461Pv74Y2vjxo3WRx99ZI0ZM8YKDg62O44d3TeccfDgQevvf/+7FRYWZnXp0sVasGCBdezYMYe15x+n5z+3nb984MCBtuOssLDQatGihe1xfe/evVa3bt3s6lNSUqxWrVpZKSkpVnZ2tlVUVGQdPHjQ+sc//mG1adPGWrt2rV39+ft8fj/nLw8ODrb2799v/fbbb+V+nc/V55zhw4dX+nWus/etlStXWnfccYfD+11F+9SmTZsKl1fluCgvW5z7da7Dhw9b3bp1s3scPHLkiNWhQwfr3nvvLfO8uXHjRis4ONhas2aNNWLECKtt27bWN99843KfFfH4kBofH2/deeed1tChQ601a9ZYRUVFVtu2bSt8ct69e7fVqVMn6/bbb7diYmKsU6dOOTXX+QdRVZQXAM6XkZFhdenSxerfv7+1b9++C9p+REREudvYtWtXmQeYH3/80Ro7dqzVrFkz69FHH7U2bNhQ4W06cuRIKzU11eGylStXWg8//LDDZXv27LGioqKs4cOHW5s3b7a2bNli+zpXTEyM1bJlS2vMmDHWtm3bLMuyKv0/tizLSk9Ptx5//HGrWbNmVkxMjBUSEuLUOuHh4dZzzz1n/frrrxU+6FXVt99+a3Xp0sUaMGCA9fPPPzusCQsLK/cJ5uDBg1bHjh3txlq2bGk99dRT1saNG21jFd1Gs2fPLvfrtddeK3MMuXo/O/8Bde7cuVazZs2sd99917Ks8sNcYWGhNWzYMGvAgAFWs2bNrNdff93hE8qbb75pDRkyxLr99tutTp06WZMnT7a++uorW4irjDO/gHXp0sXav3+/w/V/+eUXq3PnzpXud2XuuuuuCue45557yt128+bNKwyolTl58qR15513Oly2Y8cO66WXXrLatWtnjR492lq/fr1TT+zOHNvnO3bsmLVw4UKrW7duVqdOncqEwg4dOliRkZFWSkqKlZ+fb1lWxcf2+cfWbbfdZj377LNWUVGRw/quXbtaO3fudLhs+/btVp8+fezG2rdvb508edKyLMv6z3/+YzVt2tT2C3N+fr7DkwojRoyw3nrrLYdzzJ4924qJibH93KRJE6tp06YVflWkuLjY+uSTT6yHH37YCgkJcfjLlKsBqVWrVlZpaallWWduk9tuu812G5SWlpa5zfv372+tW7fOYX9r1qyxhg0bdkH9VHQbnV3miLPPORfKmazg6i8KLVq0sFJTUyv8Ks/Ro0fLjBUUFFgvv/yy3dikSZOsp59+uszjaGFhofXYY4+Vqbcsy1q9erXVtGlTa8CAAeU+ll0Ij3+5/7333tP999+vp556yvayWEUsy9JHH32kw4cPKygoSLt379aBAwcUEBDghm6ds3jxYs2cOVNRUVF6/vnnHV635IojR47oT3/6k8Nlt912W5l34Q0YMEADBw7U6tWrbddcVWTXrl16++23HS7r1q1buW9s+POf/6xx48bp0Ucf1YgRI2zjXl5edteMffbZZ4qKitLw4cMVFBRUaT+SNGjQIO3fv18DBw7USy+9pOuvv17t2rWrdL3Q0FDNmTNHQ4cOtb2BwfrftYjn9uTqS0FnLVq0SDNnztTgwYMr/L/Ny8vTH/7wB4fLrr322jJvSAoMDFRGRoauu+46XX/99br55psr7C09Pb3C5edf3+jq/ex8jz/+uG666SY9//zz+u2338qtq1Wrlt566y3by+xxcXEO655++mk9/fTTOnXqlDZv3qxNmzYpPj5e2dnZ6tChg8LDwzVgwIAy62VmZmrhwoVau3at2rdvrxkzZmjcuHEaPHiw3cveknT06FH98Y9/dDj/jTfeqGPHjpUZz8/Pd3g5zLnOfcnv9OnT5c5x0003OZzjrFq1aqljx44VzlWR/Pz8co+/li1bqmXLlnrhhRe0du1avfPOO5o0aZL69etnd6nSuZw9ts/3hz/8QY888ogGDhyoqVOnaubMmXbXG9aoUUM+Pj7Ky8tz6hMMzn/JtVatWpo4caJ8fBw/3eXk5JR7zXZISIgOHTpkN1ZQUKB69epJOvNmv4YNG9ouvalRo4bDdz3v2rWr3MeMBx980O5l36uuukoLFiwoZ+8q5+3trXvvvVcBAQGaP3++li9frpdffrnK25PsX17fsWOHbr31VtttcPTo0TK37b59+8p9Wb1r16565ZVXLqgfX1/fKn1CiLPPOZLrL9+76vxtV/ZzUVFRhZfXeHl5lbm0JjMzU9HR0dq/f79atmyp+fPn6w9/+IN++uknjR07VocOHdLEiRNt9V999ZWWLl1a5r5bq1YtvfDCCxo5cqRdvST17t1bR44cUWJiYrn3sQvh8SF17ty5SkpKUufOndWtWzc9+OCD5R5YR48e1TPPPKOsrCy98847atWqlV599VUNHjxYr732mrp37+7m7u0dP35c48eP1/bt2/XGG2/o3nvvrZbt1qtXT0ePHpWfn1+ZZceOHZOvr6/dWEREhNasWaPc3FwNHz680gugCwoKyr3Na9Wq5fBBu7i42HY90+OPP67o6Ohyr6H64IMPtGTJEg0ZMkTNmjWze3Apz08//aR77rlHd955Z5nrBiuSlJSkadOmqXv37nrqqafK7cnVa/fO/b+dPn16pcda48aN9csvv9i90e2sX375xXbN5lkrVqzQzp07tWTJEvXv31+hoaEqLCws99qt999/3+H43r17lZiYqO+++85u3JX7mSSHt3nPnj117bXXKjo62u46tfPVr19fixYt0tChQ7VkyRINHz683Np69eqpa9eu6tq1q44dO6YPP/xQ7777rj7//HOHIdWVX8Dq1aun3377zeGbLfbv3+/wl4iaNWs6/OWkPJU9CZaWlpa7zNk3PDqyYMECJSUlKSIiosK62rVrKyIiQkVFRXr33XeVmJhYJqS6emyfLz09XSkpKfr888/VqlWrMmFu/fr1+vTTT5WUlKS///3v6t+/v4qKiiq97c6qVatWmfvLuSq6dtPLy6vM9ZDXXHONDhw4oD/+8Y/avHmz3ZurMjMz5e/vX2Y7RUVFtlB3vvr16ysvL8/2s7e3t0JDQ8vtqSIFBQVKS0tTSkqKfvrpJ/Xu3VupqalV2ta5goKCtHHjRt1999369NNP7a65/eabb8q8QdbLy6vcwFKrVq0K7//O8PLycvlNUK4850iyvZfCsiy9/PLLmjRp0gX1fKF8fX315ZdfurTOK6+8oqCgIE2cOFHvv/++5s6dq06dOmn06NFq0qRJmfcSHD9+XNdee63Dbd188812vzSffz/18vLSyJEj7e7/rjwWlsfjQ+rZN5b8/PPPSkpK0iOPPKJTp07pgw8+UFRUlN1Zn8jISF177bVauXKl7T9iwoQJatKkieLi4vTDDz+UeQDev3+/7d+lpaU6cOBAmSf+85+QK7pYubw757fffqtnnnlGDRs21KpVqxy+Keasit60c/as37nat2+vpKQkhwfMP/7xDwUHB9uNzZo1S4cOHdLSpUsVFxcnPz8/5efn69SpUw4P4BtvvFEZGRkOH1i//fbbMu9E37t3r8aOHasjR45o4cKFlZ7hbNKkiaZMmaK4uDgtX75cr7/+uo4dO6b58+frvvvuc3gWfMOGDUpJSdFf//pXxcfHa/jw4SotLS33dsvNzdVf/vIXbdmyRZMmTXL4bvtzjR8/XqtWrVJ2draioqLUv3//MmfizsrIyNCzzz6rRo0aKTU11al35nfr1k3Tp0/Xm2++adezZVmaOXOmwzNoLVu21Ouvv67nn39ey5Yt008//aTIyEj17dtXAwYMcPhu9LO2bdumRYsWacOGDQoMDCxzBtOV+5lU/sfoNGzYUE2aNHH4cVPnH9eWZemVV15RfHy8bez8sx3/+c9/9Pnnn+uLL77Q999/r8DAQPXv37/cs5mu/ALWoUMHLViwwOHHcS1YsMDhm2N8fHwchuPq8Pvvv9s9tpw+fbrMY42zn2jg7++vxx9/XFFRUeXWbNq0SStXrtSXX36pW265RUOHDi3zRo+qHNvSmVd3Vq1apRUrVignJ0d9+/bVqlWrHH5Cgbe3t3r27KmePXsqMzNTS5YsUUlJiUaNGqVBgwapd+/edr+AW5Zl9zjt6HHblV9cz3fvvfdq3LhxCgsL05o1a2xnt7KysjR16lR17dq1zDqVBepzeyvvF8uK7Nq1SykpKfr4449Vv3593XfffZo7d2654by4uNjukxmKiorsfj7/xMKjjz6q2NhY/fGPf9TBgwdtb1Z9/fXXlZycrClTprjc87nOfwXi5MmTdj+f/7xZ0XMnkN0AABQlSURBVC9vjrj6nCPJ7n48derUi3a/vph+/PFHffbZZ2rYsKGaNm2q4cOHa+XKlRo+fLjGjBlTJqQ3aNBAhw4dcvg8f+jQIbtftM5/Ne7sLw1nx48ePVotIdXLqso9wmD5+flKTU3V0qVLtW/fPnXu3FmzZ8+WJD300ENauHChw9/wtm/frtjYWG3cuNFu/OwTZ3k3k6OXCVx9R93ChQv15ptv6r777tP48eMrPWV+7kdxlOfcwPif//xHkZGRioyMVM+ePdW4cWNlZ2frk08+0cqVK7VkyRI1b97c4XaKioqUlpamJUuW6Mcff1Tnzp0VGRlp947a+fPn22rOPYgPHz6sRx55RAMGDNBDDz1kGw8JCVGbNm00depUp146Lioqsvt4E8uytH79eiUlJWnTpk1q3ry5li9f7nDdkpISffbZZ0pKStLWrVsVHh6uIUOGKCwszO4Oevfdd6tx48aaMWOGU5c4nLVz506tXLlS69at05133qmoqCh17NjRbtvNmzdXcXGxQkJCHH5Mi3Tm5fRznTp1SpGRkapdu7Z69OihRo0aKScnR+vWrdPx48e1YsWKckPxufu+bt06JSUlafv27WWO09LSUttLubt371ZxcbHefvtthYWFVbrfFd3PHDk/BA8ePLjMO3zPPa5LSkpsZ//PPWN49rieOXOmPvvsM/36669q06aNwsPDFR4e7lT4OPsL2PLly+Xn56dff/3VYUD6+eefFRkZqV69eqlv375q3Lix9u/frxUrVujrr79WampqmbM5ISEhysjIqLSHs2677bYKez5w4IB27dolqfLHldzcXM2bN8/puR3Zt2+fUlNT9eGHH6qoqEi9e/dWZGRkub/gVOXYjvn/2jv7mKau/4+/MSYuW7LMTabznyUzG1ULFtQJOmhLNyZDmDh1ig+ZuPmAmAnZBGMEFJXpggN1ieIDUbBDi/I0mZk6NkXBx1XR6IaOyZxanSJENi3C+f7B7za97b2999y2WvydV0JCb2/PfTj383A+95zPZ+FC1NTUYODAgUhISMDEiRNFo4xitLa2wmQy4bvvvsPt27d5kX9ana1WqxEbGyt6rKqqKly4cMH22Wq1Ijs7G2fPnkVMTAySkpIAdA8S1Wo1CgoKnK4nODgY1dXVoucUExNje242b96MOXPmyE4ZOGHCBFy6dAkjR47EjBkzYDAYXEYIAThlRBDCMWp3+vRpmM1m6PV6m6xMnz4dcXFxTjl6g4KCXE4xyMzM5A1U5UR77Z1EtVqNefPmyU5jRmtzHHFMgSWEvZO/fPlywcirffCDuwaOgoIC3jSXzZs3855rWt0i9Bu1Wo3U1FQkJiYK7s/1mVAe65UrV6KtrQ1r1651eUzubVxlZSXMZjPV+QrxTDipRCQH6Isvvojdu3fbjGdISIjL9DC3bt3CgAEDeNvs58+JGU5HQzV79mxs27bN9vnhw4d47rnnRI+rUqls/zuOuD01H/Ls2bPIzMxEY2OjTYFzrwHEcgE60tDQgOLiYhw4cICnYDo6OpCYmIirV69Cr9ejX79+uHHjBo4cOQK1Wo0tW7bwlObWrVvx6aefih7HMRo8ZswY0byKTU1N2LVrl8vEwhyNjY0oKipCVVUVXnjhBV6aruXLl2PJkiWK5/8+fPgQBw4cQFlZGf7880/e3L1PPvkEI0aMcPl7oRFnS0sL1q9fj5qaGty7dw/+/v6IjIzE/PnzqRRtZ2cnrly5wnM0duzYgZ07d6KrqwtTp07F5MmTMXbsWFRUVAiOoidOnIjIyEjo9XqndFZ1dXUwGo1OTqoSJ/jOnTvIycnBwYMH8fjxY/Tu3RsGgwFLlizhnZdKpUJISAjS09N56XtokDMAa2hoQEZGBi5dumSTGy5Pqr3ccmRlZVEVQqA1zkI0NTWhsLBQ0ChIzavz8/PDoUOHbJ8HDx6Mvn37IjY2FjqdTnDAbK8vNmzYIBkldHy2Z8+ejRkzZkCr1cp+ZS8GN2C17zNHnX3//n289NJLojo7PT1d8jzkRKivXr2KQYMGCb7NonGcxVIG6vV6qNVqp5SB7777LuLj4xEZGenRVHPuoMQJpmHPnj0oKSlBY2OjrDRmgwcPRnJyMgwGg6DcSiHHSZW6Zj8/P94c1hkzZkge135aFjfFhAZHnyc4OBgnT54UHVDeuXMHsbGxGDZsGGJiYngBrTNnzqC0tFR0fYt9IOKtt97CpEmTnAIRSujxTiqNQCsZiQDyDSeH44Mh9YDTRkalHm4/Pz+n6AVHc3MzWlpa4O/v7zKCc/ToUVitVhgMBkRHR8NqtQLofk24ceNGpyheR0cHjEYjDh06hNu3b+PVV1/F2LFjMWXKFKeRf0lJCaZMmSJ43NbWVqSkpGD79u22bbQKiWPjxo24ePEi3nnnHZ6wtLW1Yd++fbzoridob29HdXU1duzYgebmZpw/fx6A9OBIjK6uLrS2ttpeZdbV1eHy5cvQ6XRU0V6LxQKdTscb6KhUKiQkJPAWuISGhoo6qXl5eaivr0dDQwP8/f2h1+uh1+sRGhoq6NjTOsFAd9+PHz8eAwYMwMSJE215ScvKymCxWFBZWWl7fVlRUYHDhw+jtrYW/fv3h8FggMFgQHBwsOz7Yo/YAIwQgubmZvTu3dtWpOL8+fOiRTCEnMI+ffpg4MCB+OijjxAdHa3o/ISQE50Wc4LNZjN2796NIUOGYN++fbbtUgZc6M2Rt1EyKKfV2WKyptVq8cYbb/D2daW/2trasGjRIp7+AuBysSAH5zjn5ubCbDYjLy+Pp2fv3r2L+fPnIywsDCkpKbbt+fn5qKurky2bSlC6UNTb7ZvNZpSUlOCHH37AkCFDMHPmTERFRTnJJq3+ckSOk6qUBw8ewGw2SxY8UHKPaH0RoPsN0qpVq1BbW4uuri707t0b4eHhWLx4sZPdcedtnFx6vJNKI9BKnAUaw8nh6AyPHDkSp06dEj2GtxUALcePH8eCBQtsczNDQkKwbNkyEEKwceNGzJkzR1RJyyEoKAgbNmyAVqvlbW9sbERSUhI6OzsFR9lyFRLQPVeqvLwcI0aMwIkTJzB79myXFUpoI072OM7dmzBhAsaNG2d7LpQMjiwWCxITExEUFIScnBxUVVUhLS0NKpUKzc3NKCwslF1FymKxQKvV4vLly7Ztu3btgtFoxL179zB58mQkJCRg/PjxKC8vF3UiAfBW0x8/flx0NT2tEwwAa9aswfXr17F+/XpeX3R1dSE5ORmvv/46r7IQ0P3q9dixYzh8+DBqamoAAHq9HgaDQXB1sZSstbS02Fav0ka0AGGn8PHjx2hubkZpaSmWLl3Km9dJK/ueMArbt2/HunXrMGnSJLfeHgDKdBetrKlUKslFivaDclqdTStrSvQXzX2KiorCli1bBCNWly5dwqJFiwRLu8qVTcD7fUCLu+1zU6D27NmDR48eISEhQVDf09wj2tf3SuAKHtgvchUreKDkHjlOuxC6DqFraG9vx4kTJ/Dvv/+KOs5KAhFK6PFOKo1AS83/ApxTSigxnLSjF3cio3KgVUifffYZYmNjERcXB4B//uXl5SgtLUVxcbFtf1pDtXfvXqxatQrFxcW2ErWHDh3C4sWLodFokJubK5iJgEOOQoqIiMC2bdvw5ptv4sSJE1i5ciWqqqpE26SNONHM3VMyOEpPT4fVasXSpUvxyiuvICoqCtHR0UhJSUFlZSW+//572SXyhCKpHHV1dSguLsbRo0fR2dmJVatWITY2VtbKcfvV9Ddv3uS1r8QJfv/997Fp0ybBKPGVK1eQlJSEH3/8UfR8Ojs7UV5ejk2bNuH69euC10sja7QRLSmOHDmC/Px8XklhGsPjrlFoa2tDWloaTp8+jRUrVngkqqvEcNLKWmFhIfbt24eOjg7JRYoAvc6mlTUl+ovmuRs+fDjOnDkjuq8cfeJKNgHv9wGtzaFtX4z79+/jq6++QkVFhWTEX+oe0b6+p71mk8mENWvWIC0tDTqdDn379sXdu3fx008/4ZtvvkF2djZvpbySe0R7DYCz4+zn54fnn3/eyXFWEohQQo93UmkEOigoCMuXL3fZnuNoSonhVBJi9ya0CmnUqFE4ePCgrQSafSS4vb0dOp2OFxlWYqgKCgqwc+dO7N69G3v37rXVYv78889lz1NzpZDso5ePHz/G6NGjqfvAVcSJZu6eksFReHg4Kioq8PLLL+PGjRuIjIzE/v37MWjQILS3t0Ov18u+HldOKsfff/8No9GIvXv3olevXoiLi0N6errTfkKr6bnIpdAUDBon2JXxJYQgJCTEKSLd1NSE+vp61NfX4+TJk+jVqxfCw8Oh1WrddsKURrTEsFqtCAsL4+krGsPjjlHgsof07dsX+fn5otlDnpZzISe6K2eRIkCvs5XImif0lxharRbl5eWiKQNjYmKcFvgC9LLpiCf7gNbm0LbviGMas2nTpglm+HD3HrmC9prj4+ORlJQkmAauuroaRqORFwziUHqP5EDjOCt9G0eNh4sDPHEiIiLIvXv3BL9raWkho0ePtn1WUlbM1W+EKm0Q4lwZQqPRyK4M8aTYtm0bGTp0KMnKynKqLqHRaGzVRQgh5Pjx47zvHavUKC2lmJ2dTTQaDXn77bfJzz//LPvc6+vrSWpqKgkKCiKzZs3ildsUO0eaamGtra1k3rx5ZMSIEaS6ulpwn4CAAJd/9hVPAgMDRctTCpXLI4RfbaS6upp3/h0dHU7PnX3lFMe/AwcOyKpyRkh3ZRGTyUTi4+N529etW0eio6OJWq0ms2bNIkVFRVRVuK5fv07Wrl1LRo0aRcLCwkhOTo7TPqGhoeT27duCv7dYLGTMmDG2z1988QWJiIgggwcPJvHx8SQ/P5+cO3eO99y6i1g1Jg5afdLV1SVa4lhOhafi4mLywQcfkNDQULJu3Tpy69YtEhoaKllFbcuWLUStVpPs7GzJilxiz2dGRgYJCAhwei5ozl8IObLmyH///UfKysrIzJkzSUREBMnNzeV9T6uzaWWNQ6n+kiItLY1s2LBB8Ltvv/3WqZStu7LpjT4QwpXNUdL+P//8QwoKCkhUVBQJDg4mmZmZouXN3b1HSpGys2JV0B49ekTCwsJctq2kD6SgrRRGSLd/kJSURAIDA8mQIUNIWVmZYHljpfR4J5VGoGnrahNCZzg59Hq9y7/IyEjq8/AUchRSZGSkUx1rjqamJqcyqhxKDFVKSgqZNm2aqLBy0CgkQqTL7Inx66+/Ep1OR+Lj422lDt1FyeBIq9Xa6iRnZWWRuXPn2r777bffiF6v5+1P4zQrISAggEydOpWcO3fOrXbEnGBCusvf5uXlCf4uLy+PpKSk2D4vWLCAmEwmUdn0BDQDYDkcO3ZM1MnjkGN4aIzC3LlziUqlIitXrhQdxEjhaeeCwx1Ze/DgAdmzZw+JiYkhgYGBvO9odTatrNkjV3/R8McffxCNRkNWrFhBTp8+Ta5du0ZOnTpFVqxYQYYNG0YaGhp4+7sjm97qA3uUOMFS7ScnJ5OhQ4eS9957jxQWFtpKtIrhKf0lFznXLGUX5NgNuX0gF3ccZzmBCCX0eCeVRqAzMjKo26cxnL6OXIWUmZlJli5dKvjdsmXLyOrVq10eR8pQ2RvI2tpaotfrSWpqqqjhpFVIhCiLZtNEnGhQMjjKysoiixYtIvv37yfDhw8nlZWVhJBu5ZeUlKToWXaH8vJysnDhQhIcHEzGjh1Lvv76a3L27FmPHuPChQtk2LBhZNOmTeTmzZuko6ODXLt2jeTm5hKNRkMuX77s0eNJQRvRIoQI1tM2mUwkPz+fhIaGEpPJJHlcuYZHjlFwZ/DiDeeCQ6msHTt2jKSmphKNRkPi4+NJUVGRU11yWp1NK2u0+ksJZ86cIePGjbP1UUBAAImNjRVsW6lserMPOJQ4wXLaT0xMJDU1NbLfnDwJ/cUh95rdcVJp+oAGTzjOrgIRSujxc1IBz+QAFePixYuYNm0a5s+fjw8//NCWA7S0tBRFRUUoKSlxWcnHV9i6dSvy8/Px8ccfY/HixS5X9N68eRNxcXEIDw/HlClT0L9/f1gsFphMJhw5cgT79++XTKAslo4JoE9zoySvIu2E8Xnz5uGXX37B9OnTERUVJfgbpc9SZmam5FxoR7hUNlzCcK7qUnBwMPz9/WE0GmUlsfY0tKvpaampqcGyZctw9+5d27Z+/fohJydHsMKTN1FSBEPouevTpw9ee+01xMXFuVwNLJUlQgyr1YrKykoYjUbBeX5KkDuHVcn508oabYEBWp1NK2tPMk3XX3/9ZcuRLDWvnUY2vd0HAJ3NUdK+Erytv2iumbbgwZO4R1KL8pSmU3SHZ8JJ5aARaBp8yXAqQYkD9vvvvyMjIwNms9nm+AcGBmL16tVOdZrtUWponza+mB9SiNraWowcORJ9+vR52qciazW9EqxWK8xmsy0v6fDhwyWrsHkLbw6AgSdnnGnwtnNBK2u0BQYAz+hsX5I1WqRk09t9QGtzlPSxu3haf9FeM23Bgydxj2gd5yfBM+WkehNfMpy0uOOAWSwW3Lp1y6Xj74uGluEdvLma3pfx1gD4aRhnV/iic6FUf/Vkna0Eb8ombR94e3+l+NI98rX2Ae9XClMCc1IZbuNrhpbheb788kucPHkSd+7cgUqlgk6ng06nQ2BgoNspd/4/42sRfF91LhjiMNmUht2jngtzUhluwwzVs09ycjJ0Oh20Wi38/f2f9ukwGIz/g8mmNOwe9VyYk8pgMBgMBoPB8DncL1HAYDAYDAaDwWB4GOakMhgMBoPBYDB8DuakMhgMBoPBYDB8DuakMhgMBoPBYDB8DuakMhgMBoPBYDB8DuakMhgMBoPBYDB8DuakMhgMBoPBYDB8jv8BhkbHYhwN820AAAAASUVORK5CYII=">
            <a:extLst>
              <a:ext uri="{FF2B5EF4-FFF2-40B4-BE49-F238E27FC236}">
                <a16:creationId xmlns:a16="http://schemas.microsoft.com/office/drawing/2014/main" id="{E4DC631B-4003-4360-A28C-4411311675FB}"/>
              </a:ext>
            </a:extLst>
          </p:cNvPr>
          <p:cNvSpPr>
            <a:spLocks noChangeAspect="1" noChangeArrowheads="1"/>
          </p:cNvSpPr>
          <p:nvPr/>
        </p:nvSpPr>
        <p:spPr bwMode="auto">
          <a:xfrm>
            <a:off x="6350000" y="472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4E2CBD3-78BF-4BA6-8004-A1B3484A9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3398226"/>
            <a:ext cx="6477000" cy="4145574"/>
          </a:xfrm>
          <a:prstGeom prst="rect">
            <a:avLst/>
          </a:prstGeom>
        </p:spPr>
      </p:pic>
      <p:pic>
        <p:nvPicPr>
          <p:cNvPr id="7" name="Picture 6">
            <a:extLst>
              <a:ext uri="{FF2B5EF4-FFF2-40B4-BE49-F238E27FC236}">
                <a16:creationId xmlns:a16="http://schemas.microsoft.com/office/drawing/2014/main" id="{65CED293-84D7-4DFE-BEE8-71FB6B340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600" y="3398226"/>
            <a:ext cx="5714432" cy="4145574"/>
          </a:xfrm>
          <a:prstGeom prst="rect">
            <a:avLst/>
          </a:prstGeom>
        </p:spPr>
      </p:pic>
      <p:sp>
        <p:nvSpPr>
          <p:cNvPr id="8" name="TextBox 7">
            <a:extLst>
              <a:ext uri="{FF2B5EF4-FFF2-40B4-BE49-F238E27FC236}">
                <a16:creationId xmlns:a16="http://schemas.microsoft.com/office/drawing/2014/main" id="{870C7703-9748-4DAF-BB27-7DDA424A593E}"/>
              </a:ext>
            </a:extLst>
          </p:cNvPr>
          <p:cNvSpPr txBox="1"/>
          <p:nvPr/>
        </p:nvSpPr>
        <p:spPr>
          <a:xfrm>
            <a:off x="787400" y="8157706"/>
            <a:ext cx="1188663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i="1" dirty="0"/>
              <a:t>CA</a:t>
            </a:r>
            <a:r>
              <a:rPr lang="en-US" dirty="0"/>
              <a:t> states have </a:t>
            </a:r>
            <a:r>
              <a:rPr lang="en-US" b="1" dirty="0"/>
              <a:t>676</a:t>
            </a:r>
            <a:r>
              <a:rPr lang="en-US" dirty="0"/>
              <a:t> fast food restaurants which is higher than other states which is 6.8% of total restaurants resides in United states.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9" name="TextBox 8">
            <a:extLst>
              <a:ext uri="{FF2B5EF4-FFF2-40B4-BE49-F238E27FC236}">
                <a16:creationId xmlns:a16="http://schemas.microsoft.com/office/drawing/2014/main" id="{F4789516-5AC1-4C2F-A375-5A5F3735DAFF}"/>
              </a:ext>
            </a:extLst>
          </p:cNvPr>
          <p:cNvSpPr txBox="1"/>
          <p:nvPr/>
        </p:nvSpPr>
        <p:spPr>
          <a:xfrm>
            <a:off x="7874000" y="2641986"/>
            <a:ext cx="2895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Pie Plot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a:t>Which city have a maximum no. of fast food restaurants in U.S?</a:t>
            </a:r>
            <a:endParaRPr sz="3200" dirty="0"/>
          </a:p>
        </p:txBody>
      </p:sp>
      <p:pic>
        <p:nvPicPr>
          <p:cNvPr id="3" name="Picture 2">
            <a:extLst>
              <a:ext uri="{FF2B5EF4-FFF2-40B4-BE49-F238E27FC236}">
                <a16:creationId xmlns:a16="http://schemas.microsoft.com/office/drawing/2014/main" id="{2BB50BF6-C048-4B36-B288-143FAF8FC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3276600"/>
            <a:ext cx="6629400" cy="3828292"/>
          </a:xfrm>
          <a:prstGeom prst="rect">
            <a:avLst/>
          </a:prstGeom>
        </p:spPr>
      </p:pic>
      <p:pic>
        <p:nvPicPr>
          <p:cNvPr id="5" name="Picture 4">
            <a:extLst>
              <a:ext uri="{FF2B5EF4-FFF2-40B4-BE49-F238E27FC236}">
                <a16:creationId xmlns:a16="http://schemas.microsoft.com/office/drawing/2014/main" id="{3F9EA17D-8FE2-4E6E-B35A-0CC5EDC6B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800" y="3276600"/>
            <a:ext cx="5715000" cy="3828292"/>
          </a:xfrm>
          <a:prstGeom prst="rect">
            <a:avLst/>
          </a:prstGeom>
        </p:spPr>
      </p:pic>
      <p:sp>
        <p:nvSpPr>
          <p:cNvPr id="6" name="TextBox 5">
            <a:extLst>
              <a:ext uri="{FF2B5EF4-FFF2-40B4-BE49-F238E27FC236}">
                <a16:creationId xmlns:a16="http://schemas.microsoft.com/office/drawing/2014/main" id="{966FD68B-BC0F-48D4-BFEF-3E5849486908}"/>
              </a:ext>
            </a:extLst>
          </p:cNvPr>
          <p:cNvSpPr txBox="1"/>
          <p:nvPr/>
        </p:nvSpPr>
        <p:spPr>
          <a:xfrm>
            <a:off x="1625600" y="2590800"/>
            <a:ext cx="28956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Bar Plot </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7" name="TextBox 6">
            <a:extLst>
              <a:ext uri="{FF2B5EF4-FFF2-40B4-BE49-F238E27FC236}">
                <a16:creationId xmlns:a16="http://schemas.microsoft.com/office/drawing/2014/main" id="{687291D6-3EED-456C-BC9C-176DF17914EC}"/>
              </a:ext>
            </a:extLst>
          </p:cNvPr>
          <p:cNvSpPr txBox="1"/>
          <p:nvPr/>
        </p:nvSpPr>
        <p:spPr>
          <a:xfrm>
            <a:off x="8255000" y="2539504"/>
            <a:ext cx="24384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Pie Plot</a:t>
            </a:r>
          </a:p>
        </p:txBody>
      </p:sp>
      <p:sp>
        <p:nvSpPr>
          <p:cNvPr id="8" name="TextBox 7">
            <a:extLst>
              <a:ext uri="{FF2B5EF4-FFF2-40B4-BE49-F238E27FC236}">
                <a16:creationId xmlns:a16="http://schemas.microsoft.com/office/drawing/2014/main" id="{85544D84-2F4A-4324-96B4-4F5D9EEBB90C}"/>
              </a:ext>
            </a:extLst>
          </p:cNvPr>
          <p:cNvSpPr txBox="1"/>
          <p:nvPr/>
        </p:nvSpPr>
        <p:spPr>
          <a:xfrm>
            <a:off x="1016000" y="7891006"/>
            <a:ext cx="109728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b="1" i="1" dirty="0"/>
              <a:t>Cincinnati</a:t>
            </a:r>
            <a:r>
              <a:rPr lang="en-US" dirty="0"/>
              <a:t> city have 119 fast food restaurants which is </a:t>
            </a:r>
            <a:r>
              <a:rPr lang="en-US" b="1" dirty="0"/>
              <a:t>22.5%</a:t>
            </a:r>
            <a:r>
              <a:rPr lang="en-US" dirty="0"/>
              <a:t> with respect to other top cities resides in United States.</a:t>
            </a: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a:t>Which fast food restaurants is most famous in U.S?</a:t>
            </a:r>
            <a:endParaRPr sz="4000" dirty="0"/>
          </a:p>
        </p:txBody>
      </p:sp>
      <p:pic>
        <p:nvPicPr>
          <p:cNvPr id="3" name="Picture 2">
            <a:extLst>
              <a:ext uri="{FF2B5EF4-FFF2-40B4-BE49-F238E27FC236}">
                <a16:creationId xmlns:a16="http://schemas.microsoft.com/office/drawing/2014/main" id="{F8635EC0-F63F-4250-967B-34CF87BC7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3352800"/>
            <a:ext cx="6958013" cy="4151384"/>
          </a:xfrm>
          <a:prstGeom prst="rect">
            <a:avLst/>
          </a:prstGeom>
        </p:spPr>
      </p:pic>
      <p:pic>
        <p:nvPicPr>
          <p:cNvPr id="5" name="Picture 4">
            <a:extLst>
              <a:ext uri="{FF2B5EF4-FFF2-40B4-BE49-F238E27FC236}">
                <a16:creationId xmlns:a16="http://schemas.microsoft.com/office/drawing/2014/main" id="{1DF1B4FD-2C36-498C-84EF-03E132FC2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3352800"/>
            <a:ext cx="5791200" cy="4151384"/>
          </a:xfrm>
          <a:prstGeom prst="rect">
            <a:avLst/>
          </a:prstGeom>
        </p:spPr>
      </p:pic>
      <p:sp>
        <p:nvSpPr>
          <p:cNvPr id="6" name="TextBox 5">
            <a:extLst>
              <a:ext uri="{FF2B5EF4-FFF2-40B4-BE49-F238E27FC236}">
                <a16:creationId xmlns:a16="http://schemas.microsoft.com/office/drawing/2014/main" id="{1A04A3A3-7EEF-43C4-A187-F11EF8368A47}"/>
              </a:ext>
            </a:extLst>
          </p:cNvPr>
          <p:cNvSpPr txBox="1"/>
          <p:nvPr/>
        </p:nvSpPr>
        <p:spPr>
          <a:xfrm>
            <a:off x="1549400" y="2697738"/>
            <a:ext cx="39624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Bar Plot</a:t>
            </a:r>
          </a:p>
        </p:txBody>
      </p:sp>
      <p:sp>
        <p:nvSpPr>
          <p:cNvPr id="7" name="TextBox 6">
            <a:extLst>
              <a:ext uri="{FF2B5EF4-FFF2-40B4-BE49-F238E27FC236}">
                <a16:creationId xmlns:a16="http://schemas.microsoft.com/office/drawing/2014/main" id="{DE779862-89FF-490F-B297-99AF131B2983}"/>
              </a:ext>
            </a:extLst>
          </p:cNvPr>
          <p:cNvSpPr txBox="1"/>
          <p:nvPr/>
        </p:nvSpPr>
        <p:spPr>
          <a:xfrm>
            <a:off x="7874000" y="2796669"/>
            <a:ext cx="3276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Pie plot</a:t>
            </a:r>
          </a:p>
        </p:txBody>
      </p:sp>
      <p:sp>
        <p:nvSpPr>
          <p:cNvPr id="8" name="TextBox 7">
            <a:extLst>
              <a:ext uri="{FF2B5EF4-FFF2-40B4-BE49-F238E27FC236}">
                <a16:creationId xmlns:a16="http://schemas.microsoft.com/office/drawing/2014/main" id="{096CCC4D-FE5B-4121-B7F1-FBDD554EB0C2}"/>
              </a:ext>
            </a:extLst>
          </p:cNvPr>
          <p:cNvSpPr txBox="1"/>
          <p:nvPr/>
        </p:nvSpPr>
        <p:spPr>
          <a:xfrm>
            <a:off x="1244600" y="8228072"/>
            <a:ext cx="105918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mcdonalds</a:t>
            </a:r>
            <a:r>
              <a:rPr lang="en-US" dirty="0"/>
              <a:t> have 2105 fast food shopes which is </a:t>
            </a:r>
            <a:r>
              <a:rPr lang="en-US" b="1" dirty="0"/>
              <a:t>33.4%</a:t>
            </a:r>
            <a:r>
              <a:rPr lang="en-US" dirty="0"/>
              <a:t> of other top fast food restaurants resides in United states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06400" y="990600"/>
            <a:ext cx="11988800" cy="8001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a:t>Distribution of mcdonalds restaurants in U.S</a:t>
            </a:r>
            <a:endParaRPr sz="4000" dirty="0"/>
          </a:p>
        </p:txBody>
      </p:sp>
      <p:sp>
        <p:nvSpPr>
          <p:cNvPr id="189" name="Tracked in Google Analytics"/>
          <p:cNvSpPr txBox="1"/>
          <p:nvPr/>
        </p:nvSpPr>
        <p:spPr>
          <a:xfrm>
            <a:off x="4561904" y="2512557"/>
            <a:ext cx="3880992"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endParaRPr dirty="0"/>
          </a:p>
        </p:txBody>
      </p:sp>
      <p:pic>
        <p:nvPicPr>
          <p:cNvPr id="3" name="Picture 2">
            <a:extLst>
              <a:ext uri="{FF2B5EF4-FFF2-40B4-BE49-F238E27FC236}">
                <a16:creationId xmlns:a16="http://schemas.microsoft.com/office/drawing/2014/main" id="{8A24DBD2-6CB6-4FC2-8E9F-9D7DA26BB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7797800" cy="5943600"/>
          </a:xfrm>
          <a:prstGeom prst="rect">
            <a:avLst/>
          </a:prstGeom>
        </p:spPr>
      </p:pic>
      <p:sp>
        <p:nvSpPr>
          <p:cNvPr id="4" name="TextBox 3">
            <a:extLst>
              <a:ext uri="{FF2B5EF4-FFF2-40B4-BE49-F238E27FC236}">
                <a16:creationId xmlns:a16="http://schemas.microsoft.com/office/drawing/2014/main" id="{A2937749-5A97-471C-8EFE-0BEAC3548DE4}"/>
              </a:ext>
            </a:extLst>
          </p:cNvPr>
          <p:cNvSpPr txBox="1"/>
          <p:nvPr/>
        </p:nvSpPr>
        <p:spPr>
          <a:xfrm>
            <a:off x="1397000" y="2512557"/>
            <a:ext cx="31649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Pie Plot</a:t>
            </a:r>
          </a:p>
        </p:txBody>
      </p:sp>
      <p:sp>
        <p:nvSpPr>
          <p:cNvPr id="5" name="TextBox 4">
            <a:extLst>
              <a:ext uri="{FF2B5EF4-FFF2-40B4-BE49-F238E27FC236}">
                <a16:creationId xmlns:a16="http://schemas.microsoft.com/office/drawing/2014/main" id="{7B80A957-CF40-4946-AC0F-76517EB4ECAA}"/>
              </a:ext>
            </a:extLst>
          </p:cNvPr>
          <p:cNvSpPr txBox="1"/>
          <p:nvPr/>
        </p:nvSpPr>
        <p:spPr>
          <a:xfrm>
            <a:off x="8026400" y="4648200"/>
            <a:ext cx="45720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v"/>
            </a:pPr>
            <a:r>
              <a:rPr lang="en-US" dirty="0"/>
              <a:t>The </a:t>
            </a:r>
            <a:r>
              <a:rPr lang="en-US" b="1" dirty="0"/>
              <a:t>TX</a:t>
            </a:r>
            <a:r>
              <a:rPr lang="en-US" dirty="0"/>
              <a:t> state have </a:t>
            </a:r>
            <a:r>
              <a:rPr lang="en-US" b="1" dirty="0"/>
              <a:t>166</a:t>
            </a:r>
            <a:r>
              <a:rPr lang="en-US" dirty="0"/>
              <a:t> mcdonalds restaurants which is </a:t>
            </a:r>
            <a:r>
              <a:rPr lang="en-US" b="1" dirty="0"/>
              <a:t>7.9% </a:t>
            </a:r>
            <a:r>
              <a:rPr lang="en-US" dirty="0"/>
              <a:t>of all the states resides in U.S. which is maximum compared to other states lies in </a:t>
            </a:r>
            <a:r>
              <a:rPr lang="en-US" b="1" dirty="0"/>
              <a:t>United States.</a:t>
            </a:r>
            <a:endParaRPr kumimoji="0" lang="en-US" sz="2400" b="1"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1762</TotalTime>
  <Words>1020</Words>
  <Application>Microsoft Office PowerPoint</Application>
  <PresentationFormat>Custom</PresentationFormat>
  <Paragraphs>186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Bodoni SvtyTwo ITC TT-Book</vt:lpstr>
      <vt:lpstr>Helvetica</vt:lpstr>
      <vt:lpstr>Helvetica Neue</vt:lpstr>
      <vt:lpstr>Palatino</vt:lpstr>
      <vt:lpstr>Wingdings</vt:lpstr>
      <vt:lpstr>Zapf Dingbats</vt:lpstr>
      <vt:lpstr>New_Template4</vt:lpstr>
      <vt:lpstr>PowerPoint Presentation</vt:lpstr>
      <vt:lpstr>Fast Food Restaurants in U.S Exploratory Data Analysis</vt:lpstr>
      <vt:lpstr>Fast Food Restaurants in U.S Exploratory Data Analysis </vt:lpstr>
      <vt:lpstr>Fast Food Restaurants in U.S Exploratory Data Analysis</vt:lpstr>
      <vt:lpstr>Fast Food Restaurants in U.S Exploratory Data Analysis</vt:lpstr>
      <vt:lpstr>Which state have a maximum no. of fast food restaurants in U.S?</vt:lpstr>
      <vt:lpstr>Which city have a maximum no. of fast food restaurants in U.S?</vt:lpstr>
      <vt:lpstr>Which fast food restaurants is most famous in U.S?</vt:lpstr>
      <vt:lpstr>Distribution of mcdonalds restaurants in U.S</vt:lpstr>
      <vt:lpstr>Distribution of burger king restaurants in U.S</vt:lpstr>
      <vt:lpstr>How the fast food restaurants distributed in top 3 states of U.S?</vt:lpstr>
      <vt:lpstr>How the fast food restaurants distributed in top 3 states of U.S?</vt:lpstr>
      <vt:lpstr>Which state have a minimum no. of fast food restaurants in U.S? (considered first 10 states)</vt:lpstr>
      <vt:lpstr>Which city have a minimum no. of fast food restaurants in U.S? (Considered first 10 city)</vt:lpstr>
      <vt:lpstr>Distribution of fast food restaurants in Northeast U.S </vt:lpstr>
      <vt:lpstr>Distribution of fast food restaurants in Northeast U.S </vt:lpstr>
      <vt:lpstr>Distribution of fast food restaurants in Southern U.S  </vt:lpstr>
      <vt:lpstr>Distribution of fast food restaurants in Southern U.S  </vt:lpstr>
      <vt:lpstr>Distribution of fast food restaurants in Southern U.S  </vt:lpstr>
      <vt:lpstr>Distribution of fast food restaurants in Western U.S  </vt:lpstr>
      <vt:lpstr>Distribution of fast food restaurants in Western U.S  </vt:lpstr>
      <vt:lpstr>Distribution of fast food restaurants in MidWest region of U.S   </vt:lpstr>
      <vt:lpstr>Distribution of fast food restaurants in MidWest region of U.S  </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Madgulwar, Balaji (US - Hyderabad)</cp:lastModifiedBy>
  <cp:revision>64</cp:revision>
  <dcterms:modified xsi:type="dcterms:W3CDTF">2018-11-17T10:30:05Z</dcterms:modified>
</cp:coreProperties>
</file>