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B5B356-B31F-440D-BBDF-0530E9798B35}"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872328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B5B356-B31F-440D-BBDF-0530E9798B35}"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3303968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B5B356-B31F-440D-BBDF-0530E9798B35}"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FB30B1-7F0B-4E85-A893-0D4F2008C78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3840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6B5B356-B31F-440D-BBDF-0530E9798B35}"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2003240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6B5B356-B31F-440D-BBDF-0530E9798B35}"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FB30B1-7F0B-4E85-A893-0D4F2008C78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0154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6B5B356-B31F-440D-BBDF-0530E9798B35}"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3537870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5B356-B31F-440D-BBDF-0530E9798B35}"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4254008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5B356-B31F-440D-BBDF-0530E9798B35}"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260303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B5B356-B31F-440D-BBDF-0530E9798B35}"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111357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B5B356-B31F-440D-BBDF-0530E9798B35}" type="datetimeFigureOut">
              <a:rPr lang="en-US" smtClean="0"/>
              <a:t>2/9/2019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419018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B5B356-B31F-440D-BBDF-0530E9798B35}"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692296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B5B356-B31F-440D-BBDF-0530E9798B35}" type="datetimeFigureOut">
              <a:rPr lang="en-US" smtClean="0"/>
              <a:t>2/9/2019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151904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B5B356-B31F-440D-BBDF-0530E9798B35}" type="datetimeFigureOut">
              <a:rPr lang="en-US" smtClean="0"/>
              <a:t>2/9/2019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3071508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B5B356-B31F-440D-BBDF-0530E9798B35}" type="datetimeFigureOut">
              <a:rPr lang="en-US" smtClean="0"/>
              <a:t>2/9/2019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3702553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B5B356-B31F-440D-BBDF-0530E9798B35}"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2210657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6B5B356-B31F-440D-BBDF-0530E9798B35}" type="datetimeFigureOut">
              <a:rPr lang="en-US" smtClean="0"/>
              <a:t>2/9/2019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FB30B1-7F0B-4E85-A893-0D4F2008C781}" type="slidenum">
              <a:rPr lang="en-US" smtClean="0"/>
              <a:t>‹#›</a:t>
            </a:fld>
            <a:endParaRPr lang="en-US"/>
          </a:p>
        </p:txBody>
      </p:sp>
    </p:spTree>
    <p:extLst>
      <p:ext uri="{BB962C8B-B14F-4D97-AF65-F5344CB8AC3E}">
        <p14:creationId xmlns:p14="http://schemas.microsoft.com/office/powerpoint/2010/main" val="1728990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B5B356-B31F-440D-BBDF-0530E9798B35}" type="datetimeFigureOut">
              <a:rPr lang="en-US" smtClean="0"/>
              <a:t>2/9/2019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CFB30B1-7F0B-4E85-A893-0D4F2008C781}" type="slidenum">
              <a:rPr lang="en-US" smtClean="0"/>
              <a:t>‹#›</a:t>
            </a:fld>
            <a:endParaRPr lang="en-US"/>
          </a:p>
        </p:txBody>
      </p:sp>
    </p:spTree>
    <p:extLst>
      <p:ext uri="{BB962C8B-B14F-4D97-AF65-F5344CB8AC3E}">
        <p14:creationId xmlns:p14="http://schemas.microsoft.com/office/powerpoint/2010/main" val="369669644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576F-C3E9-4886-945D-C0C1CB135320}"/>
              </a:ext>
            </a:extLst>
          </p:cNvPr>
          <p:cNvSpPr>
            <a:spLocks noGrp="1"/>
          </p:cNvSpPr>
          <p:nvPr>
            <p:ph type="ctrTitle"/>
          </p:nvPr>
        </p:nvSpPr>
        <p:spPr>
          <a:xfrm>
            <a:off x="1668546" y="278970"/>
            <a:ext cx="11095348" cy="1126284"/>
          </a:xfrm>
        </p:spPr>
        <p:txBody>
          <a:bodyPr>
            <a:normAutofit fontScale="90000"/>
          </a:bodyPr>
          <a:lstStyle/>
          <a:p>
            <a:r>
              <a:rPr lang="en-US" sz="4400" i="1" u="sng" dirty="0">
                <a:latin typeface="+mn-lt"/>
              </a:rPr>
              <a:t>House Sales Price Prediction ML Model</a:t>
            </a:r>
            <a:br>
              <a:rPr lang="en-US" dirty="0"/>
            </a:br>
            <a:endParaRPr lang="en-US" dirty="0"/>
          </a:p>
        </p:txBody>
      </p:sp>
      <p:sp>
        <p:nvSpPr>
          <p:cNvPr id="3" name="Subtitle 2">
            <a:extLst>
              <a:ext uri="{FF2B5EF4-FFF2-40B4-BE49-F238E27FC236}">
                <a16:creationId xmlns:a16="http://schemas.microsoft.com/office/drawing/2014/main" id="{5D3AF7CF-9418-4A33-B3B6-AD713086B88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13749865-BE05-481D-8FAB-3747A9D05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87" y="954338"/>
            <a:ext cx="9596485" cy="5419306"/>
          </a:xfrm>
          <a:prstGeom prst="rect">
            <a:avLst/>
          </a:prstGeom>
        </p:spPr>
      </p:pic>
      <p:sp>
        <p:nvSpPr>
          <p:cNvPr id="6" name="TextBox 5">
            <a:extLst>
              <a:ext uri="{FF2B5EF4-FFF2-40B4-BE49-F238E27FC236}">
                <a16:creationId xmlns:a16="http://schemas.microsoft.com/office/drawing/2014/main" id="{8A3D0626-3997-4F09-B286-A3DB4F41F0EC}"/>
              </a:ext>
            </a:extLst>
          </p:cNvPr>
          <p:cNvSpPr txBox="1"/>
          <p:nvPr/>
        </p:nvSpPr>
        <p:spPr>
          <a:xfrm>
            <a:off x="8757501" y="6353546"/>
            <a:ext cx="2747111" cy="369332"/>
          </a:xfrm>
          <a:prstGeom prst="rect">
            <a:avLst/>
          </a:prstGeom>
          <a:noFill/>
        </p:spPr>
        <p:txBody>
          <a:bodyPr wrap="square" rtlCol="0">
            <a:spAutoFit/>
          </a:bodyPr>
          <a:lstStyle/>
          <a:p>
            <a:r>
              <a:rPr lang="en-US" dirty="0"/>
              <a:t>Balaji </a:t>
            </a:r>
            <a:r>
              <a:rPr lang="en-US" dirty="0" err="1"/>
              <a:t>Dilip</a:t>
            </a:r>
            <a:r>
              <a:rPr lang="en-US" dirty="0"/>
              <a:t> Madgulwar</a:t>
            </a:r>
          </a:p>
        </p:txBody>
      </p:sp>
    </p:spTree>
    <p:extLst>
      <p:ext uri="{BB962C8B-B14F-4D97-AF65-F5344CB8AC3E}">
        <p14:creationId xmlns:p14="http://schemas.microsoft.com/office/powerpoint/2010/main" val="1705984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4AEA-3275-40B0-9E92-0DDC12792310}"/>
              </a:ext>
            </a:extLst>
          </p:cNvPr>
          <p:cNvSpPr>
            <a:spLocks noGrp="1"/>
          </p:cNvSpPr>
          <p:nvPr>
            <p:ph type="title"/>
          </p:nvPr>
        </p:nvSpPr>
        <p:spPr>
          <a:xfrm>
            <a:off x="2262987" y="171623"/>
            <a:ext cx="8911687" cy="582521"/>
          </a:xfrm>
        </p:spPr>
        <p:txBody>
          <a:bodyPr>
            <a:normAutofit fontScale="90000"/>
          </a:bodyPr>
          <a:lstStyle/>
          <a:p>
            <a:r>
              <a:rPr lang="en-US" i="1" u="sng" dirty="0"/>
              <a:t>House Sales Price Prediction ML Model</a:t>
            </a:r>
            <a:endParaRPr lang="en-US" dirty="0"/>
          </a:p>
        </p:txBody>
      </p:sp>
      <p:sp>
        <p:nvSpPr>
          <p:cNvPr id="3" name="Content Placeholder 2">
            <a:extLst>
              <a:ext uri="{FF2B5EF4-FFF2-40B4-BE49-F238E27FC236}">
                <a16:creationId xmlns:a16="http://schemas.microsoft.com/office/drawing/2014/main" id="{254D9B82-4590-423C-8F02-5B51AC7A2009}"/>
              </a:ext>
            </a:extLst>
          </p:cNvPr>
          <p:cNvSpPr>
            <a:spLocks noGrp="1"/>
          </p:cNvSpPr>
          <p:nvPr>
            <p:ph idx="1"/>
          </p:nvPr>
        </p:nvSpPr>
        <p:spPr>
          <a:xfrm>
            <a:off x="1995324" y="870408"/>
            <a:ext cx="8915400" cy="3777622"/>
          </a:xfrm>
        </p:spPr>
        <p:txBody>
          <a:bodyPr>
            <a:normAutofit/>
          </a:bodyPr>
          <a:lstStyle/>
          <a:p>
            <a:r>
              <a:rPr lang="en-US" sz="2000" b="1" dirty="0"/>
              <a:t>Distribution of SalePrice feature (Target variable)</a:t>
            </a:r>
          </a:p>
        </p:txBody>
      </p:sp>
      <p:pic>
        <p:nvPicPr>
          <p:cNvPr id="5" name="Picture 4">
            <a:extLst>
              <a:ext uri="{FF2B5EF4-FFF2-40B4-BE49-F238E27FC236}">
                <a16:creationId xmlns:a16="http://schemas.microsoft.com/office/drawing/2014/main" id="{BE8EDDAD-7094-436E-B00E-D0B3073A4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5324" y="1389669"/>
            <a:ext cx="7914722" cy="4597923"/>
          </a:xfrm>
          <a:prstGeom prst="rect">
            <a:avLst/>
          </a:prstGeom>
        </p:spPr>
      </p:pic>
      <p:sp>
        <p:nvSpPr>
          <p:cNvPr id="6" name="TextBox 5">
            <a:extLst>
              <a:ext uri="{FF2B5EF4-FFF2-40B4-BE49-F238E27FC236}">
                <a16:creationId xmlns:a16="http://schemas.microsoft.com/office/drawing/2014/main" id="{EF93FEDB-F473-4054-B215-B48ED266A990}"/>
              </a:ext>
            </a:extLst>
          </p:cNvPr>
          <p:cNvSpPr txBox="1"/>
          <p:nvPr/>
        </p:nvSpPr>
        <p:spPr>
          <a:xfrm>
            <a:off x="1772239" y="6165130"/>
            <a:ext cx="7914722" cy="369332"/>
          </a:xfrm>
          <a:prstGeom prst="rect">
            <a:avLst/>
          </a:prstGeom>
          <a:noFill/>
        </p:spPr>
        <p:txBody>
          <a:bodyPr wrap="square" rtlCol="0">
            <a:spAutoFit/>
          </a:bodyPr>
          <a:lstStyle/>
          <a:p>
            <a:pPr marL="285750" indent="-285750">
              <a:buFont typeface="Wingdings" panose="05000000000000000000" pitchFamily="2" charset="2"/>
              <a:buChar char="v"/>
            </a:pPr>
            <a:r>
              <a:rPr lang="en-US" dirty="0"/>
              <a:t> We can see that the target variable (SalePrice) is </a:t>
            </a:r>
            <a:r>
              <a:rPr lang="en-US" b="1" dirty="0"/>
              <a:t>rightly skewed</a:t>
            </a:r>
            <a:r>
              <a:rPr lang="en-US" dirty="0"/>
              <a:t>.</a:t>
            </a:r>
          </a:p>
        </p:txBody>
      </p:sp>
    </p:spTree>
    <p:extLst>
      <p:ext uri="{BB962C8B-B14F-4D97-AF65-F5344CB8AC3E}">
        <p14:creationId xmlns:p14="http://schemas.microsoft.com/office/powerpoint/2010/main" val="361251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47247-8E02-49CD-A15F-7E7C5DDAF529}"/>
              </a:ext>
            </a:extLst>
          </p:cNvPr>
          <p:cNvSpPr>
            <a:spLocks noGrp="1"/>
          </p:cNvSpPr>
          <p:nvPr>
            <p:ph type="title"/>
          </p:nvPr>
        </p:nvSpPr>
        <p:spPr>
          <a:xfrm>
            <a:off x="2262987" y="284745"/>
            <a:ext cx="8911687" cy="554241"/>
          </a:xfrm>
        </p:spPr>
        <p:txBody>
          <a:bodyPr>
            <a:normAutofit fontScale="90000"/>
          </a:bodyPr>
          <a:lstStyle/>
          <a:p>
            <a:r>
              <a:rPr lang="en-US" i="1" u="sng" dirty="0"/>
              <a:t>House Sales Price Prediction ML Model</a:t>
            </a:r>
            <a:endParaRPr lang="en-US" dirty="0"/>
          </a:p>
        </p:txBody>
      </p:sp>
      <p:sp>
        <p:nvSpPr>
          <p:cNvPr id="3" name="Content Placeholder 2">
            <a:extLst>
              <a:ext uri="{FF2B5EF4-FFF2-40B4-BE49-F238E27FC236}">
                <a16:creationId xmlns:a16="http://schemas.microsoft.com/office/drawing/2014/main" id="{40603E06-8C3C-471D-8E0F-FC0C795ABF1F}"/>
              </a:ext>
            </a:extLst>
          </p:cNvPr>
          <p:cNvSpPr>
            <a:spLocks noGrp="1"/>
          </p:cNvSpPr>
          <p:nvPr>
            <p:ph idx="1"/>
          </p:nvPr>
        </p:nvSpPr>
        <p:spPr>
          <a:xfrm>
            <a:off x="1938763" y="838986"/>
            <a:ext cx="8915400" cy="3777622"/>
          </a:xfrm>
        </p:spPr>
        <p:txBody>
          <a:bodyPr>
            <a:normAutofit/>
          </a:bodyPr>
          <a:lstStyle/>
          <a:p>
            <a:r>
              <a:rPr lang="en-US" sz="2000" b="1" dirty="0"/>
              <a:t>Graphical User Interface for SalePrice Prediction Using Tkinter </a:t>
            </a:r>
          </a:p>
        </p:txBody>
      </p:sp>
      <p:pic>
        <p:nvPicPr>
          <p:cNvPr id="7" name="Picture 6">
            <a:extLst>
              <a:ext uri="{FF2B5EF4-FFF2-40B4-BE49-F238E27FC236}">
                <a16:creationId xmlns:a16="http://schemas.microsoft.com/office/drawing/2014/main" id="{C4E2DEC6-1D06-49E0-8F27-8928BACA6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826" y="1393227"/>
            <a:ext cx="9847474" cy="4319416"/>
          </a:xfrm>
          <a:prstGeom prst="rect">
            <a:avLst/>
          </a:prstGeom>
        </p:spPr>
      </p:pic>
      <p:sp>
        <p:nvSpPr>
          <p:cNvPr id="8" name="TextBox 7">
            <a:extLst>
              <a:ext uri="{FF2B5EF4-FFF2-40B4-BE49-F238E27FC236}">
                <a16:creationId xmlns:a16="http://schemas.microsoft.com/office/drawing/2014/main" id="{769072D9-46DA-40E6-B242-AE3E787C675E}"/>
              </a:ext>
            </a:extLst>
          </p:cNvPr>
          <p:cNvSpPr txBox="1"/>
          <p:nvPr/>
        </p:nvSpPr>
        <p:spPr>
          <a:xfrm>
            <a:off x="1630837" y="5805219"/>
            <a:ext cx="9709608"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We can see the </a:t>
            </a:r>
            <a:r>
              <a:rPr lang="en-US" b="1" dirty="0"/>
              <a:t>GUI build using Tkinter </a:t>
            </a:r>
            <a:r>
              <a:rPr lang="en-US" dirty="0"/>
              <a:t>with the help of Input feature </a:t>
            </a:r>
            <a:r>
              <a:rPr lang="en-US" b="1" dirty="0"/>
              <a:t>TotalSF and GrLivArea </a:t>
            </a:r>
            <a:r>
              <a:rPr lang="en-US" dirty="0"/>
              <a:t>we can predict the </a:t>
            </a:r>
            <a:r>
              <a:rPr lang="en-US" b="1" dirty="0"/>
              <a:t>SalePrice Value of the House </a:t>
            </a:r>
            <a:r>
              <a:rPr lang="en-US" dirty="0"/>
              <a:t>(Linear Regression OLS method)</a:t>
            </a:r>
          </a:p>
        </p:txBody>
      </p:sp>
    </p:spTree>
    <p:extLst>
      <p:ext uri="{BB962C8B-B14F-4D97-AF65-F5344CB8AC3E}">
        <p14:creationId xmlns:p14="http://schemas.microsoft.com/office/powerpoint/2010/main" val="1737623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15DD-2E16-418E-B05C-179837D1799E}"/>
              </a:ext>
            </a:extLst>
          </p:cNvPr>
          <p:cNvSpPr>
            <a:spLocks noGrp="1"/>
          </p:cNvSpPr>
          <p:nvPr>
            <p:ph type="title"/>
          </p:nvPr>
        </p:nvSpPr>
        <p:spPr>
          <a:xfrm>
            <a:off x="2366681" y="364257"/>
            <a:ext cx="8911687" cy="582521"/>
          </a:xfrm>
        </p:spPr>
        <p:txBody>
          <a:bodyPr>
            <a:normAutofit fontScale="90000"/>
          </a:bodyPr>
          <a:lstStyle/>
          <a:p>
            <a:r>
              <a:rPr lang="en-US" i="1" u="sng" dirty="0"/>
              <a:t>House Sales Price Prediction ML Model</a:t>
            </a:r>
            <a:endParaRPr lang="en-US" dirty="0"/>
          </a:p>
        </p:txBody>
      </p:sp>
      <p:sp>
        <p:nvSpPr>
          <p:cNvPr id="3" name="Content Placeholder 2">
            <a:extLst>
              <a:ext uri="{FF2B5EF4-FFF2-40B4-BE49-F238E27FC236}">
                <a16:creationId xmlns:a16="http://schemas.microsoft.com/office/drawing/2014/main" id="{CC9B5588-771B-4BB5-B1B0-0ED317830319}"/>
              </a:ext>
            </a:extLst>
          </p:cNvPr>
          <p:cNvSpPr>
            <a:spLocks noGrp="1"/>
          </p:cNvSpPr>
          <p:nvPr>
            <p:ph idx="1"/>
          </p:nvPr>
        </p:nvSpPr>
        <p:spPr>
          <a:xfrm>
            <a:off x="1901056" y="946777"/>
            <a:ext cx="8915400" cy="6132753"/>
          </a:xfrm>
        </p:spPr>
        <p:txBody>
          <a:bodyPr>
            <a:normAutofit/>
          </a:bodyPr>
          <a:lstStyle/>
          <a:p>
            <a:r>
              <a:rPr lang="en-US" sz="2400" b="1" dirty="0"/>
              <a:t>Evaluation Metrics for Various Regression Model </a:t>
            </a:r>
          </a:p>
        </p:txBody>
      </p:sp>
      <p:graphicFrame>
        <p:nvGraphicFramePr>
          <p:cNvPr id="4" name="Table 3">
            <a:extLst>
              <a:ext uri="{FF2B5EF4-FFF2-40B4-BE49-F238E27FC236}">
                <a16:creationId xmlns:a16="http://schemas.microsoft.com/office/drawing/2014/main" id="{2418D2FB-2CCF-4CE6-953C-4EE86DA0CB2B}"/>
              </a:ext>
            </a:extLst>
          </p:cNvPr>
          <p:cNvGraphicFramePr>
            <a:graphicFrameLocks noGrp="1"/>
          </p:cNvGraphicFramePr>
          <p:nvPr>
            <p:extLst>
              <p:ext uri="{D42A27DB-BD31-4B8C-83A1-F6EECF244321}">
                <p14:modId xmlns:p14="http://schemas.microsoft.com/office/powerpoint/2010/main" val="1530551997"/>
              </p:ext>
            </p:extLst>
          </p:nvPr>
        </p:nvGraphicFramePr>
        <p:xfrm>
          <a:off x="2032000" y="1530371"/>
          <a:ext cx="9246369" cy="5130800"/>
        </p:xfrm>
        <a:graphic>
          <a:graphicData uri="http://schemas.openxmlformats.org/drawingml/2006/table">
            <a:tbl>
              <a:tblPr firstRow="1" bandRow="1">
                <a:tableStyleId>{5C22544A-7EE6-4342-B048-85BDC9FD1C3A}</a:tableStyleId>
              </a:tblPr>
              <a:tblGrid>
                <a:gridCol w="3082123">
                  <a:extLst>
                    <a:ext uri="{9D8B030D-6E8A-4147-A177-3AD203B41FA5}">
                      <a16:colId xmlns:a16="http://schemas.microsoft.com/office/drawing/2014/main" val="705471962"/>
                    </a:ext>
                  </a:extLst>
                </a:gridCol>
                <a:gridCol w="3082123">
                  <a:extLst>
                    <a:ext uri="{9D8B030D-6E8A-4147-A177-3AD203B41FA5}">
                      <a16:colId xmlns:a16="http://schemas.microsoft.com/office/drawing/2014/main" val="2227730263"/>
                    </a:ext>
                  </a:extLst>
                </a:gridCol>
                <a:gridCol w="3082123">
                  <a:extLst>
                    <a:ext uri="{9D8B030D-6E8A-4147-A177-3AD203B41FA5}">
                      <a16:colId xmlns:a16="http://schemas.microsoft.com/office/drawing/2014/main" val="3442047013"/>
                    </a:ext>
                  </a:extLst>
                </a:gridCol>
              </a:tblGrid>
              <a:tr h="370840">
                <a:tc>
                  <a:txBody>
                    <a:bodyPr/>
                    <a:lstStyle/>
                    <a:p>
                      <a:r>
                        <a:rPr lang="en-US" dirty="0"/>
                        <a:t>Model Name/Metrics</a:t>
                      </a:r>
                    </a:p>
                  </a:txBody>
                  <a:tcPr/>
                </a:tc>
                <a:tc>
                  <a:txBody>
                    <a:bodyPr/>
                    <a:lstStyle/>
                    <a:p>
                      <a:r>
                        <a:rPr lang="en-US" dirty="0"/>
                        <a:t>RMSE Score (Test Data)</a:t>
                      </a:r>
                    </a:p>
                  </a:txBody>
                  <a:tcPr/>
                </a:tc>
                <a:tc>
                  <a:txBody>
                    <a:bodyPr/>
                    <a:lstStyle/>
                    <a:p>
                      <a:r>
                        <a:rPr lang="en-US" dirty="0"/>
                        <a:t>R2 Score (Test Data)</a:t>
                      </a:r>
                    </a:p>
                  </a:txBody>
                  <a:tcPr/>
                </a:tc>
                <a:extLst>
                  <a:ext uri="{0D108BD9-81ED-4DB2-BD59-A6C34878D82A}">
                    <a16:rowId xmlns:a16="http://schemas.microsoft.com/office/drawing/2014/main" val="1772179540"/>
                  </a:ext>
                </a:extLst>
              </a:tr>
              <a:tr h="370840">
                <a:tc>
                  <a:txBody>
                    <a:bodyPr/>
                    <a:lstStyle/>
                    <a:p>
                      <a:r>
                        <a:rPr lang="en-US" dirty="0"/>
                        <a:t>Linear Regression</a:t>
                      </a:r>
                    </a:p>
                  </a:txBody>
                  <a:tcPr/>
                </a:tc>
                <a:tc>
                  <a:txBody>
                    <a:bodyPr/>
                    <a:lstStyle/>
                    <a:p>
                      <a:r>
                        <a:rPr lang="en-US" dirty="0"/>
                        <a:t>0.48475</a:t>
                      </a:r>
                    </a:p>
                  </a:txBody>
                  <a:tcPr/>
                </a:tc>
                <a:tc>
                  <a:txBody>
                    <a:bodyPr/>
                    <a:lstStyle/>
                    <a:p>
                      <a:r>
                        <a:rPr lang="en-US" dirty="0"/>
                        <a:t>0.7503</a:t>
                      </a:r>
                    </a:p>
                  </a:txBody>
                  <a:tcPr/>
                </a:tc>
                <a:extLst>
                  <a:ext uri="{0D108BD9-81ED-4DB2-BD59-A6C34878D82A}">
                    <a16:rowId xmlns:a16="http://schemas.microsoft.com/office/drawing/2014/main" val="1368769190"/>
                  </a:ext>
                </a:extLst>
              </a:tr>
              <a:tr h="370840">
                <a:tc>
                  <a:txBody>
                    <a:bodyPr/>
                    <a:lstStyle/>
                    <a:p>
                      <a:r>
                        <a:rPr lang="en-US" dirty="0"/>
                        <a:t>Linear Regression with Gridsearch CV</a:t>
                      </a:r>
                    </a:p>
                  </a:txBody>
                  <a:tcPr/>
                </a:tc>
                <a:tc>
                  <a:txBody>
                    <a:bodyPr/>
                    <a:lstStyle/>
                    <a:p>
                      <a:r>
                        <a:rPr lang="en-US" dirty="0"/>
                        <a:t>0.2349</a:t>
                      </a:r>
                    </a:p>
                  </a:txBody>
                  <a:tcPr/>
                </a:tc>
                <a:tc>
                  <a:txBody>
                    <a:bodyPr/>
                    <a:lstStyle/>
                    <a:p>
                      <a:r>
                        <a:rPr lang="en-US" dirty="0"/>
                        <a:t>0.7503</a:t>
                      </a:r>
                    </a:p>
                  </a:txBody>
                  <a:tcPr/>
                </a:tc>
                <a:extLst>
                  <a:ext uri="{0D108BD9-81ED-4DB2-BD59-A6C34878D82A}">
                    <a16:rowId xmlns:a16="http://schemas.microsoft.com/office/drawing/2014/main" val="1472540253"/>
                  </a:ext>
                </a:extLst>
              </a:tr>
              <a:tr h="370840">
                <a:tc>
                  <a:txBody>
                    <a:bodyPr/>
                    <a:lstStyle/>
                    <a:p>
                      <a:r>
                        <a:rPr lang="en-US" dirty="0"/>
                        <a:t>Linear Regression with OLS Method</a:t>
                      </a:r>
                    </a:p>
                  </a:txBody>
                  <a:tcPr/>
                </a:tc>
                <a:tc>
                  <a:txBody>
                    <a:bodyPr/>
                    <a:lstStyle/>
                    <a:p>
                      <a:r>
                        <a:rPr lang="en-US" dirty="0"/>
                        <a:t>NA</a:t>
                      </a:r>
                    </a:p>
                  </a:txBody>
                  <a:tcPr/>
                </a:tc>
                <a:tc>
                  <a:txBody>
                    <a:bodyPr/>
                    <a:lstStyle/>
                    <a:p>
                      <a:r>
                        <a:rPr lang="en-US" dirty="0"/>
                        <a:t>0.694</a:t>
                      </a:r>
                    </a:p>
                  </a:txBody>
                  <a:tcPr/>
                </a:tc>
                <a:extLst>
                  <a:ext uri="{0D108BD9-81ED-4DB2-BD59-A6C34878D82A}">
                    <a16:rowId xmlns:a16="http://schemas.microsoft.com/office/drawing/2014/main" val="4061410439"/>
                  </a:ext>
                </a:extLst>
              </a:tr>
              <a:tr h="370840">
                <a:tc>
                  <a:txBody>
                    <a:bodyPr/>
                    <a:lstStyle/>
                    <a:p>
                      <a:r>
                        <a:rPr lang="en-US" dirty="0"/>
                        <a:t>Random forest Regression with Gridsearch CV</a:t>
                      </a:r>
                    </a:p>
                  </a:txBody>
                  <a:tcPr/>
                </a:tc>
                <a:tc>
                  <a:txBody>
                    <a:bodyPr/>
                    <a:lstStyle/>
                    <a:p>
                      <a:r>
                        <a:rPr lang="en-US" sz="1800" b="0" i="0" kern="1200" dirty="0">
                          <a:solidFill>
                            <a:schemeClr val="dk1"/>
                          </a:solidFill>
                          <a:effectLst/>
                          <a:latin typeface="+mn-lt"/>
                          <a:ea typeface="+mn-ea"/>
                          <a:cs typeface="+mn-cs"/>
                        </a:rPr>
                        <a:t>0.489</a:t>
                      </a:r>
                      <a:endParaRPr lang="en-US" dirty="0"/>
                    </a:p>
                  </a:txBody>
                  <a:tcPr/>
                </a:tc>
                <a:tc>
                  <a:txBody>
                    <a:bodyPr/>
                    <a:lstStyle/>
                    <a:p>
                      <a:r>
                        <a:rPr lang="en-US" dirty="0"/>
                        <a:t>0.725</a:t>
                      </a:r>
                    </a:p>
                  </a:txBody>
                  <a:tcPr/>
                </a:tc>
                <a:extLst>
                  <a:ext uri="{0D108BD9-81ED-4DB2-BD59-A6C34878D82A}">
                    <a16:rowId xmlns:a16="http://schemas.microsoft.com/office/drawing/2014/main" val="364481174"/>
                  </a:ext>
                </a:extLst>
              </a:tr>
              <a:tr h="370840">
                <a:tc>
                  <a:txBody>
                    <a:bodyPr/>
                    <a:lstStyle/>
                    <a:p>
                      <a:r>
                        <a:rPr lang="en-US" dirty="0"/>
                        <a:t>Random forest regression with Best parameter</a:t>
                      </a:r>
                    </a:p>
                  </a:txBody>
                  <a:tcPr/>
                </a:tc>
                <a:tc>
                  <a:txBody>
                    <a:bodyPr/>
                    <a:lstStyle/>
                    <a:p>
                      <a:r>
                        <a:rPr lang="en-US" dirty="0"/>
                        <a:t>0.508</a:t>
                      </a:r>
                    </a:p>
                  </a:txBody>
                  <a:tcPr/>
                </a:tc>
                <a:tc>
                  <a:txBody>
                    <a:bodyPr/>
                    <a:lstStyle/>
                    <a:p>
                      <a:r>
                        <a:rPr lang="en-US" dirty="0"/>
                        <a:t>0.725</a:t>
                      </a:r>
                    </a:p>
                  </a:txBody>
                  <a:tcPr/>
                </a:tc>
                <a:extLst>
                  <a:ext uri="{0D108BD9-81ED-4DB2-BD59-A6C34878D82A}">
                    <a16:rowId xmlns:a16="http://schemas.microsoft.com/office/drawing/2014/main" val="1344500629"/>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Decision Tree Regression with Gridsearch CV</a:t>
                      </a:r>
                    </a:p>
                    <a:p>
                      <a:endParaRPr lang="en-US" dirty="0"/>
                    </a:p>
                  </a:txBody>
                  <a:tcPr/>
                </a:tc>
                <a:tc>
                  <a:txBody>
                    <a:bodyPr/>
                    <a:lstStyle/>
                    <a:p>
                      <a:r>
                        <a:rPr lang="en-US" sz="1800" b="0" i="0" kern="1200" dirty="0">
                          <a:solidFill>
                            <a:schemeClr val="dk1"/>
                          </a:solidFill>
                          <a:effectLst/>
                          <a:latin typeface="+mn-lt"/>
                          <a:ea typeface="+mn-ea"/>
                          <a:cs typeface="+mn-cs"/>
                        </a:rPr>
                        <a:t>0.451</a:t>
                      </a:r>
                      <a:endParaRPr lang="en-US" dirty="0"/>
                    </a:p>
                  </a:txBody>
                  <a:tcPr/>
                </a:tc>
                <a:tc>
                  <a:txBody>
                    <a:bodyPr/>
                    <a:lstStyle/>
                    <a:p>
                      <a:r>
                        <a:rPr lang="en-US" dirty="0"/>
                        <a:t>0.707</a:t>
                      </a:r>
                    </a:p>
                  </a:txBody>
                  <a:tcPr/>
                </a:tc>
                <a:extLst>
                  <a:ext uri="{0D108BD9-81ED-4DB2-BD59-A6C34878D82A}">
                    <a16:rowId xmlns:a16="http://schemas.microsoft.com/office/drawing/2014/main" val="83351756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Decision tree Regression with Best Parameter</a:t>
                      </a:r>
                    </a:p>
                    <a:p>
                      <a:endParaRPr lang="en-US" dirty="0"/>
                    </a:p>
                  </a:txBody>
                  <a:tcPr/>
                </a:tc>
                <a:tc>
                  <a:txBody>
                    <a:bodyPr/>
                    <a:lstStyle/>
                    <a:p>
                      <a:r>
                        <a:rPr lang="en-US" dirty="0"/>
                        <a:t>0.508</a:t>
                      </a:r>
                    </a:p>
                  </a:txBody>
                  <a:tcPr/>
                </a:tc>
                <a:tc>
                  <a:txBody>
                    <a:bodyPr/>
                    <a:lstStyle/>
                    <a:p>
                      <a:r>
                        <a:rPr lang="en-US" dirty="0"/>
                        <a:t>0.707</a:t>
                      </a:r>
                    </a:p>
                  </a:txBody>
                  <a:tcPr/>
                </a:tc>
                <a:extLst>
                  <a:ext uri="{0D108BD9-81ED-4DB2-BD59-A6C34878D82A}">
                    <a16:rowId xmlns:a16="http://schemas.microsoft.com/office/drawing/2014/main" val="221715508"/>
                  </a:ext>
                </a:extLst>
              </a:tr>
            </a:tbl>
          </a:graphicData>
        </a:graphic>
      </p:graphicFrame>
    </p:spTree>
    <p:extLst>
      <p:ext uri="{BB962C8B-B14F-4D97-AF65-F5344CB8AC3E}">
        <p14:creationId xmlns:p14="http://schemas.microsoft.com/office/powerpoint/2010/main" val="4179982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72CB-6035-4294-8BFC-65F07B1C8B39}"/>
              </a:ext>
            </a:extLst>
          </p:cNvPr>
          <p:cNvSpPr>
            <a:spLocks noGrp="1"/>
          </p:cNvSpPr>
          <p:nvPr>
            <p:ph type="title"/>
          </p:nvPr>
        </p:nvSpPr>
        <p:spPr>
          <a:xfrm>
            <a:off x="2423242" y="256465"/>
            <a:ext cx="8911687" cy="573094"/>
          </a:xfrm>
        </p:spPr>
        <p:txBody>
          <a:bodyPr>
            <a:normAutofit fontScale="90000"/>
          </a:bodyPr>
          <a:lstStyle/>
          <a:p>
            <a:r>
              <a:rPr lang="en-US" i="1" u="sng" dirty="0"/>
              <a:t>House Sales Price Prediction ML Model</a:t>
            </a:r>
            <a:endParaRPr lang="en-US" dirty="0"/>
          </a:p>
        </p:txBody>
      </p:sp>
      <p:sp>
        <p:nvSpPr>
          <p:cNvPr id="3" name="Content Placeholder 2">
            <a:extLst>
              <a:ext uri="{FF2B5EF4-FFF2-40B4-BE49-F238E27FC236}">
                <a16:creationId xmlns:a16="http://schemas.microsoft.com/office/drawing/2014/main" id="{2EA48A39-CC08-4E5A-8AD8-3F8368A4AEEE}"/>
              </a:ext>
            </a:extLst>
          </p:cNvPr>
          <p:cNvSpPr>
            <a:spLocks noGrp="1"/>
          </p:cNvSpPr>
          <p:nvPr>
            <p:ph idx="1"/>
          </p:nvPr>
        </p:nvSpPr>
        <p:spPr>
          <a:xfrm>
            <a:off x="1891627" y="964675"/>
            <a:ext cx="9443301" cy="5636860"/>
          </a:xfrm>
        </p:spPr>
        <p:txBody>
          <a:bodyPr>
            <a:normAutofit/>
          </a:bodyPr>
          <a:lstStyle/>
          <a:p>
            <a:r>
              <a:rPr lang="en-US" sz="2400" b="1" dirty="0"/>
              <a:t>Conclusion :</a:t>
            </a:r>
          </a:p>
          <a:p>
            <a:r>
              <a:rPr lang="en-US" dirty="0"/>
              <a:t>There are several factors that impact the overall price of the house, some of those factors are more tangible as the quality of the house or the overall size (area) of the house and other factors are more intrinsic such as the performance of the economy.</a:t>
            </a:r>
          </a:p>
          <a:p>
            <a:r>
              <a:rPr lang="en-US" dirty="0"/>
              <a:t>Out of 81 Variables ,we can see that SalePrice have a good correlation score with </a:t>
            </a:r>
            <a:r>
              <a:rPr lang="en-US" b="1" dirty="0"/>
              <a:t>GrLivArea</a:t>
            </a:r>
            <a:r>
              <a:rPr lang="en-US" dirty="0"/>
              <a:t> (Area above the ground level), </a:t>
            </a:r>
            <a:r>
              <a:rPr lang="en-US" b="1" dirty="0"/>
              <a:t>TotalSF</a:t>
            </a:r>
            <a:r>
              <a:rPr lang="en-US" dirty="0"/>
              <a:t> (total floor (1st,2nd and total Basement floor) square feet) ,</a:t>
            </a:r>
            <a:r>
              <a:rPr lang="en-US" b="1" dirty="0"/>
              <a:t>GarageArea</a:t>
            </a:r>
            <a:r>
              <a:rPr lang="en-US" dirty="0"/>
              <a:t> (Size of GarageArea).</a:t>
            </a:r>
          </a:p>
          <a:p>
            <a:r>
              <a:rPr lang="en-US" b="1" dirty="0"/>
              <a:t>Linear Regression with Gridsearch</a:t>
            </a:r>
            <a:r>
              <a:rPr lang="en-US" dirty="0"/>
              <a:t> </a:t>
            </a:r>
            <a:r>
              <a:rPr lang="en-US" b="1" dirty="0"/>
              <a:t>CV Model</a:t>
            </a:r>
            <a:r>
              <a:rPr lang="en-US" dirty="0"/>
              <a:t> is best model for the SalePrice of the House as RMSE score is less i.e. </a:t>
            </a:r>
            <a:r>
              <a:rPr lang="en-US" b="1" dirty="0"/>
              <a:t>0.2349</a:t>
            </a:r>
            <a:r>
              <a:rPr lang="en-US" dirty="0"/>
              <a:t>.</a:t>
            </a:r>
          </a:p>
          <a:p>
            <a:r>
              <a:rPr lang="en-US" b="1" dirty="0"/>
              <a:t>Note : </a:t>
            </a:r>
            <a:r>
              <a:rPr lang="en-US" dirty="0"/>
              <a:t>I</a:t>
            </a:r>
            <a:r>
              <a:rPr lang="en-US" b="1" dirty="0"/>
              <a:t> </a:t>
            </a:r>
            <a:r>
              <a:rPr lang="en-US" dirty="0"/>
              <a:t>will build Stacking Regression model  for salePrice prediction of house after completion of Intermediate and Advanced ML concepts.</a:t>
            </a:r>
          </a:p>
        </p:txBody>
      </p:sp>
    </p:spTree>
    <p:extLst>
      <p:ext uri="{BB962C8B-B14F-4D97-AF65-F5344CB8AC3E}">
        <p14:creationId xmlns:p14="http://schemas.microsoft.com/office/powerpoint/2010/main" val="371082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4C1A6-88DE-4319-9EB6-515CBA998C15}"/>
              </a:ext>
            </a:extLst>
          </p:cNvPr>
          <p:cNvSpPr>
            <a:spLocks noGrp="1"/>
          </p:cNvSpPr>
          <p:nvPr>
            <p:ph type="title"/>
          </p:nvPr>
        </p:nvSpPr>
        <p:spPr>
          <a:xfrm>
            <a:off x="2423242" y="190477"/>
            <a:ext cx="8911687" cy="591948"/>
          </a:xfrm>
        </p:spPr>
        <p:txBody>
          <a:bodyPr>
            <a:noAutofit/>
          </a:bodyPr>
          <a:lstStyle/>
          <a:p>
            <a:r>
              <a:rPr lang="en-US" i="1" u="sng" dirty="0"/>
              <a:t>House Sales Price Prediction ML Model</a:t>
            </a:r>
          </a:p>
        </p:txBody>
      </p:sp>
      <p:sp>
        <p:nvSpPr>
          <p:cNvPr id="3" name="Content Placeholder 2">
            <a:extLst>
              <a:ext uri="{FF2B5EF4-FFF2-40B4-BE49-F238E27FC236}">
                <a16:creationId xmlns:a16="http://schemas.microsoft.com/office/drawing/2014/main" id="{FA175581-54F2-4903-A03B-BA9C4E7AA3EB}"/>
              </a:ext>
            </a:extLst>
          </p:cNvPr>
          <p:cNvSpPr>
            <a:spLocks noGrp="1"/>
          </p:cNvSpPr>
          <p:nvPr>
            <p:ph idx="1"/>
          </p:nvPr>
        </p:nvSpPr>
        <p:spPr>
          <a:xfrm>
            <a:off x="2004750" y="1134358"/>
            <a:ext cx="9769328" cy="5341855"/>
          </a:xfrm>
        </p:spPr>
        <p:txBody>
          <a:bodyPr>
            <a:normAutofit/>
          </a:bodyPr>
          <a:lstStyle/>
          <a:p>
            <a:r>
              <a:rPr lang="en-US" dirty="0"/>
              <a:t>I have explored the Housing data for the residential homes resides in Ames City Present of Iowa State in the Midwestern United States .</a:t>
            </a:r>
          </a:p>
          <a:p>
            <a:r>
              <a:rPr lang="en-US" dirty="0"/>
              <a:t>I have applied the </a:t>
            </a:r>
            <a:r>
              <a:rPr lang="en-US" b="1" dirty="0"/>
              <a:t>Numpy</a:t>
            </a:r>
            <a:r>
              <a:rPr lang="en-US" dirty="0"/>
              <a:t> and </a:t>
            </a:r>
            <a:r>
              <a:rPr lang="en-US" b="1" dirty="0"/>
              <a:t>Pandas</a:t>
            </a:r>
            <a:r>
              <a:rPr lang="en-US" dirty="0"/>
              <a:t> library available in python for getting out the meaningful insights from the dataset.</a:t>
            </a:r>
          </a:p>
          <a:p>
            <a:r>
              <a:rPr lang="en-US" dirty="0"/>
              <a:t>I have applied the Seaborn ,Matplotlib visualization library for plotting the beautiful and meaningful graph for better understanding the relationship between the different Variables.</a:t>
            </a:r>
          </a:p>
          <a:p>
            <a:r>
              <a:rPr lang="en-US" dirty="0"/>
              <a:t>I have used the Pandas Profiling library for finding out the missing values present in the dataset for filling those missing values with appropriate values for the particular feature/column.</a:t>
            </a:r>
          </a:p>
          <a:p>
            <a:r>
              <a:rPr lang="en-US" dirty="0"/>
              <a:t>I have used different </a:t>
            </a:r>
            <a:r>
              <a:rPr lang="en-US" b="1" dirty="0"/>
              <a:t>Regression ML model </a:t>
            </a:r>
            <a:r>
              <a:rPr lang="en-US" dirty="0"/>
              <a:t>for predicting the salesprice of the house for the given dataset.</a:t>
            </a:r>
          </a:p>
          <a:p>
            <a:r>
              <a:rPr lang="en-US" dirty="0"/>
              <a:t>I have created the GUI for predicting the Salesprice of the house with the help of </a:t>
            </a:r>
            <a:r>
              <a:rPr lang="en-US" b="1" dirty="0"/>
              <a:t>tkinter</a:t>
            </a:r>
            <a:r>
              <a:rPr lang="en-US" dirty="0"/>
              <a:t> python library using Linear Regression OLS method.</a:t>
            </a:r>
          </a:p>
          <a:p>
            <a:r>
              <a:rPr lang="en-US" dirty="0"/>
              <a:t>Finally I have captured the observation and summarized into the conclusion section.   </a:t>
            </a:r>
          </a:p>
          <a:p>
            <a:endParaRPr lang="en-US" dirty="0"/>
          </a:p>
        </p:txBody>
      </p:sp>
    </p:spTree>
    <p:extLst>
      <p:ext uri="{BB962C8B-B14F-4D97-AF65-F5344CB8AC3E}">
        <p14:creationId xmlns:p14="http://schemas.microsoft.com/office/powerpoint/2010/main" val="1337807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3C5BD-0C40-42B7-A1AC-A8A3AC670F16}"/>
              </a:ext>
            </a:extLst>
          </p:cNvPr>
          <p:cNvSpPr>
            <a:spLocks noGrp="1"/>
          </p:cNvSpPr>
          <p:nvPr>
            <p:ph type="title"/>
          </p:nvPr>
        </p:nvSpPr>
        <p:spPr>
          <a:xfrm>
            <a:off x="2589212" y="326550"/>
            <a:ext cx="8911687" cy="620228"/>
          </a:xfrm>
        </p:spPr>
        <p:txBody>
          <a:bodyPr>
            <a:normAutofit fontScale="90000"/>
          </a:bodyPr>
          <a:lstStyle/>
          <a:p>
            <a:r>
              <a:rPr lang="en-US" i="1" u="sng" dirty="0"/>
              <a:t>House Sales Price Prediction ML Model</a:t>
            </a:r>
            <a:endParaRPr lang="en-US" dirty="0"/>
          </a:p>
        </p:txBody>
      </p:sp>
      <p:sp>
        <p:nvSpPr>
          <p:cNvPr id="3" name="Content Placeholder 2">
            <a:extLst>
              <a:ext uri="{FF2B5EF4-FFF2-40B4-BE49-F238E27FC236}">
                <a16:creationId xmlns:a16="http://schemas.microsoft.com/office/drawing/2014/main" id="{C2C88E2B-D43A-4A27-ACF5-80D4A8810D70}"/>
              </a:ext>
            </a:extLst>
          </p:cNvPr>
          <p:cNvSpPr>
            <a:spLocks noGrp="1"/>
          </p:cNvSpPr>
          <p:nvPr>
            <p:ph idx="1"/>
          </p:nvPr>
        </p:nvSpPr>
        <p:spPr>
          <a:xfrm>
            <a:off x="1985897" y="946778"/>
            <a:ext cx="8915400" cy="5584672"/>
          </a:xfrm>
        </p:spPr>
        <p:txBody>
          <a:bodyPr/>
          <a:lstStyle/>
          <a:p>
            <a:r>
              <a:rPr lang="en-US" dirty="0">
                <a:sym typeface="Arial"/>
              </a:rPr>
              <a:t>The dataset consists of the information of various attribute/feature that decide the SalePrice of the residential Homes </a:t>
            </a:r>
            <a:r>
              <a:rPr lang="en-US" dirty="0"/>
              <a:t>Ames City </a:t>
            </a:r>
            <a:r>
              <a:rPr lang="en-US" dirty="0">
                <a:sym typeface="Arial"/>
              </a:rPr>
              <a:t>of Iowa State with 1460 observations and 81 columns.</a:t>
            </a:r>
            <a:br>
              <a:rPr lang="en-US" dirty="0">
                <a:sym typeface="Arial"/>
              </a:rPr>
            </a:br>
            <a:endParaRPr lang="en-US" dirty="0">
              <a:sym typeface="Arial"/>
            </a:endParaRPr>
          </a:p>
          <a:p>
            <a:r>
              <a:rPr lang="en-US" dirty="0">
                <a:sym typeface="Arial"/>
              </a:rPr>
              <a:t>Below table will give the explanation of few  important column present in the given dataset have a good correlation with SalePrice value.</a:t>
            </a:r>
          </a:p>
          <a:p>
            <a:endParaRPr lang="en-US" dirty="0"/>
          </a:p>
          <a:p>
            <a:pPr marL="0" indent="0">
              <a:buNone/>
            </a:pPr>
            <a:endParaRPr lang="en-US" dirty="0"/>
          </a:p>
        </p:txBody>
      </p:sp>
      <p:graphicFrame>
        <p:nvGraphicFramePr>
          <p:cNvPr id="5" name="Table 4">
            <a:extLst>
              <a:ext uri="{FF2B5EF4-FFF2-40B4-BE49-F238E27FC236}">
                <a16:creationId xmlns:a16="http://schemas.microsoft.com/office/drawing/2014/main" id="{BE86980A-5BD3-4007-BCE1-B2ADCB886679}"/>
              </a:ext>
            </a:extLst>
          </p:cNvPr>
          <p:cNvGraphicFramePr>
            <a:graphicFrameLocks noGrp="1"/>
          </p:cNvGraphicFramePr>
          <p:nvPr>
            <p:extLst>
              <p:ext uri="{D42A27DB-BD31-4B8C-83A1-F6EECF244321}">
                <p14:modId xmlns:p14="http://schemas.microsoft.com/office/powerpoint/2010/main" val="3421680905"/>
              </p:ext>
            </p:extLst>
          </p:nvPr>
        </p:nvGraphicFramePr>
        <p:xfrm>
          <a:off x="2379596" y="2944502"/>
          <a:ext cx="9017410" cy="3890761"/>
        </p:xfrm>
        <a:graphic>
          <a:graphicData uri="http://schemas.openxmlformats.org/drawingml/2006/table">
            <a:tbl>
              <a:tblPr firstRow="1" bandRow="1">
                <a:tableStyleId>{5C22544A-7EE6-4342-B048-85BDC9FD1C3A}</a:tableStyleId>
              </a:tblPr>
              <a:tblGrid>
                <a:gridCol w="4508705">
                  <a:extLst>
                    <a:ext uri="{9D8B030D-6E8A-4147-A177-3AD203B41FA5}">
                      <a16:colId xmlns:a16="http://schemas.microsoft.com/office/drawing/2014/main" val="3479716645"/>
                    </a:ext>
                  </a:extLst>
                </a:gridCol>
                <a:gridCol w="4508705">
                  <a:extLst>
                    <a:ext uri="{9D8B030D-6E8A-4147-A177-3AD203B41FA5}">
                      <a16:colId xmlns:a16="http://schemas.microsoft.com/office/drawing/2014/main" val="3421033113"/>
                    </a:ext>
                  </a:extLst>
                </a:gridCol>
              </a:tblGrid>
              <a:tr h="316058">
                <a:tc>
                  <a:txBody>
                    <a:bodyPr/>
                    <a:lstStyle/>
                    <a:p>
                      <a:r>
                        <a:rPr lang="en-US" dirty="0"/>
                        <a:t>Column Name </a:t>
                      </a:r>
                    </a:p>
                  </a:txBody>
                  <a:tcPr/>
                </a:tc>
                <a:tc>
                  <a:txBody>
                    <a:bodyPr/>
                    <a:lstStyle/>
                    <a:p>
                      <a:r>
                        <a:rPr lang="en-US" dirty="0"/>
                        <a:t>Description </a:t>
                      </a:r>
                    </a:p>
                  </a:txBody>
                  <a:tcPr/>
                </a:tc>
                <a:extLst>
                  <a:ext uri="{0D108BD9-81ED-4DB2-BD59-A6C34878D82A}">
                    <a16:rowId xmlns:a16="http://schemas.microsoft.com/office/drawing/2014/main" val="469531641"/>
                  </a:ext>
                </a:extLst>
              </a:tr>
              <a:tr h="316058">
                <a:tc>
                  <a:txBody>
                    <a:bodyPr/>
                    <a:lstStyle/>
                    <a:p>
                      <a:r>
                        <a:rPr lang="en-US" dirty="0"/>
                        <a:t>SalePrice </a:t>
                      </a:r>
                    </a:p>
                  </a:txBody>
                  <a:tcPr/>
                </a:tc>
                <a:tc>
                  <a:txBody>
                    <a:bodyPr/>
                    <a:lstStyle/>
                    <a:p>
                      <a:r>
                        <a:rPr lang="en-US" dirty="0"/>
                        <a:t>the property's sale price in dollars.</a:t>
                      </a:r>
                    </a:p>
                  </a:txBody>
                  <a:tcPr/>
                </a:tc>
                <a:extLst>
                  <a:ext uri="{0D108BD9-81ED-4DB2-BD59-A6C34878D82A}">
                    <a16:rowId xmlns:a16="http://schemas.microsoft.com/office/drawing/2014/main" val="3044721060"/>
                  </a:ext>
                </a:extLst>
              </a:tr>
              <a:tr h="316058">
                <a:tc>
                  <a:txBody>
                    <a:bodyPr/>
                    <a:lstStyle/>
                    <a:p>
                      <a:r>
                        <a:rPr lang="en-US" dirty="0"/>
                        <a:t>GarageArea</a:t>
                      </a:r>
                    </a:p>
                  </a:txBody>
                  <a:tcPr/>
                </a:tc>
                <a:tc>
                  <a:txBody>
                    <a:bodyPr/>
                    <a:lstStyle/>
                    <a:p>
                      <a:r>
                        <a:rPr lang="en-US" dirty="0"/>
                        <a:t> Size of garage in square feet </a:t>
                      </a:r>
                    </a:p>
                  </a:txBody>
                  <a:tcPr/>
                </a:tc>
                <a:extLst>
                  <a:ext uri="{0D108BD9-81ED-4DB2-BD59-A6C34878D82A}">
                    <a16:rowId xmlns:a16="http://schemas.microsoft.com/office/drawing/2014/main" val="1659106540"/>
                  </a:ext>
                </a:extLst>
              </a:tr>
              <a:tr h="316058">
                <a:tc>
                  <a:txBody>
                    <a:bodyPr/>
                    <a:lstStyle/>
                    <a:p>
                      <a:r>
                        <a:rPr lang="en-US" dirty="0"/>
                        <a:t>1stFlrSF</a:t>
                      </a:r>
                    </a:p>
                  </a:txBody>
                  <a:tcPr/>
                </a:tc>
                <a:tc>
                  <a:txBody>
                    <a:bodyPr/>
                    <a:lstStyle/>
                    <a:p>
                      <a:r>
                        <a:rPr lang="en-US" dirty="0"/>
                        <a:t>First Floor square feet</a:t>
                      </a:r>
                    </a:p>
                  </a:txBody>
                  <a:tcPr/>
                </a:tc>
                <a:extLst>
                  <a:ext uri="{0D108BD9-81ED-4DB2-BD59-A6C34878D82A}">
                    <a16:rowId xmlns:a16="http://schemas.microsoft.com/office/drawing/2014/main" val="1128709675"/>
                  </a:ext>
                </a:extLst>
              </a:tr>
              <a:tr h="316058">
                <a:tc>
                  <a:txBody>
                    <a:bodyPr/>
                    <a:lstStyle/>
                    <a:p>
                      <a:r>
                        <a:rPr lang="en-US" dirty="0"/>
                        <a:t>2ndFlrSF</a:t>
                      </a:r>
                    </a:p>
                  </a:txBody>
                  <a:tcPr/>
                </a:tc>
                <a:tc>
                  <a:txBody>
                    <a:bodyPr/>
                    <a:lstStyle/>
                    <a:p>
                      <a:r>
                        <a:rPr lang="en-US" dirty="0"/>
                        <a:t>Second floor square feet</a:t>
                      </a:r>
                    </a:p>
                  </a:txBody>
                  <a:tcPr/>
                </a:tc>
                <a:extLst>
                  <a:ext uri="{0D108BD9-81ED-4DB2-BD59-A6C34878D82A}">
                    <a16:rowId xmlns:a16="http://schemas.microsoft.com/office/drawing/2014/main" val="1124936414"/>
                  </a:ext>
                </a:extLst>
              </a:tr>
              <a:tr h="416041">
                <a:tc>
                  <a:txBody>
                    <a:bodyPr/>
                    <a:lstStyle/>
                    <a:p>
                      <a:r>
                        <a:rPr lang="en-US" dirty="0"/>
                        <a:t>TotalBsmtSF</a:t>
                      </a:r>
                    </a:p>
                  </a:txBody>
                  <a:tcPr/>
                </a:tc>
                <a:tc>
                  <a:txBody>
                    <a:bodyPr/>
                    <a:lstStyle/>
                    <a:p>
                      <a:r>
                        <a:rPr lang="en-US" dirty="0"/>
                        <a:t>Total square feet of basement area </a:t>
                      </a:r>
                    </a:p>
                  </a:txBody>
                  <a:tcPr/>
                </a:tc>
                <a:extLst>
                  <a:ext uri="{0D108BD9-81ED-4DB2-BD59-A6C34878D82A}">
                    <a16:rowId xmlns:a16="http://schemas.microsoft.com/office/drawing/2014/main" val="1313565028"/>
                  </a:ext>
                </a:extLst>
              </a:tr>
              <a:tr h="553101">
                <a:tc>
                  <a:txBody>
                    <a:bodyPr/>
                    <a:lstStyle/>
                    <a:p>
                      <a:r>
                        <a:rPr lang="en-US" dirty="0"/>
                        <a:t>GrLivArea</a:t>
                      </a:r>
                    </a:p>
                  </a:txBody>
                  <a:tcPr/>
                </a:tc>
                <a:tc>
                  <a:txBody>
                    <a:bodyPr/>
                    <a:lstStyle/>
                    <a:p>
                      <a:r>
                        <a:rPr lang="en-US" dirty="0"/>
                        <a:t>Above grade (ground) living area square feet </a:t>
                      </a:r>
                    </a:p>
                  </a:txBody>
                  <a:tcPr/>
                </a:tc>
                <a:extLst>
                  <a:ext uri="{0D108BD9-81ED-4DB2-BD59-A6C34878D82A}">
                    <a16:rowId xmlns:a16="http://schemas.microsoft.com/office/drawing/2014/main" val="535732837"/>
                  </a:ext>
                </a:extLst>
              </a:tr>
              <a:tr h="316058">
                <a:tc>
                  <a:txBody>
                    <a:bodyPr/>
                    <a:lstStyle/>
                    <a:p>
                      <a:r>
                        <a:rPr lang="en-US" dirty="0"/>
                        <a:t>GarageArea</a:t>
                      </a:r>
                    </a:p>
                  </a:txBody>
                  <a:tcPr/>
                </a:tc>
                <a:tc>
                  <a:txBody>
                    <a:bodyPr/>
                    <a:lstStyle/>
                    <a:p>
                      <a:r>
                        <a:rPr lang="en-US" dirty="0"/>
                        <a:t>Size of garage in square feet</a:t>
                      </a:r>
                    </a:p>
                  </a:txBody>
                  <a:tcPr/>
                </a:tc>
                <a:extLst>
                  <a:ext uri="{0D108BD9-81ED-4DB2-BD59-A6C34878D82A}">
                    <a16:rowId xmlns:a16="http://schemas.microsoft.com/office/drawing/2014/main" val="1803872082"/>
                  </a:ext>
                </a:extLst>
              </a:tr>
              <a:tr h="553101">
                <a:tc>
                  <a:txBody>
                    <a:bodyPr/>
                    <a:lstStyle/>
                    <a:p>
                      <a:r>
                        <a:rPr lang="en-US" dirty="0"/>
                        <a:t>Neighborhood</a:t>
                      </a:r>
                    </a:p>
                  </a:txBody>
                  <a:tcPr/>
                </a:tc>
                <a:tc>
                  <a:txBody>
                    <a:bodyPr/>
                    <a:lstStyle/>
                    <a:p>
                      <a:r>
                        <a:rPr lang="en-US" dirty="0"/>
                        <a:t>Physical locations within Ames city limits</a:t>
                      </a:r>
                    </a:p>
                  </a:txBody>
                  <a:tcPr/>
                </a:tc>
                <a:extLst>
                  <a:ext uri="{0D108BD9-81ED-4DB2-BD59-A6C34878D82A}">
                    <a16:rowId xmlns:a16="http://schemas.microsoft.com/office/drawing/2014/main" val="2109131216"/>
                  </a:ext>
                </a:extLst>
              </a:tr>
            </a:tbl>
          </a:graphicData>
        </a:graphic>
      </p:graphicFrame>
    </p:spTree>
    <p:extLst>
      <p:ext uri="{BB962C8B-B14F-4D97-AF65-F5344CB8AC3E}">
        <p14:creationId xmlns:p14="http://schemas.microsoft.com/office/powerpoint/2010/main" val="136359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FBB0-F3C0-4E8D-B585-D807D1C273FD}"/>
              </a:ext>
            </a:extLst>
          </p:cNvPr>
          <p:cNvSpPr>
            <a:spLocks noGrp="1"/>
          </p:cNvSpPr>
          <p:nvPr>
            <p:ph type="title"/>
          </p:nvPr>
        </p:nvSpPr>
        <p:spPr>
          <a:xfrm>
            <a:off x="2432669" y="401964"/>
            <a:ext cx="8911687" cy="544814"/>
          </a:xfrm>
        </p:spPr>
        <p:txBody>
          <a:bodyPr>
            <a:normAutofit fontScale="90000"/>
          </a:bodyPr>
          <a:lstStyle/>
          <a:p>
            <a:r>
              <a:rPr lang="en-US" i="1" u="sng" dirty="0"/>
              <a:t>House Sales Price Prediction ML Model</a:t>
            </a:r>
            <a:endParaRPr lang="en-US" dirty="0"/>
          </a:p>
        </p:txBody>
      </p:sp>
      <p:sp>
        <p:nvSpPr>
          <p:cNvPr id="5" name="AutoShape 4" descr="data:image/png;base64,iVBORw0KGgoAAAANSUhEUgAABSMAAAGFCAYAAAAGvOZcAAAABHNCSVQICAgIfAhkiAAAAAlwSFlzAAAPYQAAD2EBqD+naQAAADl0RVh0U29mdHdhcmUAbWF0cGxvdGxpYiB2ZXJzaW9uIDIuMi4yLCBodHRwOi8vbWF0cGxvdGxpYi5vcmcvhp/UCwAAIABJREFUeJzs3Xl4Tdf+x/F3EolE0CQNOqqSiCEJMSSIGtKmphIkmpSrSNGrqanmOaqmX0XU1MqAa2oIorgx9hpKEVRRlZK26uLW0JiCzPn94cmpI0FMOcHn9Tx5Htlr7b2/68T5nn3WXmtts5ycnBxEREREREREREREHjNzUwcgIiIiIiIiIiIizwZ1RoqIiIiIiIiIiEihUGekiIiIiIiIiIiIFAp1RoqIiIiIiIiIiEihUGekiIiIiIiIiIiIFAp1RoqIiIiIiIiIiEihUGekiIiIiIiIiIiIFAp1RoqIiIiIiIiIiEihUGek3LecnBxTh1AkYihK9HqIPF56jxUtReHvURRiEDEF/d8vWorC36MoxCAiIk8WdUY+ZTp37oyLi4vhp0qVKnh4eNC+fXsWLlxIVlaWUX0fHx+GDh1a4ON/++23DBky5J71hg4dio+PzwOf507S09OZOHEia9asueO5ioIpU6bg5eVFzZo1WbVqVZ7yU6dO4eLiwsqVKx/6XPv37+fDDz/MtywnJwcfHx9cXFw4ePDgQ59LpLDl5rSgoKA71unfvz8uLi6PJMfc7s8//+TDDz/k9OnThm0FyWePKi8dO3aM/v374+3tjaurKw0bNqRfv378/PPP932sGTNm4OLi8tAxFfQ8t/64u7vz9ttvM3nyZK5cuWJU/35fq6SkJN5777171lu5ciUuLi6cOnXqgc5zN7GxsUyePPmO5xJ5HJQPlQ9vp3wo8nQbOHAgLi4u7NixI9/y7777DhcXF6P3oCls3ryZ999/nzp16uDm5sbbb7/N+PHj+euvv+77WO+99x5du3a9a53w8HCqVav2gNFKUVHM1AHIo1etWjXGjBkDQFZWFpcvX2bbtm1MmDCB/fv3Ex4ejpmZGQAzZ86kZMmSBT72/PnzC1Tvo48+4v3337/v2O/l3LlzzJ8/n4kTJz72cz2oY8eOERkZybvvvoufnx8VK1Z8rOeLjY0lKSkp37Jdu3bx559/UqlSJWJiYqhRo8ZjjUXkcTAzM+PHH3/kf//7Hy+++KJR2Y0bN9i6detjO/f333/P1q1bGTVq1GM7x50cP36cwMBA3N3dGTFiBI6Ojvz5558sWrSIwMBAFi5cSM2aNQs9roJaunQpcPOmyPXr1zl8+DCRkZFs2bKFr7/+Gnt7e+D+c/i6des4cODAPes1adKEpUuXUrZs2QdrwF18+eWXeHp6Fsq5RG6lfKh8eCvlQ5Gn28iRI9m9ezdjxoxh7dq12NjYGMquXbvGmDFjcHZ2pn///iaLMTY2lpEjR/Lee+/RrVs3rK2tOX78OJGRkWzdupUVK1ZQunRpk8UnRZc6I59CJUuWzHNB5uPjw+uvv87EiRPx8fGhTZs2AI/tjkL58uUfy3FNfa6CuHTpEgCtWrWiTp06Jo1lxYoV1KxZEx8fH2bMmMGwYcP0YSBPnOrVq5OUlMT69evp1q2bUdl//vMfihcvTqlSpUwU3eMzb9487OzsiIqKwtLS0rD9rbfeokWLFsyePZuIiAgTRnh3t38OeXt7U79+fTp16kRYWBifffYZ8PhyuIODAw4ODo/l2KY8lzzblA+VDx+E8qHIk8nOzo7Q0FBCQkKYNm0aw4YNM5SFhYVx7tw5YmNjsbKyMlmMs2fPxs/Pj9DQUMO2+vXrU6tWLfz9/Vm5cuU9RzrKs0nTtJ8hnTt3pmzZssTExBi23T69Jj4+njZt2uDu7k69evUYOHAg586dM+yfkJBAQkICLi4u7Nmzhz179uDi4kJMTAxNmzalQYMG7NixI9/pHxkZGXz22WfUrVuXunXrMmTIEJKTkw3l+e1z63TmU6dO8eabbwIwbNgwQ93b98vKymLx4sW0bt0ad3d3mjRpwpQpU0hLSzM6V9euXVmxYgXNmjXD1dWVNm3asG3btnu+jvHx8bRv3x4PDw+8vb0ZPXo0ly9fBm5Ox+ncuTMAXbp0eegpMGlpacyaNYvmzZsbhrxHRESQnZ1taEdcXBynT5/OM+37ypUrbNq0iSZNmtC6dWvS09OJi4vLcw4XFxdmzpyJv78/tWvXZvbs2QCcOXOGTz75BE9PT2rUqEGXLl3yTIU6deoUgwcPpmHDhlSvXp369eszePBgLl68+FDtFrlViRIlaNy4MevWrctTFh8fT/PmzSlWzPje2r3eO3Azp40YMYKIiAiaNGmCm5sbQUFBhiUNVq5cabjoe/PNN41yZUZGBv/3f/+Ht7c3NWvWJDg4mD/++CPf+CdPnoy7uztXr1412h4REYGHhwfXr1/Pd78LFy4AedfiKlGiBMOGDaNFixaGbVlZWURERPDOO+/g7u5OzZo1CQoKYteuXfkeO9fmzZtp3749bm5ueHt789lnnxnFk5aWxtixY2nUqBGurq40b96cuXPn3vWYd1OjRg3eeustVq1axY0bN4C8OfzIkSN06dKF2rVr4+HhQdeuXQ1/kxkzZjBz5kzgZu6aMWOG4d+357E7TRVcunQpTZo0wd3dPU9eu9M+t35W+vj4cPr0aeLi4gx189tv586ddOzYkdq1a+Pl5cWAAQP43//+Z3SuatWqcfDgQQIDA3Fzc6NJkyZERkY+8OsrTz/lQ+VD5UORZ8tbb73FO++8w8KFCzl8+DAAP/zwA0uWLOHjjz+matWqRvWXLl1Ky5YtcXV1pWnTpsycOTPPUm1Lly6lffv21KxZE3d3d9q1a8eGDRsM5bGxsbi5uRETE4O3tzeNGzfm119/zTe+Cxcu5LturKurK0OGDDEa/JSamsrMmTNp1qwZbm5uNGvWjOjoaKPPo9ulpqYyfvx4GjRogIeHByNGjCA9Pf3eL5wUeeqMfIZYWFhQv359Dh06RGZmZp7y/fv3M3DgQN5++20iIyMZNmwYu3fvZsCAAQCMGTOGatWqUa1aNZYuXUr16tUN+4aHhzNkyBCGDBlyx2ky69at46effmLSpEkMHjyYrVu38tFHHxU4/rJlyxouunr16mX49+1Gjx7NhAkT8PHx4csvv6RTp04sWrSIjz76yChR/vTTT0RHR9OnTx9mzZpFsWLF6NOnj6FjMT+zZ8+mf//+1KhRg+nTpxMSEsKGDRvo3LkzqampdOjQgdGjRxviuFOMBZGTk8M///lPoqKiCAgI4KuvvqJ58+ZMmzbNMA3/o48+onHjxpQpU8ZwQZlrzZo1ZGRk4OfnR7ly5WjQoIFhmtDtvvzyS5o1a8bUqVN58803SU5OJigoiCNHjjBq1CjCwsLIzs6mU6dOhg+iGzdu8P777/Prr78yZswYoqOj+cc//sHatWuZOnXqA7dbJD8tW7bk4MGDnDlzxrAtJSWF7du388477xjVLch7J9eGDRv49ttvGTlyJFOnTuXChQv06dOHrKwsmjRpQq9evYCbS1rcmq/i4+M5fvw4kyZNYvTo0Rw+fPiOU2QCAgJIS0tj/fr1RttXrVpF8+bNKVGiRL77NWnShDNnzhAUFMTixYv59ddfDTmsefPmtGvXzlB3ypQpzJo1i8DAQKKiovj000+5ePEiffv2veOX+zVr1hASEkLFihWZNWsWH3/8MatXrzbKlePHj2fbtm0MGTKE6Oho3nzzTSZPnvxQ6902bNiQjIwMwwX1rVJSUujevTv29vZMnz6d8PBwbty4wQcffMDVq1fp0KEDAQEBwM0L6Q4dOhj2vT2P5efPP/9kxowZ9OvXj6lTp3L58mXef/99oxtj9zJz5kzKlClD48aN7zgV8ZtvviE4OJhy5coxdepUhg0bxoEDBwgMDDRaPyk7O5t+/frRsmVLIiIiqF27NlOmTOG7774rcDzy7FE+VD5UPhR5towcORJ7e3s+/fRTMjIyCA0NpUaNGvTo0cOo3qxZsxgzZgwNGzbkq6++4r333mPOnDmMHTvWUOdf//oXY8eO5e2332bOnDl8/vnnmJmZMWDAAM6ePWuol5GRQVRUFBMmTKBfv353XHqsSZMmrF69mo8//pj4+HjDQCaA4OBgwzIOOTk59OzZk+joaAIDA/nqq6/w9fUlLCyMTz/99I5t/+STT1i+fDn//Oc/mTZtGn/99RcLFy58oNdRihZN037GODo6kpGRwaVLl3B0dDQq279/P8WLF6dHjx4UL14cuDk0/PDhw+Tk5ODk5GRYX/L2DsegoCCaN29+13OXLl2aqKgowzHs7e0JCQlhx44dNGzY8J6xW1lZGe78lC9fPt8p5klJSSxfvpx+/foZLpq9vb0pW7YsgwcPZvv27TRu3BiAq1evsnLlSsOUmBIlSvCPf/yD3bt306xZszzHvnz5Ml9++SUdOnQwuoCvXLkynTp1YuXKlXTs2BEnJycAnJycHmoa/Pbt2/n+++/5/PPPDdPqvb29sba25osvvqBLly44OTnh4OCAlZVVnr/JihUr8Pb2ply5cgD4+/vTv39/EhISjNb2AXB3d6dnz56G38PDw7l06RJff/01L7/8MgCNGjWiZcuWfPHFF0yfPp0TJ07wwgsvMGnSJMNrWK9ePQ4fPkxCQsIDt1skP02aNKFEiRKsX7+e4OBgADZt2oSDgwO1a9c2qlvQ9w5AZmYm0dHRhrx07do1hgwZwtGjR3F1dTX8365atSqvvPKK4RzlypVj9uzZhumCf/zxB1999RUpKSl51uGtVKkSHh4efPPNN4Yvi4cOHeLXX3+968VXx44dOX/+PNHR0YZ69vb2NGzYkM6dOxutAXvu3Dn69+9vGJkNYG1tTe/evfnll1/w8PAwOnZOTg5TpkzhjTfeYMqUKYbtFSpUoGvXrmzbto0mTZqQkJBAgwYNaNWqFQBeXl6UKFHCsL7ZgyhTpgzw90inWyUlJZGcnEznzp0Nf9eKFSsSExNDSkoKL774Ii+88AKQ93Po9jx25MiRPMfPyspi5syZhn1zRybNnz+fTz75pEDxV6tWDSsrKxwcHPK9+Zadnc3nn39OgwYNCA8PN2yvVasWLVu2ZO7cuQwaNAi4+Xf46KOPDP8vateuzaZNm9i6dStvvPFGgeKRZ4/yofKh8qHIs8Xe3p7Q0FA+/vhjgoODOXnyJKtWrcLCwsJQ5/Lly8yZM4dOnToxfPhw4OYNj9KlSzNmzBi6dOlCpUqVOHXqFN27d+ef//ynYd8XX3yRDh068MMPPxhGmue+J3O/O9/JZ599RnZ2Nps3b2bTpk0AvPbaa/j4+NCtWzfDd9EtW7awZ88ewsPDadmyJXDz86h48eLMmjWL999/P0+HZ2JiIt9++y1jx441PLztjTfeoGXLlpw8efJhXlIpAjQy8hmV+wCbW9WtW5fU1FRat25NeHg4+/fvp2HDhnz88cf51r9VQZ5I2LhxY6OLUh8fHywtLfn+++/vvwF3kNsJ1rp1a6PtrVq1wsLCgj179hi2OTg4GK3Nk3tBlztV5nY//vgj6enpeY5dp04dXn75ZaNjPwoJCQlYWFgYknWu3C8TdzvfL7/8wpEjR2jWrBlXrlzhypUreHl5UapUKaNp+rkqV65s9PuuXbuoWrUq5cqVIzMzk8zMTMzNzWnUqJHh71W1alWWLFnCK6+8wn//+1++++475s6dy2+//UZGRsbDNl/EiLW1NT4+PkZTE//973/TsmXLPPnpft47t95kAQwXTHfKA7nc3d2N1i179dVXAfI8GTWXv78/+/btM0xby70Rcq91Zfv27ct3331HWFgYAQEBlCxZkjVr1hAYGMi//vUvQ72wsDC6du1KcnIyBw4cYOXKlaxevRog3/fjb7/9xp9//omPj4/hPZ6ZmUndunUpWbIkO3fuBG5+2Y6NjaVHjx4sWbKE06dPExISQtOmTe8a94NydnbGwcGBXr16MWbMGP7zn/9QpkwZBg8enOdhHbe7PY/l56WXXjL6wlymTBlq1qz5SD+Hfv/9d86fP5/ns6J8+fJ4eHjkyd23dozkfqm/0+gtEVA+VD5UPhR5Fvn6+tKyZUsSEhIYNGgQFSpUMCr/4YcfSEtLy5PLcnNU7lIVI0aM4JNPPuHKlSscOnSI1atX8/XXXwN5c2RBcslzzz3HrFmz2LRpE6NHj+btt9/m8uXLzJs3jxYtWhiWlkhISMDS0jLPAKY2bdqQk5PD3r178xx73759AEYjvM3NzfMdOCRPHnVGPmPOnj2LtbU1dnZ2eco8PDyIiIjg1VdfJTo6mo4dO9K4cWOjC7w7ef755+9Z5/aRmObm5tjZ2d3xYvVB5E6xzr3TnKtYsWLY29sbrVF069PI4O8O2jutWZF77Nvbkbvt9vWPHtbly5ext7fPs/ZTbtvudr7ly5cDN4f0567R2aBBA65evcrGjRvzTMG5vU2XLl3ixx9/pHr16kY/ixcv5urVq4YvJvPmzaNBgwa89dZbDB06lN27d+d5XUUelRYtWnDo0CFOnTrFxYsX2bVrl2GEyq3u571z+/9Xc/ObH4t3W7sGyDOV8F77tWzZEhsbG1avXk16ejrr1q0zmlZ4N8899xzvvPMO48ePZ/PmzcTFxeHk5MSUKVMM67MePnyYgIAA6tevT9euXVm8eLEhpvzW8cl90NbYsWPzvM9TUlIMU2xGjBhBv379OHXqFGPHjsXHx4egoKA868fej9wpQLk3gG5la2vL4sWLady4MfHx8fTq1Yv69eszevRoo3V/85Nfbi5Ineeff/6Rfg7lvrYF/aywtrY2+t3c3Dzfv5nIrZQPlQ/vRvlQ5OmUO0o4v9GKue+34OBgozzWqFEjAEMuO3HiBO+//z5169alY8eOREdHGzohb3+/FSSX5Hr11Vfp1KkTM2bMYNeuXXzxxRfk5OQwfvx44ObnkYODgyEf336O/HJPbptufyjW7d/15cmkadrPkKysLBISEqhVq5bRkO5bvfHGG7zxxhvcuHGD3bt3s2DBAiZMmEDNmjWNpsA8iNsTTFZWFhcvXjR0ZJqZmeVZXPd+74Y+99xzAJw/f95oClFGRgYXL158qKk0uce+cOEClSpVMio7f/68YSTAo/Lcc89x8eJFMjMzjb5E5H6Q3Kkt6enprFmzhjfffJMuXboYlf3vf/9jyJAhLF++3Gj6zu1KlSqFp6cngwcPzrfcysqKNWvWMGnSJAYMGEBAQIDhQ6Jv3775rn0k8rAaNWpEqVKl2LBhA6VKleKVV17B1dU1T70Hfe88Tra2tjRv3px169ZRtWpVrly5Qtu2be9Y/+zZs/j7+9O3b1+jdcDg5rS4fv36ERISwn//+18sLS3p3r07Li4urF27lkqVKmFubs62bduMFiO/VenSpQEYPHhwnmUb4O98Z2VlRa9evejVqxdnzpxhy5YtzJ49mwEDBuT7AI2C+P777ylRooTRusO3qlixIp9//jlZWVkcOnSIb775hq+//ppXXnnlrnmrIPK70D1//rwhf93pptS1a9cKfI7cm335Tbs8f/68Sf7/ydNH+fAm5cMHp3wo8nQpVaoUcHO5rfy+l5YpU4asrCx69uyJjY0NK1asoEqVKhQrVozExETWrFlz3+eMj49n7NixLF++3Oic5ubmNG/enISEBFatWgXczKXJyclkZ2cbdUieP38eyP/zKHfbhQsXDKP14e9OSnmyaWTkMyQmJoZz587x3nvv5Vs+efJkAgICyMnJwcbGhqZNmzJkyBAAwxPvbr+TcT++//57owfnbNiwgczMTLy8vICbF6cXL140utv7ww8/GB3jTp2ouXIvIm9Ppv/+97/JysrKs5bS/ahRo4ahE+5W+/bt48yZM9SqVeuBj50fT09PsrKyiI+PN9qeO9Uoty23/03+85//cPHiRd577z28vLyMftq2bYuTkxPLli27651mT09Pfv/9d15//XXc3NwMP6tXryY2NhYLCwv2799PqVKl6Nmzp+HC9dq1a+zfv/+eoyhEHoSVlRVvvvkmGzduZN26dfmOAoKCv3cK4mFy3u0CAgI4duwYc+fOpV69erz00kt3rOvo6EixYsVYsmRJviNgfvvtN4oXL85rr73Gb7/9xqVLl3j//fdxdnY2xLx9+3Yg/9FJFStW5Pnnn+fUqVNG7/EXXniBsLAwfv75Z1JTU2nWrJnhabEvvfQSnTp1olWrVvz5558P9BocPXqUzZs34+/vb1ib+Fbr16+nXr16nD9/HgsLCzw8PAgNDaV06dKGcz7M3+SPP/4wesrv//73Pw4cOGD4HMqdonrrU15zX99b3S2G119/nTJlyuT5rPjvf//Ljz/++Mg/K+TZpHz4N+XDB6N8KPJ08fDwwNLSknPnzhnlMgsLC6ZOncrp06e5cOECf/zxB++++y6urq6Gm1S5OfJ+RyJXrlyZy5cvM3/+/HzLT5w4YZjqXbduXTIyMvI8wOxun0f16tUDyLPPli1b7itOKZo0MvIplJKSwo8//gjcvOi6ePEiO3bsYOnSpbRp04a333473/3q16/PvHnzGDp0KG3atDE8QcvOzs6QCEqXLs2BAwfYtWvXfT+c5cKFC/Tu3ZvOnTtz4sQJpk6dire3N/Xr1wegadOmLFy4kOHDh9OhQweOHz/O3LlzjTogc+/47Nq1i0qVKuUZrenk5ES7du2YOXMmqampeHl5cfToUWbOnImXl9dDLYBtZ2dHz549mTlzJpaWlrz55pucOnWKL774AicnJ9q3b3/fx9y5c2e+d6abN29Oo0aN8PLyYsyYMZw7d45q1aqRkJBAZGQk7dq1Myw4X7p0aS5cuMC2bduoWrUqK1aswMHBwfC63q5t27ZMmTKFHTt23PH16Nq1K9988w1du3YlODgYe3t74uPjWbZsGcOGDQNurhH19ddfM2nSJJo2bcq5c+eIjo7mwoULhlEEIo9ay5Yt+fDDDzE3N2fkyJH51inoe6cgckfMbNq0iUaNGuUZFX0/ateuTcWKFUlISDB6SEJ+LCwsCA0NJSQkBH9/fzp16kSlSpW4ceMGO3fuZPHixfTt25fnnnuO119/nZIlS/LVV19RrFgxihUrxoYNGwzLNeS33puFhQX9+/dn9OjRWFhY0LRpU65cucLs2bM5e/Ys1atXx9ramurVqxtynouLC7///jtxcXEFWqsn93MoJyeHa9eucfjwYebPn0+FChXo27dvvvvUqlWL7OxsQkJC6NmzJ7a2tqxbt46rV68aPrty/yZr166lRo0a9zUqvXjx4nz00Uf079+frKwsvvjiC+zs7AyjyOvVq4eNjQ2TJk2iX79+XLt2jZkzZ+ZZ2qR06dL8/PPPJCQk4O7ublRmbm7OJ598wrBhw+jfvz9t27bl4sWLzJw5k+eee45u3boVOF6Ru1E+VD5UPhSRXM8//zzdunVj6tSpXLlyhbp16/Lnn3/yxRdfYGFhgYuLC7a2trz44ossWLCAsmXLUrJkSbZv3254OvX9zkp0cnIiODiY6OhoTp8+TevWrSlXrhwXLlxg1apV7N2719BR2bRpU+rWrcuIESP4888/qVKlCnv27CEqKoqAgABef/31PMevVKkS/v7+hIWFkZ6eTpUqVVi1ahVJSUkP/XqJ6akz8in0888/ExgYCNy8CHj++ed5/fXXmTRpUp4FpG/VqFEjpkyZwty5cw0PralduzYLFiwwXHh06tSJn376iR49ejBx4kTKli1b4LjeffddUlNTCQkJwcrKitatWzNo0CDDNBBvb2+GDBnCwoUL2bhxo+GiL/fJWXDzLm23bt1YunQpW7duNSwqfqvx48fz2muvsWLFCqKjoylbtiydO3cmJCTkoe/q9+7dG0dHRxYtWkRsbCx2dnY0b96cfv36PdBaiWvXrmXt2rV5tletWpUXXniBOXPmMH36dBYsWEBycjKvvPIK/fv3N7p4a9++Pdu2bSMkJISPP/6YnTt3EhQUlGd9qFxt2rRh6tSpxMTE3LEzsly5csTExBAWFkZoaChpaWlUqFCB8ePHExAQAEC7du04deoUK1asYMmSJZQrV47GjRvTsWNHRo0aRVJS0n19yREpiAYNGlC6dGlefPHFO34RNjMzK9B7pyC8vLxo0KABYWFh7Nq1i4iIiIeKv0mTJpw/fx5fX98C1V22bBnR0dF89dVXJCcnY2VlRbVq1QgPDzd8GS1VqhSzZ8/m//7v/+jbty+2trZUrVqVRYsW0aNHD/bt24ePj0+e43fo0AFbW1uioqJYunQpJUqUoFatWkyZMsXwhfbTTz9l2rRpzJ07l/Pnz/P8888TEBBwxy/Pt8r9HIKbN3NeeuklPvjgAzp27JjnCbu5ypYtS1RUFF988QUjRozgxo0bODs7M2PGDMNNsbfffptvvvmGoUOHEhAQQGho6D1jyeXi4kKrVq0IDQ3l6tWr1K9fn+HDhxtGd5cqVYrp06cTFhZGSEgIL7/8Mh9//LFhilGu4OBgJkyYwAcffMC8efPynKd9+/bY2toyZ84cQkJCKFmyJG+88QaffPKJ1jmSR0b5UPlQ+VBEbvXJJ59QtmxZvv76ayIiIrCzs6NBgwb079/fkGtmz57NhAkTGDx4MFZWVjg7OzNnzhzGjh3L/v376dix432dc/Dgwbi6uhIbG8u4ceNISUmhdOnSeHp6EhsbS5UqVYCb/RIRERF88cUXzJs3j4sXL/Lqq68yYMAAunbtesfjf/rpp5QtW5YFCxZw5coVGjduTM+ePZk1a9YDv05SNJjlaFVgERGRxy4nJ4fWrVvj5eXFqFGjTB2OiIjJKB+KiIg82zQyUkRE5DFKSUlh/vz5HD58mBMnTjB79mxThyQiYhLKhyIiIgLqjBQREXmsrK2tiYmJITs7m/Hjx1O+fHlThyQiYhLKhyIiIgKapi0iIiIiIiIiIiKF5OGe5iEiIiIiIiIiIiJSQOqMFBERERERERERkUKhzkgREREREREREREpFM/sA2zq1KlDeno6ZcqUMXUoIvIEOH/+PFZWVuzbt8/UoTxSyoUicr+exnyoXCgi9+tpzIWgfCg6SDpkAAAgAElEQVQi9+9B8uEzOzIyLS2NzMxMU4chIk+IzMxM0tLSTB3GI6dcKCL362nMh8qFInK/Hncu3LVrFx06dKBWrVp4e3szbtw4UlNTARgzZgyurq54eHgYfpYuXWrYNzIykkaNGlGzZk06d+7Mb7/9VuDzKh+KyP16kHz4zI6MLFu2LADffvutiSMRkSfBm2++aeoQHgvlQhG5X09jPlQuFJH79ThzYXJyMh9++CGhoaG0bduWCxcu8MEHHxAREUGfPn04fPgw48aNo127dnn2jYuLY+HChURHR1O+fHnCw8Pp06cPa9aswczM7J7nVj4Ukfv1IPnwmR0ZKSIiIiIiIlLUODg48P3339O+fXvMzMy4dOkSaWlpODg4kJ6ezrFjx3B1dc1332XLltGxY0ecnZ0pXrw4AwYM4MyZM+zZs6eQWyEicmfqjBQREREREREpQkqWLAlA48aNad26NWXKlKF9+/YkJiaSmZnJ9OnTadCgAc2aNSMiIoLs7GwAkpKSqFy5suE4lpaWVKhQgcTERJO0Q0QkP+qMFBERERERESmCNm7cyPbt2zE3N6dPnz5cvXoVT09POnfuzLZt2/j8889ZuHAhc+fOBeDatWvY2NgYHcPa2prr16+bInwRkXypM1JERERERESkCLK2tqZcuXIMGjSI7777DldXVxYsWICnpyeWlpa4u7vTpUsX4uPjAbCxsTE86CZXamoqtra2pghfRCRf6owUERERERERKSJ++OEHmjdvTnp6umFbeno6lpaW7Ny5k5iYGKP66enpWFtbA+Ds7Mzx48cNZRkZGZw4ccJo6raIiKmpM1JERERERESkiHBxcSE1NZWwsDDS09M5ffo0kydPJiAgAEtLSyZOnMiuXbvIycnhwIEDLFiwgMDAQAD8/f1ZtGgRiYmJpKWlERYWhqOjI3Xq1DFxq0RE/lbM1AGIiIiIiIiIyE22trZERUUxYcIEvL29KVWqFK1btyYkJAQrKyuGDRtGaGgoZ8+exdHRkd69e+Pn5wdAQEAAV69eJSQkhOTkZNzc3JgzZw6WlpYmbpWIyN/UGSkiIiIiIiJShDg5ORkeSnO7oKAggoKC8i0zMzMjODiY4ODgxxmeiMhD0TRtERERERERERERKRTqjBQREREREREREZFCoc5IERERERERERERKRTqjBQREREREREREZFCoQfYPKSr30Tk2VbKr6cJIhGRJ1liYiKTJ0/myJEjWFpa4u3tzdChQ3FwcGDMmDGsWLHC6CmIQ4cOJTAwEIDIyEgWLlzIlStXcHNzY+zYsVSsWNFUTZEiIHLryfuq36NJ+ccUiciDSU5OJjAwkM8++wwvLy9Gjx7NmjVrjOqkpqbSoEEDoqOjyc7Opnbt2uTk5GBmZmaos3PnTkqUKFHY4T920QfX59n2QY3mJohERETk6ZazfPsjPZ5ZQKNHerwnlUZGioiYWGpqKt27d8fDw4MdO3awdu1aLl26xPDhwwE4fPgw48aN48CBA4af3I7IuLg4Fi5cSHR0NHv27KF69er06dOHnJwcUzZJROSB7d+/n8DAQE6e/LtT/dNPPzXKgTNmzKB06dIMHToUgKSkJDIyMkhISDCq9zR2RIqIiIg86dQZKSJiYmfOnKFKlSqEhIRgZWWFvb09gYGB7N27l/T0dI4dO4arq2u++y5btoyOHTvi7OxM8eLFGTBgAGfOnGHPnj2F3AoRkYcXFxfHwIED6d+//x3rJCcnM3DgQEaMGIGzszNw86aNi4sLVlZWhRWqiIiIiDwgdUaKiJhYxYoViYqKwsLCwrBtw4YNVK9encTERDIzM5k+fToNGjSgWbNmREREkJ2dDdwcDVS5cmXDfpaWllSoUIHExMRCb4eIyMNq2LAhmzZtomXLlnesM2XKFFxdXWnTpo1h2+HDh0lLS8Pf35969erRqVMnfvjhh8IIWURERETuk9aMFBEpQnJycpg2bRpbtmxh0aJFXLhwAU9PTzp37szUqVM5evQoISEhmJub0717d65du4aNjY3RMaytrbl+/bqJWiAi8uDKlClz1/L//ve/rF69mtjYWKPt1tbWuLu707dvX5577jkWL17MBx98wOrVq3n11VcfZ8giIiIicp/UGSkiUkSkpKQwbNgwjhw5wqJFi3BxccHFxQVvb29DHXd3d7p06UJ8fDzdu3fHxsaG1NRUo+OkpqZia2tb2OGLiDx2K1aswMPDg6pVqxptz107MtcHH3zAypUr2bZtG//4xz8KM0QRERERuQdN0xYRKQJOnjyJv78/KSkpLF++HBcXFwA2b95MTEyMUd309HSsra0BcHZ25vjx44ayjIwMTpw4YTR1W0TkabFx40b8/PzybA8PD+fnn3822paenk7x4sULKzQRERERKSB1RoqImNjly5fp0qULtWrVIjo6GgcHB0NZTk4OEydOZNeuXeTk5HDgwAEWLFhgeJq2v78/ixYtIjExkbS0NMLCwnB0dKROnTqmao6IyGNx8eJFfv31V+rWrZun7NixY4wfP57z58+Tnp7OzJkzSUlJwdfX1wSRioiIiMjdaJq2iIiJrVy5kjNnzrBu3TrWr19vVHbgwAGGDRtGaGgoZ8+exdHRkd69extGBgUEBHD16lVCQkJITk7Gzc2NOXPmYGlpaYqmiIg8NqdOnQKgXLlyecomTpzI5MmT8fPz48aNG7i5uTFv3jzs7OwKO0wREXkG5Czf/siPaRbQ6JEfU6SoUmekiIiJdevWjW7dut2xPCgoiKCgoHzLzMzMCA4OJjg4+HGFJyJiEr/88ovR725ubnm25bKzs2PixImFEZaIiIiIPCR1RoqIiIiIPOGiD67Ps+2DGs1NEImIiIjI3WnNSBERERERERERESkU6owUERERERERERGRQqHOSBERERERERERESkU6owUERERERERERGRQmHSzshLly4xePBgvLy8qFu3Lh999BHnzp0D4ODBg3To0AEPDw98fHyIjY012jcuLg5fX19q1qxJ+/btOXDggCmaICIiIiIiIiIiIgVk0s7I3r17c/36dTZt2sSWLVuwsLBg1KhRXL58mZ49e9K2bVv27t3L+PHjmThxIocOHQJgz549jBs3jkmTJrF3717atGlDr169uHHjhimbIyIiIiIiIiIiIndhss7In376iYMHDzJp0iRKly5NyZIlGTduHAMHDmTjxo3Y2dnRqVMnihUrRv369WndujWLFy8GIDY2llatWlG7dm0sLS3p2rUr9vb2xMfHm6o5IiIiIiIiIiIicg8m64w8dOgQTk5OLFu2DF9fXxo2bMjkyZMpU6YMx48fp3Llykb1nZycSExMBCApKemu5SIiIiIiIiIiIlL0mKwz8vLly/zyyy+cOHGCuLg4Vq1axdmzZxkyZAjXrl3DxsbGqL61tTXXr18HuGe5iIiIiIiIiIiIFD0m64y0srICYMSIEZQsWRJHR0f69evHtm3byMnJITU11ah+amoqtra2ANjY2Ny1XERERERERERERIqeYqY6sZOTE9nZ2WRkZFC8eHEAsrOzAahatSpLliwxqp+UlISzszMAzs7OHD9+PE95o0aNCiFyEREREREREQHIWb79kR/TLEDf7UWeZibrjGzQoAGvvvoqw4cPZ+LEiaSlpREeHs5bb73FO++8w/Tp05k/fz6dOnVi//79rFmzhtmzZwMQEBBASEgILVq0oHbt2ixevJi//voLX19fUzVHRETkmRG59WSB6/ZoUv4xRiIiIiIiIk8ak03TtrS0ZOHChVhYWNCsWTOaNWvGCy+8wIQJE7C3t2fu3LmsX78eLy8vRo4cyciRI6lXrx4A9evXZ8yYMYSGhuLp6cm///1vIiMjsbOzM1VzRERERERERERE5B5MNjISoFy5coSHh+db5ubmRkxMzB339fPzw8/P73GFJiIiIiIiIiIiIo+YyUZGioiIiIiIiIiIyLNFnZEiIiIiIiIiIiJSKNQZKSIiIiIiIiIiIoVCnZEiIiIiIiIiIiJSKNQZKSIiIiIiIiIiIoXCpE/TFhERERERERFju3btYurUqfz666/Y2NjQvHlzBg0ahLW1NQcPHuSzzz4jKSkJe3t7evXqRYcOHQz7xsXFMXv2bM6fP0/FihUZNWoUHh4eJmyNPC1ylm9/pMczC2j0SI8nTw6NjBQREREREREpIpKTk/nwww9577332LdvH3FxcSQkJBAREcHly5fp2bMnbdu2Ze/evYwfP56JEydy6NAhAPbs2cO4ceOYNGkSe/fupU2bNvTq1YsbN26YuFUiIn9TZ6SIiIiIiIhIEeHg4MD3339P+/btMTMz49KlS6SlpeHg4MDGjRuxs7OjU6dOFCtWjPr169O6dWsWL14MQGxsLK1ataJ27dpYWlrStWtX7O3tiY+PN3GrRET+ps5IERERERERkSKkZMmSADRu3JjWrVtTpkwZ2rdvz/Hjx6lcubJRXScnJxITEwFISkq6a7mISFGgzkgRERERERGRImjjxo1s374dc3Nz+vTpw7Vr17CxsTGqY21tzfXr1wHuWS4iUhSoM1JERERERESkCLK2tqZcuXIMGjSI7777DhsbG1JTU43qpKamYmtrC3DPchGRokCdkSIiIiIiIiJFxA8//EDz5s1JT083bEtPT8fS0hInJyeOHz9uVD8pKQlnZ2cAnJ2d71ouIlIUqDNSREREREREpIhwcXEhNTWVsLAw0tPTOX36NJMnTyYgIIBmzZpx4cIF5s+fT0ZGBrt372bNmjX4+/sDEBAQwJo1a9i9ezcZGRnMnz+fv/76C19fXxO3SkTkb8VMHYCIiIiIiIiI3GRra0tUVBQTJkzA29ubUqVK0bp1a0JCQrCysmLu3LmMHz+e6dOn4+DgwMiRI6lXrx4A9evXZ8yYMYSGhnL27FmcnJyIjIzEzs7OxK0SEfmbOiNFREREREREihAnJyfmzp2bb5mbmxsxMTF33NfPzw8/P7/HFZqIyEPTNG0REREREREREREpFOqMFBEREZEiJTk5GV9fX/bs2WPYNmbMGFxdXfHw8DD8LF261FAeGRlJo0aNqFmzJp07d+a3334zRegiIiIicg/qjBQRERGRImP//v0EBgZy8uRJo+2HDx9m3LhxHDhwwPATGBgIQFxcHAsXLiQ6Opo9e/ZQvXp1+vTpQ05OjimaICIiIiJ3oc5IERERESkS4uLiGDhwIP379zfanp6ezrFjx3B1dc13v2XLltGxY0ecnZ0pXrw4AwYM4MyZM0YjK0VERESkaFBnpIiIiIgUCQ0bNmTTpk20bNnSaHtiYiKZmZlMnz6dBg0a0KxZMyIiIsjOzgYgKSmJypUrG+pbWlpSoUIFEhMTCzV+EREREbk3PU1bRERERIqEMmXK5Lv96tWreHp60rlzZ6ZOncrRo0cJCQnB3Nyc7t27c+3aNWxsbIz2sba25vr164URtoiIiIjcB42MFBEREZEizdvbmwULFuDp6YmlpSXu7u506dKF+Ph4AGxsbEhNTTXaJzU1FVtbW1OEKyIiIiJ3oc5IERERESnSNm/eTExMjNG29PR0rK2tAXB2dub48eOGsoyMDE6cOGE0dVtEREREigZ1RoqIiIhIkZaTk8PEiRPZtWsXOTk5HDhwgAULFhiepu3v78+iRYtITEwkLS2NsLAwHB0dqVOnjokjFxEREZHbac1IERERESnSfH19GTZsGKGhoZw9exZHR0d69+6Nn58fAAEBAVy9epWQkBCSk5Nxc3Njzpw5WFpamjhyEREREbmdOiNFREREpMj55ZdfjH4PCgoiKCgo37pmZmYEBwcTHBxcGKGJiIiIyEPQNG0REREREREREREpFOqMFBERERERERERkUKhadoiIiIiIs+I6IPr82z7oEZzE0QiIiIizyqNjBQREREREREREZFCoc5IERERERERERERKRTqjBQREREREREREZFCoTUjRURETCBy68n7qt+jSfnHFImIiIiIiEjh0chIERETS0xMpFu3bnh6euLt7c3gwYNJTk4G4ODBg3To0AEPDw98fHyIjY012jcuLg5fX19q1qxJ+/btOXDggCmaICIiIiIiIlIg6owUETGh1NRUunfvjoeHBzt27GDt2rVcunSJ4cOHc/nyZXr27Enbtm3Zu3cv48ePZ+LEiRw6dAiAPXv2MG7cOCZNmsTevXtp06YNvXr14saNGyZulYiIiIiIiEj+1BkpImJCZ86coUqVKoSEhGBlZYW9vT2BgYHs3buXjRs3YmdnR6dOnShWrBj169endevWLF68GIDY2FhatWpF7dq1sbS0pGvXrtjb2xMfH2/iVomIiIiIiIjkz6SdkfHx8VSrVg0PDw/Dz6BBgwDYtm0brVu3pmbNmrRo0YItW7YY7RsZGUmjRo2oWbMmnTt35rfffjNFE0REHkrFihWJiorCwsLCsG3Dhg1Ur16d48ePU7lyZaP6Tk5OJCYmApCUlHTXchEREREREZGixqQPsDl8+DB+fn5MnDjRaPuJEyfo3bs3U6dOpUmTJmzcuJF+/fqxceNGypUrR1xcHAsXLiQ6Opry5csTHh5Onz59WLNmDWZmZiZqjYg87U6dOkXVqlULVPfo0aP3ffycnBymTZvGli1bWLRoEQsWLMDGxsaojrW1NdevXwfg2rVrdy0XERERERERKWpM3hnZokWLPNvj4uKoU6cOb731FgAtW7Zk5cqVLF26lD59+rBs2TI6duyIs7MzAAMGDGDZsmXs2bOHevXqFWobROTZYW9vz5AhQ4Cb06sjIiIIDAzEw8MDS0tLDh06xJIlS+jVq9d9HzslJYVhw4Zx5MgRFi1ahIuLCzY2Nly9etWoXmpqKra2tgDY2NiQmpqap9ze3v4BWygiIiIiIiLyeJmsMzI7O5sjR45gY2NDVFQUWVlZNG7cmIEDB95z6mFSUhI9evQwlFlaWlKhQgUSExPVGSkij42trS3t2rUDoHPnzowaNYqAgABD+VtvvYWTkxP/+te/+OCDDwp83JMnT9KjRw9eeuklli9fjoODAwCVK1dm586dRnWTkpIMN2KcnZ05fvx4nvJGjRo9UPtEREREREREHjeTrRmZnJxMtWrVaNasGfHx8cTExHDixAkGDRp0z6mHmpooIqZ26NAh6tatm2e7u7s7SUlJBT7O5cuX6dKlC7Vq1SI6OtrQEQng6+vLhQsXmD9/PhkZGezevZs1a9bg7+8PQEBAAGvWrGH37t1kZGQwf/58/vrrL3x9fR++gSIiIiIiIiKPgclGRjo6OhqeCAs3pxsOGjSId999Fy8vr3ynHt5ramJuuYjI41a+fHnWrl1LSEiI0falS5fi5ORU4OOsXLmSM2fOsG7dOtavX29UduDAAebOncv48eOZPn06Dg4OjBw50jACvH79+owZM4bQ0FDOnj2Lk5MTkZGR2NnZPXwDRURERERERB4Dk3VGJiYmsnbtWgYMGGB46Ex6ejrm5ua4u7vnefhDUlISrq6uwN9TE5s2bQpARkYGJ06cyDO1W0TkcenTpw99+vRh165duLm5kZOTww8//MDRo0eJjIws8HG6detGt27d7lju5uZGTEzMHcv9/Pzw8/O7r9hFRERERERETMVk07Tt7OxYvHgxUVFRZGZmcubMGT7//HPatWtH27ZtSUhIID4+nszMTOLj40lISDB84fb392fRokUkJiaSlpZGWFgYjo6O1KlTx1TNEZFnjK+vL4sXL6ZcuXLs2LGDnTt3UqFCBWJjY7V2rYiIiIiIiMgdmGxk5AsvvMCcOXOYOnUqX375JcWLF6dVq1YMGjSI4sWLM2vWLKZMmcKIESN4+eWXmTFjBq+//jpwc520q1evEhISQnJyMm5ubsyZMwdLS0tTNUdEnkG1atWiVq1apg5DRERERERE5Ilhss5IAE9PzztOP3zjjTd444038i0zMzMjODiY4ODgxxmeiIiRK1euMHPmzALV/fjjjx9zNCIiIiIiIiJPHpN2RoqIPEmuXbvGypUr71nPzMxMnZEiIiIiIiIi+VBn5GNw9ZsIo99L+fU0USQi8ii9+OKLfPvtt6YOQ0REREREROSJpc5IEZGH8N133/HLL79QrFgxnJ2dqVevHhYWFqYOS0RERESeYImJiUyePJkjR45gaWmJt7c3Q4cOxcHBgTFjxrBixQqjZyYMHTqUwMBAACIjI1m4cCFXrlzBzc2NsWPHUrFiRVM1RUQkD3VGiog8gCtXrhAcHMxPP/1E6dKlyc7OJiUlherVqzNv3jxKly5t6hBFRERE5AmUmppK9+7deffdd5kzZw7Xrl1jyJAhDB8+nK+++orDhw8zbtw42rVrl2ffuLg4Fi5cSHR0NOXLlyc8PJw+ffqwZs0azMzMTNAaEZG8zE0dgIjIk2jy5MmkpaWxevVqEhIS2LdvH6tWrSI9PZ2wsDBThyciIiIiT6gzZ85QpUoVQkJCsLKywt7ensDAQPbu3Ut6ejrHjh3D1dU1332XLVtGx44dcXZ2pnjx4gwYMIAzZ86wZ8+eQm6FiMidqTNSROQBfPvtt4wePZrKlSsbtlWpUoVRo0axefNmE0YmIiIiIk+yihUrEhUVZbT0z4YNG6hevTqJiYlkZmYyffp0GjRoQLNmzYiIiCA7OxuApKQko+tTS0tLKlSoQGJiYqG3Q0TkTjRNW0TkAWRmZuLg4JBn+/PPP09KSooJIhIRERGRp01OTg7Tpk1jy5YtLFq0iAsXLuDp6Unnzp2ZOnUqR48eJSQkBHNzc7p37861a9ewsbExOoa1tTXXr183UQtERPLSyEgRkQdQvXp1vv766zzblyxZQtWqVU0QkYiIiIg8TVJSUgzrPS5atAgXFxe8vb1ZsGABnp6eWFpa4u7uTpcuXYiPjwfAxsaG1NRUo+OkpqZia2triiaIiORLIyNFRB5Av379eP/99zl48CC1atXCzMyMffv2kZiYSGRkpKnDExEREZEn2MmTJ+nRowcvvfQSy5cvN8zI2bx5MxcuXCAoKMhQNz09HWtrawCcnZ05fvw4TZs2BSAjI4MTJ04YTd0WETE1dUaKiDwADw8PFi9ezLx589ixYwc5OTlUrlyZkSNHUrNmTVOHJyJiMsnJySQkJFC9enVeffVVU4fzTIs+uN7UIYg8sx4mF16+fJkuXbpQr149xo8fj7n53xMac3JymDhxIq+99hr16tXjxx9/ZMGCBQwbNgwAf39/ZsyYQaNGjXj99dcJDw/H0dGROnXqPNL2iYg8DHVGiog8IHd3d8LDw00dhoiISR07dozevXvz2WefUaVKFdq0acOFCxewsrIiIiKCevXqmTpEEZHH7lHmwpUrV3LmzBnWrVvH+vXGNxUOHDjAsGHDCA0N5ezZszg6OtK7d2/8/PwACAgI4OrVq4SEhJCcnIybmxtz5szB0tLykbZXRORhqDNSROQ+XLx4kX//+9/4+flRqlQpsrKymDZtGlu3bsXR0ZF//vOfeHl5mTpMEZFCM3nyZF577TUqVqzIunXryMzMZNu2bSxZsoRp06YRExNj6hBFRB67R5kLu3XrRrdu3e5YHhQUZDRN+1ZmZmYEBwcTHBx8320QESkseoCNiEgBZWZm0rp1az7//HOSk5MBmDBhAlFRUTg5OfHKK6/w4Ycfsn//fhNHKiJSeA4cOMCQIUN4/vnn+e6772jcuDHlypUjICCAxMTEBzpmcnIyvr6+7Nmzx7Btw4YN+Pn5UatWLXx8fJg5cybZ2dmG8hYtWlCjRg08PDwMP7/++utDt09EpCAeRy4UEXlaaWSkiEgBXblyBXd3d2bNmkXJkiW5ePEiS5cuxdfX1zBd++WXX+bLL78kKirKxNGKiBQOc3NzrKysyMrKYvfu3YwYMQKAa9euGR6ocD/279/P0KFDOXnypGHbTz/9xODBg5k2bRqNGzfm999/p0ePHpQoUYLg4GBSUlL4/fff+fbbb3n55ZcfWdtERArqUedCEZGnmUZGiogUUGpqKn369KFkyZIAfP/992RlZdG2bVtDnYYNG3Lo0CFThSgiUuhq1qzJV199xfTp07lx4waNGjXi7NmzTJ069b4f6BUXF8fAgQPp37+/0fbTp08TFBRE06ZNMTc3p1KlSvj6+rJ3717gZmelnZ2dOiJFxGQeZS4UEXnaqTNSRKSAsrOzeemllwy/79u3D3Nzczw9PQ3b7O3tSUtLM0V4IiImMWrUKI4ePcqSJUsYPnw4Dg4OREREkJSUxODBg+/rWA0bNmTTpk20bNnSaHuzZs0MT4qFmzeHtm7dSvXq1QE4fPgwNjY2/OMf/8DLy4v27duzZcuWh2+ciEgBPcpcKCLytNM0bRGRArKwsODs2bO8+OKLwM2Rka6uroaRkgBHjx7F0dHRVCGKiBS61157jZUrVxpt++ijjxg+fDgWFhb3dawyZcrcs05KSgp9+/bF2tqarl27Ajcf2ODm5sYnn3zCSy+9xPr16+nduzeLFi164kckRR9cf+9KImJyjzIXiog87TQyUkSkgKytrfnyyy+5evUqq1at4o8//qBFixaG8uvXrzN79mz+n717D4uyzv8//hpOglgCaaZmHjjoppB4wPMxqdVEVFBM81RaGWr6VTwrtkhomrme8pDmiQ0PSa5GZZm5nUQkMlNRsCXdbE1hU9FFQOf3R7+d3QmtAYe5UZ+P65rrYj6fe+Z+zT/vi3nP574/7dq1MzAlADheQUGB3nnnHb366qv6+eefdfLkSV24cMHu5/nuu+80YMAAFRcXa8OGDZYfg0aMGKHFixerXr16cnNzU69evdS2bVt98MEHds8AADfjqFoIALc7VkYCgI3uvfde5eTkKCQkRGazWU2aNNHAgQMlSZs3b9aSJUtkMpkUHR1tcFIAcJzz589rwIABOn/+vAoLC9W/f3+tXbtWhw8f1vr16+Xn52eX8+zbtzQqa58AACAASURBVE//93//p/79+2vChAlycfnvv7Fr1qzRww8/rDZt2ljGCgsLValSJbucGwB+j6NqIQDcCVgZCQA2cnZ21s6dO/X6669r5cqVeuutt+Tm5maZ69mzp7Zt26YaNWoYnBQAHGfu3Lny8/PTl19+aWn+zZs3T40aNdIrr7xil3N8/fXXio6O1tSpUzV58mSrRqQk/fjjj3rppZd0+vRpFRcXa9u2bcrIyFCfPn3scn4A+D2OqIUAcKdgZSQAlIKbm5s6d+5cYjwyMtLxYQCgAti/f79WrVolDw8Py1jVqlUVExOjIUOG2OUcK1asUHFxseLj4xUfH28Zb968ud544w1NmjRJTk5OGjhwoC5duiQ/Pz+tWrVKdevWtcv5AeD3OKIWAsCdgmYkAAAAyuzy5ctWX77/V3FxcZnf9/jx45a/V6xY8ZvHurm5adq0aZo2bVqZzwcAt6K8aiEA3Im4TBsAAABl1rJlSyUmJlqNFRUVadmyZWrWrJlBqQDAsaiFAGA7VkYCAACgzCZPnqxBgwbpwIEDKioq0uzZs/Xdd9/p0qVL2rRpk9HxAMAhqIUAYDuakQAAACgzX19f7dixQ2+99ZZq1qyp69evq3v37ho4cKAefPBBo+MBgENQCwHAdjQjAaCMzpw5o3vvvVdVqlTR/v37tXv3bjVr1kw9e/Y0OhoAOFSNGjU0btw4y/O8vDz5+PgYmAgAHI9aCAC24Z6RAFAGH374oR577DF9/fXXOn36tEaMGKEvv/xSM2bMKHG/IAC4k128eFEzZ87U8ePHde3aNQ0bNkzt2rVT9+7ddfr0aaPjAYBDUAsBwHY0IwGgDJYvX65nnnlGbdu2VUpKimrVqqV3331X8fHx3BcIwF0lISFB+/fvl4uLiz7++GOlp6frlVdeUd26dfXKK68YHQ8AHIJaCAC24zJtACiDkydPaunSpXJyctJnn32mTp06ycnJScHBwfrhhx+MjgcADrNv3z4tW7ZMvr6+Wrt2rdq1a6ewsDAFBAToqaeeMjoeADgEtRAAbMfKSAAog3vvvVeXLl1Sfn6+vv76a7Vt21aSdOrUKXl5eRmcDgAc58qVK6pZs6Yk6YsvvrDUQw8PD127ds3IaADgMNRCALAdKyMBoAw6deqkWbNmqUqVKqpSpYratWunL774QrNnz1bnzp2NjgcADuPr66tPPvlENWvW1I8//qiOHTtKkrZs2SJfX1+D0wGAY1ALAcB2NCMBoAxmzpypRYsW6fTp03r99dfl5uam9PR0BQUFafLkyUbHAwCHGTt2rMaMGaOioiL17NlT9erVU0JCghITE7Vs2TKj4wGAQ1ALAcB2NCMBoAzc3d01ZcoUq7ExY8YYlAYAjNOpUyft27dPZ8+eVaNGjSRJPXr0UP/+/VkNBOCuQS0EANvRjASAMsrMzNT69ev197//XX/+85/10Ucfyc/PT61atTI6GgA4lLe3t7y9vS3PH3nkEQPTAIAxqIUAYBuakQBQBt9++62efPJJNW3aVN9++60KCwt17Ngxvfzyy1q6dKm6dOlidEQAcIiuXbvKZDLddH7Pnj0OTAMAxqAWAoDtaEYCQBksWLBATz/9tMaPH6/g4GBJ0pw5c3TPPffQjARwV+nTp4/VF/CioiJ9//33+tvf/qZx48YZmAwAHIdaCAC2qxDNyGvXrmnYsGGqXbu25s6dK0nat2+fFixYoNOnT6tmzZqaNGmS1Zf71atXa+PGjbp48aICAwP10ksvqUGDBkZ9BAB3mW+//VaxsbElxp988kklJSUZkAgAjHGz++Vu2rRJ6enpGjJkiIMTAYDjUQsBwHZOpX3BkCFDdPHixRLjubm56t27d5lCLF26VAcPHrQ8z8nJ0ZgxY/Tiiy/q4MGDGjNmjMaNG6ezZ89KkpKTk7Vx40atWbNGqampaty4scaOHSuz2Vym8wNAabm6uio/P7/E+JkzZ+Th4WFAIgCoWLp06aJ9+/YZHQMADEUtBICSbFoZuW/fPh0+fFiSlJaWphUrVqhy5cpWx3z//ff64YcfSh3gyy+/1O7du/XYY49ZxpKTk9WiRQt169ZN0i+7kG3fvl2bN2/W2LFjtWXLFg0cOFD+/v6SpAkTJmjLli1KTU1V69atS50BAEqrW7duevXVV/Xaa69Zxk6ePKn4+Hh17tzZuGAAUEEcOHBAlSpVMjoGABiKWggAJdnUjKxdu7b+9Kc/WVYepqSkyMnpv4sqTSaTKleurEmTJpXq5Lm5uZo+fbqWL1+udevWWcazs7MVEBBgdayfn58yMzMt8yNHjrTMubq6ql69esrMzKQZCcAhJk+erBEjRqht27Yym83q27ev8vPz1ahRo1LXQgC4nf360kOz2az8/HwdP36cyxIB3DWohQBgO5uakX5+fpbdv7p27aq3335b3t7et3Ti69evKyYmRsOHD1ejRo2s5i5fvlziMkd3d3dduXLFpnkAKG9VqlRRUlKSvvzySx09elTXr19XQECAOnToYPVjDQDc6WrXrl1izNXVVUOHDlVYWJgBiQDA8aiFAGA7m5qRmZmZCggIkJOTkz7++GO7nHjlypVyc3PT4MGDS8x5eHiooKDAaqygoECenp42zQOAo7Rp00Zt2rRRXl6eDhw4oDNnzujBBx80OhYAOExCQoLREQDAcNRCALCdTc3IPn366LPPPtN9991nGXvnnXcUGhpa5gbgjh079NNPP6lFixaSZGkufvTRRxo0aJCOHDlidXx2draaNGkiSfL391dWVpZld+2ioiLl5OSUuLQbAMrLiRMnNGbMGM2ZM0eNGjVSeHi4zp07Jzc3N61atYpbRgC4q/zzn/9UYmKijh8/LhcXF/n7+6t///43XCkEAHcqaiEA2MamawlvtEv1n/70J+Xl5ZX5xO+//76++uorHTx4UAcPHlTPnj3Vs2dPHTx4UL169dKBAweUkpKi4uJipaSk6MCBAwoPD5ckRUREaNOmTcrMzNTVq1f16quvqlq1apbGJgCUt3nz5qlu3bpq0KCB3nvvPRUVFWnfvn0aPny4Fi1aZHQ8AHCYEydOqFevXtqxY4fc3NxkNpu1fft2hYeHKysry+h4AOAQ1EIAsJ1NKyNv5EYNSnvx9fXVsmXLtGDBAk2fPl21a9fWkiVLVL9+fUlSZGSkLl26pOjoaOXl5SkwMFArV66Uq6truWUCgP+VkZGhrVu36r777tOnn36qTp06qUaNGoqMjNT69euNjgcADvPKK6+odevWWrBggdzc3CRJV69eVUxMjBYsWKCVK1canBAAyh+1EABsV2F2WZg7d67mzp1red6hQwft2LFDGRkZ2rVrlzp16mSZM5lMevrpp7Vnzx5lZGRow4YNlkYlADiCk5OT3NzcdO3aNe3fv19t2rSR9MsGW+7u7mV+37y8PIWGhio1NdUyFhsbqyZNmig4ONjy2Lx5s2V+9erV6tixo5o2barBgwfru+++K/sHA4BSSk9P1+jRoy1fviWpUqVKeuGFF5Senm5gMgBwHHvWwszMTA0fPlwhISFq166dJk2aZLkq8dChQ+rXr5+Cg4PVtWtXbd261eq1ycnJCg0NVdOmTdW3b19lZGTc+ocDADurMM1IALidNG3aVCtWrNDixYv173//Wx07dtTZs2e1cOFCNW3atEzvmZ6erqioKJ06dcpq/PDhw4qLi1NGRoblERUVJemXfzg3btyoNWvWKDU1VY0bN9bYsWPLdfU6APwvT09PFRYWlhi/0RgA3KnsVQsLCgo0YsQIBQcH67PPPtOuXbv0888/a9q0abpw4YKeffZZ9e7dW2lpaYqPj1dCQoK++eYbSVJqaqri4uI0d+5cpaWlqVevXho1apT+/e9/2+UzAoC92NyMzMjIUFpamuVhNpv1zTffWI2lpaWVZ1YAqDBmzpypY8eO6S9/+YumTZsmHx8frVq1StnZ2Zo0aVKp3y85OVkTJ07U+PHjrcYLCwt14sQJywZev7ZlyxYNHDhQ/v7+qlSpkiZMmKAzZ85YrawEgPLUunVrvfLKK/r5558tY3l5eVqwYAGbeQG4a9irFp45c0aNGjVSdHS03Nzc5O3traioKKWlpWn37t3y8vLSoEGD5OLiojZt2igsLEyJiYmSpK1bt+qJJ55Q8+bN5erqqmHDhsnb21spKSl2/7wAcCtsvmfkmDFjSqy0mTBhgtVzk8mkY8eO2ScZAFRgdevW1fbt263GXnjhBU2bNk3Ozs6lfr/27dsrLCxMLi4uVg3JzMxMFRcXa/HixUpPT9c999yjiIgIjRgxQk5OTsrOztbIkSMtx7u6uqpevXrKzMykCQDAISZOnKgBAwaoS5cuqlevnkwmk/7+97/r3nvv1aZNm4yOBwAOYa9a2KBBA73xxhtWYx988IEaN26srKwsBQQEWM35+flp27ZtkqTs7GxFRESUmM/MzCzjpwKA8mFTM3LPnj3lnQMAbitnzpy54fjZs2clSbVq1SrV+1WvXv2G45cuXVJISIgGDx6shQsX6tixY4qOjpaTk5NGjBihy5cvy8PDw+o17u7uunLlSqnODwBl9cADD+jdd9/Vjh07lJWVJbPZrMjISIWFhemee+4xOh4AOER51EKz2axFixZp79692rRpkzZs2PCb//fxfyGA24VNzcjatWuXdw4AuK107dpVJpPppvP2WiXerl07tWvXzvI8KChIQ4cOVUpKikaMGCEPDw8VFBRYvaagoECenp52OT8A2MLT01MDBw40OgYAGMqetTA/P19Tp07VkSNHtGnTJjVs2FAeHh66dOmS1XH/+3/fzf4v9Pb2tksmALAXmy/TBgD814YNG6yeFxcXKycnR2+++aamT59ut/N89NFHOn/+vAYMGGAZKywstOzY7e/vr6ysLHXp0kWSVFRUpJycnBKX8ACAPeXl5Wnq1Kk2HZuQkFDOaQDAGOVVC0+dOqWRI0eqVq1a2rZtm3x8fCRJAQEB+vzzz62Ozc7Olr+/v6T//l/46/mOHTvafG4AcASakQBQBiEhISXG2rZtq1q1amnFihXq3LmzXc5jNpuVkJCgunXrqnXr1vr666+1YcMGyz++ERERWrJkiTp27Kj69evrtddeU7Vq1dSiRQu7nB8AbuTatWv6xz/+YTX21VdfqXHjxqpUqZJBqVBWaw69X2LsmUf+aEAS4PZSHrXwwoULGjp0qFq3bq34+Hg5Of13z9nQ0FDNnz9f69at06BBg5Senq6dO3dq+fLlkqTIyEhFR0ere/fuat68uRITE5Wbm6vQ0NCyf0gAKAc0IwHAjvz8/HT06FG7vV9oaKimTp2q2bNn6+zZs6pWrZrGjBmj8PBwSb/803np0iVFR0crLy9PgYGBWrlypVxdXe2WAQB+rXr16tq4caPVWHBwsF599VXVqVPnlt8/Ly9PUVFRmjNnjlq1aiVJOnTokObMmaPs7Gx5e3tr1KhR6tevn+U1ycnJWr58uc6dO6cGDRpo5syZCg4OvuUsAHAz5VELt2/frjNnzui9997T++9b/1CQkZGhtWvXKj4+XosXL5aPj49mzJhh2bSwTZs2io2Ntfzf6Ofnp9WrV8vLy6tsHxAAygnNSACwk/z8fK1bt041atS4pfc5fvy41fMBAwZYXab9v0wmk55++mk9/fTTt3ROAKgo0tPTNWXKFJ06dcoyduHCBT377LMaO3asoqKilJaWpujoaDVs2FBBQUFKTU1VXFycVq9eraCgICUmJmrUqFHau3dvic0cAKAiGz58uIYPH37T+cDAQCUlJd10Pjw83PKjNQBUVE6/f0hJP/30k5YuXar/+7//U25urt577z2dPHnS3tkAoMJq1KiR/vCHP1g9WrZsqb/85S96/vnnjY4HALel5ORkTZw4UePHj7ca3717t7y8vDRo0CC5uLioTZs2CgsLU2JioiRp69ateuKJJ9S8eXO5urpq2LBh8vb2VkpKihEfAwAAAL+h1Csjv//+e/Xv319VqlTR2bNnNX78eL333nuaNm2a1qxZo2bNmpVHTgCoUF5++eUSu2m7urqqadOmevDBBw1KBQC3t/bt2yssLEwuLi5WDcmsrKwSG3P5+flp27Ztkn7ZoCEiIqLEfGZmZvmHBgAAQKmUuhk5d+5cdevWTXPmzLE0Hl977TVNmTJFCxcu1KZNm+weEgAqmr59+xodAQDuONWrV7/h+OXLl0tcbu3u7q4rV67YNA8AAICKo9TNyIyMDG3atMlqRZCzs7Oef/559e/f367hAKAi27t3r1asWKHjx4/LxcVFfn5+euaZZ9ixEMAd7+LFi1q6dKnVWHFxsTZs2KCqVatajY8ePfqWz+fh4aFLly5ZjRUUFMjT09MyX1BQUGLe29v7ls8NADfj6FoIAHeKUjcjr127puvXr5cYz8/Pl7Ozs11CAUBF99FHH2nMmDEKDQ3VE088oevXrystLU0vvviilixZokcffdToiLCD1Z+c+v2D/r+RnR8qxyRAxXL58mVt377daqx69eras2eP1ZjJZLLLF/CAgAB9/vnnVmPZ2dny9/eXJPn7+ysrK6vEfMeOHW/53ABwM46uhQBwpyh1M7J9+/Z6/fXXtWDBAsvYv/71L82fP1+tW7e2azgAqKiWLVum0aNHKzo62jI2bNgwLV26VK+//jrNSAB3tJo1a5b4sl2eQkNDNX/+fK1bt06DBg1Senq6du7cqeXLl0uSIiMjFR0dre7du6t58+ZKTExUbm4uK9UBlCtH10IAuFOUejftKVOm6OjRo2rbtq2uXr2qUaNGqWvXrvrhhx80efLk8sgIABXOyZMn1bNnzxLjPXv2LLE6BwBwa7y9vbV27Vq9//77atWqlWbMmKEZM2ZYfghv06aNYmNjNXv2bIWEhOjdd9/V6tWr5eXlZXByAAAA/FqpV0bef//9euedd7Rr1y4dO3ZM169f15NPPqnw8HBVqVKlPDICQIVz//33KycnR3Xr1rUaz8nJ0T333GNQKgC4cxw/ftzqeWBgoJKSkm56fHh4uMLDw8s7FgAAAG5RqZuRERERevnll9WvX7/yyAMAt4WePXvqpZdeUmxsrJo3by5JSk9P15/+9Cf98Y9/NDgdAAAAAAAVU6mbkT/88IMqV65cHlkA4LYxatQonThxQs8995xMJpMkyWw2q1OnTpowYYLB6QAAAAAAqJhK3YwcOXKkpk+frmeeeUYPPfSQ3N3dreZr1aplt3AAUFFVqlRJy5cv18mTJy2XEjZs2FC+vr4GJwOA8vfjjz/q7NmzqlGjhpYuXapnnnlGHh4eRscCAIeiFgJA2ZS6GfmfXbTT0tIsq4GkX1YEmUwmHTt2zH7pAKCC8/X1pQEJ4K5z7do1yxfwZcuWaeDAgXwBB3DXoRYCQNmUuhm5YcOG8sgBABXejz/+qEcffdSmY/fs2VPOaQDAOJUqVdJTTz2latWqyWw2KyIiQk5OTjc8lnoI4E5FLQSAsil1MzIkJKQ8cgBAhVe5cmX16dPH8txsNmvlypUaMGCAvLy8DEwGAI513333afjw4bp48aKWLl2qP/7xj/L09DQ6FgA4FLUQAMqm1M3IwsJCbd68WcePH9e1a9esxg8fPqzdu3fbNSAAVBRVq1bV6NGjrcbWrl2roUOHqk6dOgalAgDHc3Jy0pAhQyT9srlhdHS0qlSpYnAqAHAsaiEAlE2pm5Evv/yytm/frsaNG+vQoUMKDg7W999/r9zcXA0bNqwcIgIAAKCiSkhI0JUrV5SUlKTjx4/LxcVF/v7+6tGjB1/KAdw1qIUAYLtSNyM/+ugjzZ07Vz169NBjjz2muLg41alTR+PHj1dRUVF5ZAQAAEAF9eOPP+qpp55Sbm6u6tevr2vXrmnLli1asWKF/vKXv+iBBx4wOiIAlDtqIQCjmLf9za7vZ4rsaNf3u5Eb3133N/z8889q2rSpJCkgIEBHjx6Vq6urnnvuOe3du9fuAQEAAFBxzZ07VzVr1tTHH3+s5ORk/fWvf9WePXtUs2ZNzZ8/3+h4AOAQ1EIAsF2pm5HVqlVTbm6uJOmhhx7SiRMnJEne3t46f/68fdMBAACgQvv88881efJk+fj4WMaqVaumyZMn67PPPjMwGQA4DrUQAGxX6su0O3XqpNjYWCUkJKhZs2aKj49XaGioUlJSWHoO4I527tw5y03K/+Pq1auaOHGiKlWqZDW+YcMGR0YDAMM4OzvL3d29xHilSpVUWFhoQCIAcDxqIQDYrtQrIydOnKgHHnhABw8e1KOPPip/f3/169dPGzdu1NixY8sjIwBUCM7Ozqpdu7bVIzw8XA0aNCgxDgB3i2bNmmn58uVW9w4vKirS66+/ruDgYAOTAYDjUAsBwHalXhl5zz33aPny5Zbnq1at0tGjR1WtWjXdf//9dg0HABWJj4+PEhISjI4BABXKxIkTNWDAAIWGhqpJkyYymUz65ptvlJ+fr40bNxodDwAcgloIALYrdTPyzJkzJca8vLxUXFysM2fOqFatWnYJBgAAgIrP19dXO3bsUGJiorKysmQ2m9WzZ08NGDBAderUMToeADgEtRAAbFfqZmTXrl1lMpluOn/s2LFbCgQAAIDbS61atRQTE2N0DAAwFLUQAGxT6mbkrzdlKC4uVk5Ojt58801Nnz7dbsEAAAAAAAAA3FlK3YwMCQkpMda2bVvVqlVLK1asUOfOne2RCwAqnMLCQl27dk3Ozs5GRwEAAAAA4LZU6mbkzfj5+eno0aP2ejsAqHDOnTunc+fO6YEHHtCQIUO0dOlS3XvvvUbHAu4oqz85VarjR3Z+qJySAAAAACgPTvZ4k/z8fK1bt041atQo1eu+/PJL9evXT82aNVO7du0UFxengoICSdKhQ4fUr18/BQcHq2vXrtq6davVa5OTkxUaGqqmTZuqb9++ysjIsMdHAYDf9Mknn+iHH37QgQMHdPr0aZ05c+aGDwC4W6xatUpnz541OgYAGIpaCAC2K/XKyEaNGt1wAxuTyaS4uDib3ycvL0/PPfecZs+erd69e+v8+fN65plntGrVKg0dOlTPPvusxo4dq6ioKKWlpSk6OloNGzZUUFCQUlNTFRcXp9WrVysoKEiJiYkaNWqU9u7dKw8Pj9J+JACwiaenp2bPni2TySSTyaTIyMgSx5jNZplMJjbzAnDXWLVqlR5//HGjYwCAoaiFAGC7UjcjX3755RLNSFdXVzVt2lQPPvigze/j4+OjL774QlWqVJHZbNbPP/+sq1evysfHR7t375aXl5cGDRokSWrTpo3CwsKUmJiooKAgbd26VU888YSaN28uSRo2bJg2b96slJQURURElPYjAYBNvLy8lJiYqIsXL2rIkCFasmSJqlatanQsADDUI488oo8//ljDhw83OgoAGIZaCAC2K3Uzsm/fvnY7eZUqVSRJnTp10tmzZ9WiRQv17dtXixYtUkBAgNWxfn5+2rZtmyQpOzu7RNPRz89PmZmZdssGADfSqFEjSVJCQoI6deokNzc3gxMBgLEqV66sV155RStWrFC9evVUqVIlq/kNGzYYlAwAHIdaCAC2K3UzcunSpTYfO3r0aJuO2717ty5cuKCJEydq7NixqlGjRonLrd3d3XXlyhVJ0uXLl39zHgDKW58+fXTkyBGtWbNGx48fl4uLi/z8/DR06FAFBQUZHQ8AHKZKlSrq3bu30TEAwFDUQgCwXambkenp6frqq68kSfXr15ebm5u+++47Xb58WTVr1rQcZzKZbG5Guru7y93dXTExMerXr58GDx6sS5cuWR1TUFAgT09PSZKHh4dlo5v/nff29i7txwGAMjl48KCGDx+ugIAAtW/fXteuXdNXX32lgQMHav369ZbbSADAnS4hIcHoCABgOGohANiu1M3Ili1bqqioSIsWLVK1atUk/bKb9uTJk9W4cWO98MILNr3PV199pWnTpumvf/2r5TLHwsJCubq6ys/PT59//rnV8dnZ2fL395ck+fv7Kysrq8R8x44dS/txAKBMFi5cqH79+mnWrFlW4y+99JIWLVqkjRs3GpQMABzvp59+0pYtW/T3v/9d06ZN04EDBxQQECBfX1+jowGAw1ALAcA2TqV9waZNmzR9+nRLI1L6ZUn6uHHjtH79epvfp2HDhiooKNCrr76qwsJC/fDDD5o3b54iIyP1+OOP6/z581q3bp2Kioq0f/9+7dy503KfyMjISO3cuVP79+9XUVGR1q1bp9zcXIWGhpb24wBAmRw5ckRPPfVUifGnnnpK3377rQGJAMAY33//vcLCwpScnKwPPvhAV65c0XvvvafIyEjL1TQAcKcrr1qYl5en0NBQpaamWsZiY2PVpEkTBQcHWx6bN2+2zK9evVodO3ZU06ZNNXjwYH333Xe39NkAwN5K3YwsKiq64b0Zz507V6r38fT01BtvvKGsrCy1a9dOgwcPVtu2bTVt2jR5e3tr7dq1ev/999WqVSvNmDFDM2bMUOvWrSX9srt2bGysZs+erZCQEL377rtavXq1vLy8SvtxAKBMvL29lZubW2I8NzeXTW0A3FXmzp2rbt266aOPPpKrq6sk6bXXXlO3bt20cOFCg9MBgGOURy1MT09XVFSUTp06ZTV++PBhxcXFKSMjw/KIioqSJCUnJ2vjxo1as2aNUlNT1bhxY40dO1Zms/nWPiAA2FGpL9Pu1q2bZsyYodjYWAUGBspsNis9PV1xcXHq1atXqd7Lz89Pa9euveFcYGCgkpKSbvra8PBwhYeHl+p8AGAvXbp0UVxcnF577TXLpTfZ2dmKj49Xly5dDE4HAI6TkZGhTZs2yWQyWcacnZ31/PPPq3///gYmAwDHsXctTE5O1uLFixUTE6Px48dbxgsLC3XixAk1adLkhq/bsmWLBg4caLnF2YQJE7RlyxalpqZaFvcAgNFKvTJy+vTpqlmzpoYNG6YWLVqoZcuW8VCz+AAAIABJREFUeu655xQUFKSYmJjyyAgAFc64cePk4uKinj17KiQkRK1atVJYWJgkadKkSQanAwDHuXbtmq5fv15iPD8/X87OzgYkAgDHs3ctbN++vT788EP16NHDajwzM1PFxcVavHix2rZtq8cff1yrVq2ynDs7O1sBAQGW411dXVWvXj1lZmaWOgMAlJdSr4ysUqWK1q5dq5MnT1o2kWncuLHq1Klj93AAUFFVrVpV27Zt06effqqsrCyZzWbLztp8+QZwN2nfvr1ef/11LViwwDL2r3/9S/Pnz2cVDoC7hr1rYfXq1W84funSJYWEhGjw4MFauHChjh07pujoaDk5OWnEiBG6fPmyPDw8rF7j7u5+w1utAYBRSt2M/A9fX195e3vr4MGDOnfuHM1IAHcdJycnderUSZ06dTI6CgAYZsqUKRoyZIjatm2rq1evatSoUfrhhx/k5eWlefPmGR0PABzCUbWwXbt2ateuneV5UFCQhg4dqpSUFI0YMUIeHh4qKCiwek1BQYE8PT3tlgEAbpXNzchly5Zpw4YN2rJli+rWrauvvvpKzz77rPLz8yX9sqnM66+/Lnd393ILCwAAgIqlRo0aeuedd7Rr1y4dO3ZM169f15NPPqnw8HBVqVLFbuf561//qtjYWKuxoqIiSdK3336rESNGKDU1VS4u//339s9//rM6duxotwwAcDOOqoUfffSRzp8/rwEDBljGCgsLLd/D/f39lZWVZbmHeVFRkXJycqwu3QYAo9nUjNy8ebNWrlypYcOG6b777pMkTZs2TZUrV9bmzZtVpUoVjRkzRitXrtSLL75YroEBAABQsXh4eKhXr14KDAyUm5ub6tSpY9lN1l569epltVni2bNnFRERYbln+bfffqs1a9YoJCTErucFAFs5ohaazWYlJCSobt26at26tb7++mtt2LBBU6dOlSRFRERoyZIl6tixo+rXr6/XXntN1apVU4sWLeyaAwBuhU3NyK1bt2rKlCkaOHCgJOmbb75RTk6OJk6caNlFdtSoUZo7dy7NSAAAgLvItWvXNG/ePCUlJVlWKrq7u2vEiBF64YUXrHaWtRez2ayYmBh17txZ4eHhOn36tC5cuKCHH37Y7ucCAFs4qhaGhoZq6tSpmj17ts6ePatq1appzJgxCg8PlyRFRkbq0qVLio6OVl5engIDA7Vy5Uq7N0UB4FbY1Iw8efKk2rZta3m+f/9+mUwmq/uk+fn56cyZM/ZPCAAV0NKlS/XMM8+UuEF4fn6+/vznP2v69OkGJQMAx1q8eLFSUlI0c+ZMBQUF6fr16zp48KCWLl2qa9euaezYsXY/544dO5Sdna3ly5dLkg4fPixPT0+NHz9ehw8fVrVq1TRs2DBFRkba/dwAcCPlWQuPHz9u9XzAgAFWl2n/L5PJpKefflpPP/10mc8HAOXN5ntG/u8vOenp6fLx8ZG/v79l7Ea7dgHAnaSoqEhpaWmSfrmPbqNGjVS1alWrY06cOKEtW7bQjARw19i6dasSEhKsfqT+wx/+oPvvv19xcXF2b0Zev35dr7/+up5//nnLfdgKCwvVtGlTjR8/Xv7+/kpNTdWYMWPk6emp7t272/X8AHAjjq6FAHA7s6kZ2bBhQ6Wlpalu3bq6ePGiUlNT9fjjj1sd895773FTXAB3tOLiYg0ePNjy48zo0aNveFxERIQjY93VVn9yqlTHj+z8UDklAe5ehYWFevDBB0uM+/r66vLly3Y/X2pqqn766SerVY+9e/dW7969Lc/bt2+v3r1767333qMZCcAhHF0LAeB2ZlMzctCgQZo1a5aOHz+ujIwMFRYWavDgwZKkn376STt37tSaNWsUHx9frmEBwEgeHh76+OOPdf36dXXr1k1bt26Vj4+PZd5kMqly5cry8vIyMCUAOFbv3r21bNkyzZ07V25ubpbxNWvWqGfPnnY/3wcffKDQ0FBVrlzZMrZt27YSqyALCwtVqVIlu58fAG7E0bUQAG5nNjUjw8LCdPXqVb311ltycnLSokWL1KRJE0nSqlWrlJSUpJEjR1pumgsAd6patWpJkvbs2aNatWqVy8YMAFDRnTt3TkOGDJH0y6YN6enpSktLU2BgoJydnXX06FH985//1KOPPmr3c6enp1vO/R/5+flauHCh6tatq0aNGulvf/ubdu3apTVr1tj9/ADwH0bWQgC4ndl8z8jIyMgb3gR85MiRio6Olre3t12DAUBFVrNmTe3cuVPp6ekqKiqS2Wy2mk9ISCjT++bl5SkqKkpz5sxRq1atJEmHDh3SnDlzlJ2dLW9vb40aNUr9+vWzvCY5OVnLly/XuXPn1KBBA82cOVPBwcFl/3AA8DucnZ1Vu3Zty/OHHrK+BUJISEi5nfsf//iH7r//fquxoUOH6sqVKxo9erRyc3NVp04dzZs3Ty1atCi3HABgZC0EgNuZzc3Im6lRo4Y9cgDAbWXevHnasGGDGjVqZNlA4Valp6drypQpOnXqv/dBvHDhgp599lmNHTtWUVFRSktLU3R0tBo2bKigoCClpqYqLi5Oq1evVlBQkBITEzVq1Cjt3buXTcUAlBsfH58y/+hyqzIyMkqMmUwmvfDCC3rhhRcMSATgbmVkLQSA29ktNyMB4G60Y8cOzZgxQ4MGDbLL+yUnJ2vx4sWKiYnR+PHjLeO7d++Wl5eX5Txt2rRRWFiYEhMTFRQUpK1bt+qJJ55Q8+bNJUnDhg3T5s2blZKSwkY6ABwmOztbJ06cUGFhYYm5/91YBgDuZNRCALANzUgAKIOrV6+qQ4cOdnu/9u3bKywsTC4uLlbNyKysLAUEBFgd6+fnp23btkn65Z/eXzcd/fz8lJmZabdsAPBbVq1apYULF95wzmQy8QUcwF2BWggAtqMZCQBl0KFDB3366ad2WxlZvXr1G45fvny5xOXW7u7uunLlik3zAFDe1q9fr+joaD333HNWO8ji9rbm0Pslxp555I8GJAFuD9RCALAdzUgAKIPAwEC98sor+vLLL+Xr6ytXV1er+dGjR9vlPB4eHrp06ZLVWEFBgTw9PS3zBQUFJebZVAyAoxQVFalXr158+QZwV6MWAoDtnIwOAAC3o7feekv33Xefjh49qp07d2r79u2WR3Jyst3OExAQoKysLKux7Oxs+fv7S5L8/f1/cx4Aylt4eLi2bNlidAwAMBS1EABsx8pIACiDjz/+2CHnCQ0N1fz587Vu3ToNGjRI6enp2rlzp5YvXy5JioyMVHR0tLp3767mzZsrMTFRubm5Cg0NdUg+ABgxYoR69eqllJQUPfjggzKZTFbzGzZsMCgZHIHLuYFfUAsBwHY0IwGgAvP29tbatWsVHx+vxYsXy8fHRzNmzFDr1q0l/bK7dmxsrGbPnq2zZ8/Kz89Pq1evlpeXl8HJAdwtZsyYIUl65JFHStzDFgDuFtRCALAdzUgAKINGjRqV+MX7fx07dqzM7338+HGr54GBgUpKSrrp8eHh4QoPDy/z+QDgVhw4cEDr1q1TcHCw0VFuK6woBO4s1EIAsB3NSAAog5dfftmqGVlcXKycnBwlJydrypQpBiYDAMeqVq2aZVMt3JobNSgB3B6ohQBgO5qRAFAGffv2veF4o0aNtGPHDvXq1cvBiQDAGBMmTNCcOXMUGxurevXqydnZ2ehIAOBw1EIAsB3NSACwo2bNmmnmzJlGxwAAh1m0aJHOnDmjnj173nD+Vm5bgYqFlZvAzVELAcB2NCMBwI7effddVa1a1egYAOAwo0aNMjoCABiOWggAtqMZCQBl0LVrV6t7RprNZl2+fFkXL17U+PHjDUwGAI7Vp08foyMAgOGohQBgO5qRAFAGffr0KbGbtqurq5o1a6aWLVsalAoAHG/p0qW/OT969GgHJQEA41ALAcB2NCMBoAzGjBljdAQAqBC2b99u9by4uFh5eXlydXVVcHCwQakAwLGohQBgO5qRAFBGR44c0Zo1a3T8+HG5uLjIz89PQ4cOVVBQkNHRABhg9SenbD52ZOeHyjGJY3388cclxvLz8zV58mS1atXKgEQA4HjUQgCwnZPRAQDgdnTw4EENGDBA33//vdq3b6+WLVvq73//uwYOHKj09HSj4wGAoapUqaIXX3xRb775ptFRAMAw1EIAuDFWRgJAGSxcuFD9+vXTrFmzrMZfeuklLVq0SBs3bjQoGQBUDP+5RBEA7mbUQgAoiWYkAJTBkSNHNGfOnBLjTz31lCIjIw1IBADGeOedd6yem81mXbp0SZs3b+Y+aQDuGtRCALAdzUgAKANvb2/l5uaqQYMGVuO5ublyc3MzKBUAON6UKVNKjLm4uKhZs2aKjY01IBEAOB61EABsRzMSAMqgS5cuiouL02uvvSZfX19JUnZ2tuLj49WlSxeD0wGA42RmZhodAQAMRy0EANvRjASAMhg3bpyGDx+unj176p577pHJZNLFixcVEBCgSZMmGR0PAAAAAIAKydBmZGZmpubNm6cjR47I1dVV7dq105QpU+Tj46NDhw5pzpw5ys7Olre3t0aNGqV+/fpZXpucnKzly5fr3LlzatCggWbOnMm9OAA4TNWqVbVt2zZ9+umnysrKktlsVkBAgNq3by9nZ2ej4wFAuTp37pyGDBnyu8eZTCatX7/eAYkAwPGohQBQNoY1IwsKCjRixAj1799fK1eu1OXLlzV58mRNmzZN8+bN07PPPquxY8cqKipKaWlpio6OVsOGDRUUFKTU1FTFxcVp9erVCgoKUmJiokaNGqW9e/fKw8PDqI8E4C7j5OSkTp06qVOnTkZHAQCHcnZ2Vu3atW86f/DgQZ0+fVpVqlRxYCoAcCxqIQCUjWHNyDNnzqhRo0aKjo6Ws7Oz3NzcFBUVpUmTJmn37t3y8vLSoEGDJElt2rRRWFiYEhMTFRQUpK1bt+qJJ55Q8+bNJUnDhg3T5s2blZKSooiICKM+EoC7yLfffqvZs2crKytLhYWFJeaPHTtmQCoAcAwfHx8lJCSUGM/Pz9fcuXN1+vRptW3bVnPmzDEgHQA4BrUQAMrGsGZkgwYN9MYbb1iNffDBB2rcuLGysrIUEBBgNefn56dt27ZJ+mWTiF83Hf38/LhpMACHmT59uipVqqSpU6eqUqVKRscBAMN9/vnnmjlzpi5evKiXXnpJUVFRRkcCAIejFgLA76sQG9iYzWYtWrRIe/fu1aZNm7Rhw4YSl1u7u7vrypUrkqTLly//5jwAlLecnBxt27ZN/v7+RkcBcBdY/cmpUh0/svND5ZSkpMuXL2vu3LnaunWr2rRpo/j4eNWqVcth5weAioBaCAC2czI6QH5+vsaOHaudO3dq06ZNatiwoTw8PFRQUGB1XEFBgTw9PSXpd+cBoLwFBgbqhx9+MDoGABjq888/V1hYmFJSUjR79my9+eabfPkGcNcpz1qYl5en0NBQpaamWsYOHTqkfv36KTg4WF27dtXWrVutXpOcnKzQ0FA1bdpUffv2VUZGhl2yAIC9GLoy8tSpUxo5cqRq1aqlbdu2ycfHR5IUEBCgzz//3OrY7Oxsywokf39/ZWVllZjv2LGjY4IDuOvFxcXp+eef1zfffKMHH3xQTk7Wv+307t3boGQAUP6uX7+uWbNmWa0AqlmzptGxAMChyrsWpqena8qUKTp16r+r4y9cuMBmrwBue4Y1Iy9cuKChQ4eqdevWio+Pt/oiHxoaqvnz52vdunUaNGiQ0tPTtXPnTi1fvlySFBkZqejoaHXv3l3NmzdXYmKicnNzFRoaatTHAXCXef/99/X9999b6tL/MplMNCMB3NHOnj2rrVu3qk6dOmrWrJnefvvtmx47evRoByYDAMcpz1qYnJysxYsXKyYmRuPHj7eMs9krgDuBYc3I7du368yZM3rvvff0/vvvW81lZGRo7dq1io+P1+LFi+Xj46MZM2aodevWkn4puLGxsZo9e7bOnj0rPz8/rV69Wl5eXkZ8FAB3oQ0bNujFF1/U8OHD5e7ubnQcAHC4mjVrqri4WNu3b7/pMSaTiWYkgDtaedXC9u3bKywsTC4uLlbNSDZ7BXAnMKwZOXz4cA0fPvym84GBgUpKSrrpfHh4uMLDw8sjGgD8rqtXryosLIxGJIC7Us2aNbVnzx6HnzclJUUTJ05UpUqVLGPdunXT/PnztW/fPi1YsECnT59WzZo1NWnSJHXp0sXhGQHcPcqzFlavXv2G47+3mSubvQK4HRi+gQ0A3I569uypd9991+gYAHBXOXz4sMLDw5WRkWF5zJ8/Xzk5ORozZoxefPFFHTx4UGPGjNG4ceN09uxZoyMDgF2x2SuAO4GhG9gAwO3qvvvu07Jly/Thhx+qfv36cnGxLqcJCQkGJQOAO9fhw4fVvXv3EuPJyclq0aKFunXrJknq0aOHtm/frs2bN2vs2LGOjgkA5YbNXgHcCVgZCQBlcPDgQT3yyCPy8PDQP//5T/3jH/+wPI4fP250PAC441y/fl1HjhzRJ598oi5duqhjx46aOXOmLly4oOzs7BveQ417pAG404SGhur8+fNat26dioqKtH//fu3cudNyn8jIyEjt3LlT+/fvV1FRkdatW8dmrwAqHFZGAkAZbNy4scTY0aNH9dZbb3H5NgCUg7y8PD388MN6/PHHtXjxYv3rX//S5MmTFRMTo8LCQu6RBuCu4O3tzWavAG57NCMB4BZcvXpV7777rpKSknT48GE5OTnpscceMzoWANxxqlWrpsTERMtzDw8PxcTEqH///mrVqhX3SANwx/r1VTds9grgdkczEgDK4LvvvlNSUpJ27NihCxcuyGQyKSIiQs8//7wefPBBo+MBwB0nMzNTu3bt0oQJE2QymSRJhYWFcnJyUlBQkI4dO2Z1fHZ2tpo0aWJEVAAAAPwGmpGlcGnHKqMjADCQ2WxWSkqKkpKSlJaWJldXV3Xq1Endu3fXpEmTNGzYMBqRAFBOvLy8lJiYqKpVq2r48OH66aefNH/+fPXp00e9e/fW+vXrlZKSoscee0y7d+/WgQMHNH36dKNjAwAA4FfYwAYAbPTjjz9q2rRpqly5shISEvTFF19oyZIl6tGjh8xms9HxAOCO9sADD2jlypXas2ePQkJCFBERocDAQM2aNUu+vr5atmyZVq5cqZYtW2r58uVasmSJ6tevb3RsAAAA/AorIwHARmazWT4+PnrggQfk6ekpV1dXoyMBwF0lJCTkpvdJ69Chgzp06ODgRAAAACgtmpEAYKOaNWvq+eef19tvv62kpCRVrlxZXbt2Vffu3S33LwMAAAAAADfHZdoAYCMnJyf1799fmzdv1rvvvquoqCjt379f0dHRunbtmtatW6ecnByjYwIAAAAAUGHRjASAMvD19dXkyZO1b98+LVu2TI8++qjeeecd9ejRQyNGjDA6HgAAAAAAFRKXaQPALXB2dtajjz6qRx99VHl5edqxY4e2b99udCwAAAAAACokmpEAYCc+Pj4aPny4hg8fbnQUADew+pNTpTp+ZOeHyikJAAAAcPfiMm0AAAAAAAAADkEzEgAAAAAAAIBD0IwEAAAAAAAA4BDcMxIAAOAOU5r7Y3JvTAAAADgSzUgAQKmwCQgAAAAAoKxoRgIAAAAoV2sOvV9i7JlH/mhAEgAAYDTuGQkAAAAAAADAIWhGAgAAAAAAAHAImpEAAAAAAAAAHIJ7RgIAAACwmxvdHxIAAOA/WBkJABVcSkqKHn74YQUHB1seMTExkqR9+/YpLCxMTZs2Vffu3bV3716D0wIAAAAAcHOsjASACu7w4cMKDw9XQkKC1XhOTo7GjBmjhQsXqnPnztq9e7fGjRun3bt3q0aNGgalLWn1J6dKdfzIzg+VUxIAAAAAgNFYGQkAFdzhw4fVpEmTEuPJyclq0aKFunXrJhcXF/Xo0UMtW7bU5s2bDUgJAAAAAMDvY2UkAFRg169f15EjR+Th4aE33nhD165dU6dOnTRx4kRlZ2crICDA6ng/Pz9lZmYalBYAAAAAgN/GykgAqMDy8vL08MMP6/HHH1dKSoqSkpKUk5OjmJgYXb58WR4eHlbHu7u768qVKwalBQAAAADgt7EyEgAqsGrVqikxMdHy3MPDQzExMerfv79atWqlgoICq+MLCgrk6enp6JgAAAAAANiElZEAUIFlZmZqwYIFMpvNlrHCwkI5OTkpKChIWVlZVsdnZ2fL39/f0TEBAAAAALAJKyMBoALz8vJSYmKiqlatquHDh+unn37S/Pnz1adPH/Xu3Vvr169XSkqKHnvsMe3evVsHDhzQ9OnTjY4NAMDvWnPo/RJjzzzyRwOSAAAAR2JlJABUYA888IBWrlypPXv2KCQkRBEREQoMDNSsWbPk6+urZcuWaeXKlWrZsqWWL1+uJUuWqH79+kbHBgAAAADghlgZCQAVXEhIiJKSkm4416FDB3Xo0MHBiQAAAAAAKBtWRgIAAAAAAABwCJqRAAAAAAAAAByiQjQj8/LyFBoaqtTUVMvYoUOH1K9fPwUHB6tr167aunWr1WuSk5MVGhqqpk2bqm/fvsrIyHB0bAAAAAAAAAClYHgzMj09XVFRUTp16pRl7MKFC3r22WfVu3dvpaWlKT4+XgkJCfrmm28kSampqYqLi9PcuXOVlpamXr16adSoUfr3v/9t1McAAAAAAAAA8DsMbUYmJydr4sSJGj9+vNX47t275eXlpUGDBsnFxUVt2rRRWFiYEhMTJUlbt27VE088oebNm8vV1VXDhg2Tt7e3UlJSjPgYAAAAAAAAAGxgaDOyffv2+vDDD9WjRw+r8aysLAUEBFiN+fn5KTMzU5KUnZ39m/MAAAAAANyJUlJS9PDDDys4ONjyiImJkSTt27dPYWFhatq0qbp37669e/canBYASnIx8uTVq1e/4fjly5fl4eFhNebu7q4rV67YNF/RXNqxqsTYPeHPGpAEAADg9pWZmal58+bpyJEjcnV1Vbt27TRlyhT5+PgoNjZWb7/9tlxdXS3HT5kyRVFRUQYmBgD7O3z4sMLDw5WQkGA1npOTozFjxmjhwoXq3Lmzdu/erXHjxmn37t2qUaOGQWkBoCTD7xl5Ix4eHiooKLAaKygokKenp03zAAAAuLMUFBRoxIgRCg4O1meffaZdu3bp559/1rRp0yT98uU8Li5OGRkZlgeNyDvXmkPvl3gAd4vDhw+rSZMmJcaTk5PVokULdevWTS4uLurRo4datmypzZs3G5ASAG6uQjYjAwIClJWVZTWWnZ0tf39/SZK/v/9vzgMAAODOcubMGTVq1EjR0dFyc3OTt7e3oqKilJaWpsLCQp04ceKGX84B4E5y/fp1HTlyRJ988om6dOmijh07aubMmbpw4QK3MwNw26iQzcjQ0FCdP39e69atU1FRkfbv36+dO3cqIiJCkhQZGamdO3dq//79Kioq0rp165Sbm6vQ0FCDkwMAAKA8NGjQQG+88YacnZ0tYx988IEaN26szMxMFRcXa/HixWrbtq0ef/xxrVq1StevXzcwMQDYX15enh5++GE9/vjjSklJUVJSknJychQTE3Pb3c4MwN3L0HtG3oy3t7fWrl2r+Ph4LV68WD4+PpoxY4Zat24tSWrTpo1iY2M1e/ZsnT17Vn5+flq9erW8vLwMTg4AAIDyZjabtWjRIu3du1ebNm3S+fPnFRISosGDB2vhwoU6duyYoqOj5eTkpBEjRhgdFwDsplq1akpMTLQ89/DwUExMjPr3769WrVpxOzMAt4UK04w8fvy41fPAwEAlJSXd9Pjw8HCFh4eXdywAAABUIPn5+Zo6daqOHDmiTZs2qWHDhmrYsKHatWtnOSYoKEhDhw5VSkoKzUgAd5TMzEzt2rVLEyZMkMlkkiQVFhbKyclJQUFBOnbsmNXx2dnZ3MICQIVTIS/TBgAAAH7t1KlTioiIUH5+vrZt26aGDRtKkj766KMSP2IXFhbK3d3diJgAUG68vLyUmJioN954Q8XFxTpz5ozmz5+vPn36qHfv3jpw4IBSUlJUXFyslJQUHThwgEU8ACocmpEAAACo8C5cuKChQ4eqWbNmWrNmjXx8fCxzZrNZCQkJ+vLLL2U2m5WRkaENGzawmzaAO84DDzyglStXas+ePQoJCVFERIQCAwM1a9Ys+fr6atmyZVq5cqVatmyp5cuXa8mSJapfv77RsQHASoW5TBvA/2vvzsOiLNc/gH/dd620Y8vPk5UOKiPMBAiKaOIWSqlIaQqaQaW5gim4ZWiaG2qglftJPWWJppXmLlgJkmbuiKAIaibiwr7fvz+4mMPAAAPMAvr9XJfX5bzPu9z3vO/c8/DMuxAREVFpdu7ciVu3buGXX37Bvn37tNpOnz6NGTNmaO4n3qpVK0ycOJFnAxHRI6lLly6l3tLMyckJTk5OJo6IiKhiOBhJRERERNXemDFjMGbMmFLbhw8fjuHDh5swIiIiIiKqDF6mTURERERERERERCbBwUgiIiIiIiIiIiIyCQ5GEhERERERERERkUlwMJKIiIiIiIiIiIhMgoORREREREREREREZBIcjCQiIiIiIiIiIiKTqGvuAIiIiIiIiABgw5l9JaZ5Wb9mhkiIiIjIWHhmJBEREREREREREZkEz4wkIiIiIqJqS9fZkkRERFRz8cxIIiIiIiIiIiIiMgkORhIREREREREREZFJcDCSiIiIiIiIiIiITIKDkURERERERERERGQSHIwkIiIiIiIiIiIik+DTtImIiIiIjIhPgzYNXe+zl/VrZoiEiIiIysIzI4mIiIiIiIiIiMgkOBhJREREREREREREJsHLtImIiIiIDISXZNdMvMSbiIjIdHhmJBEREREREREREZkEByOJiIiIiIiIiIjIJDgYSURERERERERERCbBwUgiIiIiIiIiIiIyCT7AhoiIiIiIHht8yBAREZF58cxIIiIiIiIiIiIiMgmeGUlERESEyFQBAAAgAElEQVRERFSMrjMovaxfM0MkREREjxYORppJyu61JaY1G/S+GSIhIiIiIiIiIiIyDQ5GEhERERHRI4n3hyQiIqp+OBhJRERERFQJHOh6/PDSbSIioqrjA2yIiIiIiIiIiIjIJHhmJBERERERUSXpe4Ysz6AkIiIqwMHIaoQPtSEiIiIiIiIiokcZByOJiIiIiIjMgPegJCKix1GNHoxMSkrCnDlzEBkZiTp16uCNN96An58f6tat0WkREVUIayERUQHWQyL9cBD00X4PWAuJqLqr0Q+wmTJlCho3boxff/0VISEhCA8Px3/+8x9zh2V0KbvXlvhHRI+vx7UWEhEVx3pIRMRaSETVX439aeT69euIjIzEsWPH0KhRI7Rp0wYffvghli5dCm9vb3OHZzD6DjQa+n6TxdfHe1cSVU+PSy0kIioP6yFVd/o+6MbQD8TRd336Lqtru3yIT/XBWkhENUGNHYy8cuUKnnjiCbRu3Voz7eWXX8atW7eQnJyM5s2bl7n8nTt3kJeXh969e+u9TUlPqXS8ZrFovcnXVatxsxLTdL1vuuarzh6nHB6FXHWpal5///036tSpY8iQDMIctTAlM7fS8epjW0P9v5oqGktF1l3R9Rtz3RVdP98X06+7ous39vtSERWN5VGsh5WphQCQkp1R6XiJquqb+kv1mk/f41TX+nQtq+98+m7DXPTNrTSPYi0EKlkP0zIrG27pvmxo+HUa0uOYM2D4vJmzYZg5xsrUwxo7GJmWloZGjRppTSt8nZ6eXm6RbdCgAbKzsyu0zUdhQMYcHoX37XHK4VHIVZeq5lW3bl3Ur1/fQNEYjjlqYbMKDlwYk7FjMeb6a+q6jb3+mrpuY6+/On3uHsV6WJlaCADN6jcqfyYiM6vKcarvsjXxs1DVmB/FWghUsh42qQEDSob2OOYMPJ5514SczRxjZeph9enZVlDjxo2RkaH9a1bh6yZNmpS7/MmTJ40SFxGRKbEWEhEVqEo9ZC0kokcF+4ZEVBPU2AfYtG/fHg8ePMDdu3c102JjY/HMM8+gWbNH88wuIqLiWAuJiAqwHhIRsRYSUc1QYwcj27ZtCxsbGyxcuBCpqalISEjAF198AXd3d3OHRkRkMqyFREQFWA+JiFgLiahmqCUiYu4gKuvu3buYN28eTpw4gdq1a2Pw4MH46KOPquWNhImIjIW1kIioAOshERFrIRFVfzV6MJKIiIiIiIiIiIhqjhp7mTYRERERERERERHVLByMJCIiIiIiIiIiIpPgYCQRERERERERERGZBAcjiYiIiIiIiIiIyCQ4GFmGpKQkfPjhh7C1tYW9vT0WLFiA3Nxcc4dVwt69e9GpUyeo1WrNv2nTpgEAwsLC8Prrr0OlUsHFxQVHjx7VWnbdunXo0aMHVCoVPD09cfXqVU1beno6ZsyYAXt7e9jY2GD69OlIS0vTtF+7dg2jR4+GWq1G9+7d8dVXXxk8t3v37qFv3744ceKEZtqZM2fw5ptvQq1Ww9nZGdu3b9da5ocffkDfvn2hUqng5uaG06dPa9ry8vKwePFidOvWDWq1GuPGjcOdO3c07eXt8/K2bagc586dC6VSqbVPv/vuO027MfdbecdMRUVFRWHMmDHo0qULHB0dMX36dNy7dw/Ao7cvyXDKOm6K8/b2RufOnbU+L8eOHTNxxBVTVt0urqzPQXX0448/auWlVquhVCqhVCp1zu/i4gJra2ut+WNjY00ctX4q851UXFn129x05bd//34MGjQIr7zyCpydnbFq1Srk5+frXD4/Px9qtRoqlUprf6anp5sqhUqrKX2+0vC7Vre8vDx4enrC399fM82cfWND97H09eDBA0yfPh329vaws7PDhx9+qNmPj/PxQSUZq5bk5+dj1apV6NmzJ9RqNd58881q058xRs63bt0q0ReysrKChYXFI503UNCX8PHxgb29Pezt7fHhhx/i1q1bJs2tNMbKOSUlBbNnz0bXrl1hb2+PGTNmIDk52aS5laYqORfatGkTPD09taaVV//1IlQqDw8PmTp1qqSnp0t8fLwMHDhQ1q1bZ+6wSli0aJH4+/uXmH7t2jXp3LmzHDx4UHJycmTPnj1iZWUlt2/fFhGRnTt3ipOTk0RHR0tmZqZ89tlnMnDgQMnPzxcREX9/fxk9erTcv39f7t69Kx4eHvLJJ5+IiEh2drb069dPli5dKllZWXLhwgXp3r277N2712B5nTx5Uvr06SMKhUIiIiJEROTBgwfSpUsX2bp1q+Tk5Mjx48dFrVbLmTNnREQkIiJC1Gq1nDx5UrKzs2XTpk1ib28v6enpIiISHBwsr7/+uty6dUtSUlJkypQp8t5772m2WdY+L2/bhspRRGTIkCGyc+dOncsYc7+Vd8xUVEZGhjg6Osrnn38uWVlZcu/ePXnvvffkgw8+eOT2JRlOWceNLvb29nLixAkTR1k1pdXt4sr7HNQEt2/fFkdHR9m1a1eJtpSUFLGwsJAbN26YIbKKqcx3UnHl1W9z0pXfuXPnxMrKSo4cOSJ5eXkSExMjvXr1kg0bNuhcx+XLl8XS0lKysrJMGbpB1JQ+ny78ri3dypUrpUOHDuLn5yci5u0bG7qPVREeHh4yfvx4efjwoaSkpMiECRPk/ffff+yPD9Jm7FrSv39/uXr1quTm5sqaNWukS5cuZv++MGbOReXk5MioUaNk5syZpk5RJ2PmPXnyZPH19ZW0tDRJS0uTKVOmyKhRo8yZrogYN+fx48eLu7u73Lp1S1JTU8XX11c8PDzMma6IVC1nEZG0tDT57LPPRKFQlMinvPqvDw5GliIuLk4UCoVWB2HPnj3y6quvmjEq3UaOHClbt24tMX358uUyZswYrWleXl7y+eefi4jI8OHD5csvv9S0ZWdni1qtlvDwcElPTxdLS0s5deqUpv2vv/4SKysrSU9Pl99//11UKpXWF8iaNWtk5MiRBslp586d8uqrr8qePXu0/jD6/vvvpV+/flrzfvzxxzJ9+nQREZk6darMnj1bq/21116TkJAQERHp0aOH/Pjjj5q2xMREsbCwkPj4+HL3eXnbNlSOWVlZYmlpKdHR0TqXM+Z+K++YqajY2Fjx8vKS3NxczbRDhw7JK6+88kjtSzKsso6b4uLj46VDhw6SkpJiyhCrrLS6XVx5n4PqLj8/Xzw9PWXWrFk628PDw8Xe3t7EUVVcZb+TiiurfptTafnt27dPFi5cqDXvwoULZezYsTrXExISIm5ubkaP19BqUp9PF37X6nb8+HEZMGCATJo0STMYac6+saH7WPo6d+6cdO7cWet78v79+xIdHf1YHx9UkrFqSW5urtja2spvv/2macvNzZWzZ8+afTDSmPWzqKCgIBk4cKDZ8y1kzLxdXV3Fx8dHUlNTNQNzpZ1QYErGyjk9PV06dOggkZGRmrbExERRKBQSExNjxIzKV5WcRUT69Okjvr6+Mnfu3BKDkWXVf33xMu1SXLlyBU888QRat26tmfbyyy/j1q1b1eaUW6DglPcLFy4gNDQUvXr1Qo8ePTBnzhw8fPgQMTExUCgUWvO3a9cOUVFRAFCivV69emjbti2ioqJw/fp15OTkaLW//PLLyMzMRFxcHK5cuYIXX3wR9evX17nuqurevTsOHjyIAQMGaE2/cuVKhXIq2p6SkoLbt29rtbdq1QotWrTA5cuXy93n5W3bUDlGRUUhNzcXQUFB6NatG/r374+1a9dqLosz5n4r75ipqJdeegnr169HnTp1NNP2798PS0vLR2pfkmGVddwUd+7cOTRp0gQ+Pj5wcHCAq6srQkJCTBluhZVVt4sz9GfS1Hbv3o2YmBitSySLOnfuHBo1agQPDw/Y29vDzc3NZJctVkRlv5OKK6t+m1Np+fXv3x8zZszQvM7MzERoaKjOzyJQsD+zsrIwdOhQODg4YOTIkfjzzz+NGrsh1JQ+X2n4XVtSUlISZs2ahcDAQDRq1Egz3Zx9Y3PV87Nnz6Jdu3b4/vvv0bdvX3Tv3h2LFy/G008//dgeH6SbsWpJXFwckpOTkZycDDc3N9jb28Pb2xsNGjTQ+ryYg7FyLio+Ph5r167Fp59+avZ8Cxkz73HjxuHo0aOwsbGBjY0Nzp8/j/nz5xs5o/IZK+f8/HyIiNZ3Te3aBcNs5r4VT1VyBoAtW7YgMDAQLVu21JqvvPqvLw5GliItLU3rgAKgeV2d7n107949dOrUCf3798fevXuxbds2xMXFYdq0aTpzaNiwoSb+stpTU1MBAI0bN9a0Fc6blpZW6vtjqPfm6aefRt26dUtMr0pOhff0KZpTYXtZOQHQLF/WtiuqtBxTUlLQpUsXeHp6IiwsDEuXLsWWLVuwcePGcnOs6n4zdI5FiQhWrFiBo0ePYtasWY/UviTjKX7cFJednQ2VSgUfHx/8+uuv8Pf3x4IFC/DLL7+YIVr9lFW3i6vJx2p+fj6+/PJLjB07Fk2bNtU5T61atdC5c2d8+umn+PXXX/HOO+9g4sSJ+Ouvv0wcbdkq+51U1flNpbT8ikpNTcX48ePRsGFDvPPOOzrnadiwIaysrPDFF18gNDQUzs7O8PLyQkJCghGiNpya0ufTB79rC2rPtGnTMGbMGHTo0EGrzZx9Y3O9Hw8fPsTly5cRFxeHH374Abt27cI///wDPz+/x/L4IP0YspY8ePAAQMHARnBwMMLCwmBpaQkvLy+kpKSYJiE9GDLnor766iv07NkTKpXKuAlUkqHzzs/Px7Bhw3DixAkcP34cL730EqZMmWKaZPRkyJybNGkCR0dHrFixAomJiUhNTcWSJUtQp04dZGZmmiyn8lQ0ZwB45plndK6rvPqvLw5GlqJx48bIyMjQmlb4ukmTJuYISadWrVrhv//9L9zd3dGoUSM899xzmDZtGo4dOwYRKfEByMzM1MTfqFGjUtsLD6yi70Hh/5s2bVrq+2Ps96asmMtrL/ywFY+7aM5l7fPytm0ojo6O2Lx5M7p06YJ69erBysoKo0ePxt69e8vNsar7zVg5pqamYtKkSfjpp5+wdetWWFhYPBb7kqpG13FT3ODBg7F+/Xp06tQJ9erVQ/fu3TF48OBqPRhZVt0u/GO3UE0+Vk+cOIE7d+7A3d291Hm8vb0RFBSEtm3bon79+njjjTfQrVs37N+/34SRVl5F909N3Z9Xr17F8OHDkZubi82bN5c6uOzv74+FCxeidevWaNiwIby8vPDcc88hLCzMxBFXTE3p85WH37UF1qxZg/r165e42T5QtX5kde1jlafwTKxZs2ahadOmaNWqFaZMmYKwsLAq/a1QU48PKp+ha0nhMThhwgQ8//zzaNiwIXx9fZGamlptzp43dM6F0tLSsGfPHowaNcr4SVSCofNOTEyEv78/vLy80KJFCzz11FP45JNPcPLkyQqdMWdMxtjXS5cuxZNPPolBgwZh6NChUKlUaNasGZo3b26apMpRmZzLUl791xcHI0vRvn17PHjwAHfv3tVMi42NxTPPPINmzZqZMTJtUVFRWLZsGUREMy07Oxu1a9eGlZUVrly5ojV/TEwM2rdvD6Agx6LtOTk5iIuLg0KhwIsvvoh69eohJiZG0x4bG6u5XKV9+/aIi4vTeiJe0XUbi0KhqFBORdtbtGiB1q1ba+WUmJiIBw8eQKFQlLvPy9u2oRw6dAjbtm3TmpadnY2GDRvqzNGQ+80YOcbHx2Po0KFITU1FSEiIZkDpcdiXVHmlHTfFhYSElBh4zM7ORoMGDUwRZqWUVbeLX75T1uegutu/fz/69u1b4lfTojZs2IDw8HCtadV9/xVV0VpSVv2ursLCwvDmm2/CyckJGzZsQIsWLUqdd8WKFbh48aLWtJqwP2tKn68s/K79n927dyMyMhK2trawtbXFzz//jJ9//hm2trYVfj+qex9LH+3atUN+fj5ycnI00wpv/dOxY8fH7vigshmjlrz44ouoW7cusrOzNW1S8OwKrb6QuRgj50JhYWF46qmnYGdnZ+QsKs4YeScmJiInJ0drXxdeeVGvXj1jpqMXY+3rxMREzJkzB8ePH8f+/fthZ2eHhw8fQqlUmiCrslU257KUV//1pvfdJR9Db7/9tvj4+EhKSormCXBBQUHmDkvL33//LSqVStauXSs5OTly8+ZNeeutt2TmzJkSExMjnTt3lj179mie2te5c2e5evWqiBTcONrJyUkuXbqkeWJg3759JTs7W0REPvroI/Hw8JCkpCRJSkoSDw8PzQ3Ac3JyxNnZWRYtWiSZmZly6dIl6d69u+zYscPgORa9mf69e/fE1tZWNm3aJNnZ2RIeHq518//Cp0CFh4drnnRlZ2cn9+/fFxGRFStWiKurq8THx2ue+lT0Zqxl7fPytm2oHA8cOCBWVlZy/Phxyc/Plz///FPs7e01T6I15n4r75ipqAcPHsirr74q/v7+kpeXp9X2qO5LqrqyjpviNm3aJF27dpULFy5IXl6eHD16VKysrOSPP/4wUbQVV1bdLq68z0F15urqKt9//32Z88yfP1/69+8v8fHxkpOTI9u3bxcrKyuJi4szUZQVV5HvpOLKq9/VQdH8Tp8+LZaWlrJ9+3a9lh07dqyMGDFC7ty5I1lZWRIcHCwODg414nitCX2+0vC7tmx+fn6afpA5+8aG7mPpKzs7W/r27SsTJ06U1NRUSUpKklGjRsn48eN5fJAWY9aS6dOnS79+/SQhIUGysrJk0aJF4uTkJBkZGSbPsyhj5ixS0M+ZOnWqSXPSh7HyzsrKkt69e8u4ceMkJSVFUlJSxNfXV9zd3cvt0xubMfe1l5eX+Pv7S1ZWlty+fVs8PT3F19fX5DkWV5WciwoKCirxAJvy6r8+OBhZhsTERJk4caJ06dJFHBwcZNGiRVpPIqouTpw4IcOGDRO1Wi0ODg4yf/58yczMFBGRY8eOyRtvvCEqlUoGDhwooaGhmuXy8/Nlw4YN4uzsLCqVSjw9PbU6RCkpKTJ79mzp1q2b2NnZib+/v6SlpWna4+Li5N133xUbGxtxcnKSNWvWGCW/on8YiYicPXtWk2/v3r1LDIDu2rVL+vfvLyqVStzd3eWvv/7StGVnZ8vSpUvFyclJXnnlFRk3bpzcvXtX017ePi9v24bK8dtvv5V+/fqJtbW19O7dW+upu8beb2UdMxW1ceNGUSgUYm1tLSqVSuufyKO5L6nqyjtuVCqV7N69W0QKPg+rV6+WXr16iZWVlQwcOFB++eUXc4avl9Lq9s2bN0WlUmkNppb1OajOVCpVifpRPL+srCxZsGCBdO/eXaytrWXo0KFatbA6qsh30h9//CEqlUpu3rwpIuXX7+qgaH4ffPCBWFhYlPgcenl5iUjJ/O7fvy/+/v7StWtXTX6XLl0yWy4VUVP6fLrwu7ZsRQcjRczbNzZkH6sibt++LVOmTBFHR0extbWV6dOny8OHD0WExwf9jzFrSVZWlixbtkx69eolKpVKPDw8JDo62qT56WLMnEVE3n//fVmyZInJ8tGXMfOOi4uTcePGib29vXTt2lV8fHzkn3/+MWl+uhgz57///lvee+89sbGxEQcHBwkICDD7QLtI1XMupGswsrz6r49aItXg3GgiIiIiIiIiIiJ65PGekURERERERERERGQSHIwkIiIiIiIiIiIik+BgJBEREREREREREZkEByOJiIiIiIiIiIjIJDgYSURERERERERERCbBwUgiIiIiIiIiIiIyCQ5GEhERERERERERkUlwMJKIiIiIiIiIiIhMgoORpJfU1FRYW1ujW7duyM7ONnc4ejt69ChiYmKqtI4FCxbAxsYGarUa58+fL9Hu7+8PT09PncsGBwfD2dm5StsnourD2dkZFhYW2LRpk872jz/+GBYWFggODjbodovWshMnTsDCwgI3btww6DYuXLgAV1dXKJVKTJ482SxxTJs2DVZWVoiLiyvRlpSUBHt7e/j6+hpse0RUMYU1sPBfx44dYWtrC09PT5w8ebLMZT09PeHv72+iSHUrr093//59bN++XfPaGDGXVTtv3LgBCwsLnDhxwqDbJKKar7r2kf755x/MmjULTk5OUCqVcHJygr+/PxISEiq0nh49euCLL74otX379u3o1KlTVcOlaoSDkaSXPXv2oGXLlkhNTcXBgwfNHY5ebt68ibFjxyIpKanS64iKisLmzZvh6+uLn3/+GRYWFgaMkIhqonr16mHfvn0lpufm5uLAgQOoVauWQbdniFqmjy+++AK1atXCzz//jDlz5pgljtmzZ6N58+aYM2cORESrbd68eahfvz7mzp1rtO0TUfneffdd/Pbbb/jtt98QFhaGb775Bk2aNIG3tzdu375d6nLBwcGYNWuWCSPVpk+fbsmSJfjxxx/NEB0RUdmqYx8pMzMTI0eOxN27dxEUFIT9+/dj+fLluHnzJt5++23cv3/fpPFQzcLBSNLLjh070L17d3Tt2hXbtm0zdzh6KV6kKyM5ORlAwS81zz//POrVq1fldRJRzda1a1ecOXMGf//9t9b0iIgING7cGM8++6xBt2eIWqaP5ORkdOrUCW3btkWrVq3MEkeLFi0QEBCAyMhIhISEaKYfPHgQ+/btw8KFC9GiRQujx0FEpWvcuDGefvppPP300/jXv/4FhUKBgIAAZGRk4MCBA6Uu98QTT6BZs2YmjFSbPn06U9VbIqKKqo59pN9++w0JCQkIDAyEWq3G888/Dzs7O6xatQoPHjzA3r17TRoP1SwcjKRyxcbG4syZM3B0dMRrr72GyMhIxMbGato9PT2xcuVKzJkzB2q1Gg4ODvjiiy9w9epVjBw5ElZWVnjjjTdw9uxZzTIPHjxAQEAAevbsCSsrK7z99ttal/fourx5586dWr9iOzs7Y+3atZg4cSLUajXs7e2xcOFC5Obm4saNG+jduzcAYNSoUaVeMllWHDt37tRcft2nT59SL8WuiMzMTKxcuRK9e/dG586dMXjwYBw6dKjUHIGSl/PExcXBy8tLc5mRl5cXLl++rJk/JSUFc+bMgYODA2xsbDBq1CicO3dO056RkYFZs2bB0dFRE0NZfzwQkTYrKys899xzJc6O3LNnD1xcXEqcGXn69GmMGjUKNjY2sLe3x8yZM/Hw4UNNe2VrWVhYGF5//XUolUoMHDgQoaGhZcYdGhqKt956C2q1Gt27d8eiRYuQlZWliSEyMhK7du3SeYlgZeMQEaxbtw69e/eGtbU1Bg0aVO5ZR71794arqyuWLFmCpKQkpKamIiAgACNGjICTk5NmvuzsbCxevBjdu3eHWq3GsGHDcPz4ca11bd++HYMGDYKVlRXUajVGjRqFS5cuadp79OiBRYsWwcXFBfb29vjjjz/KjI2IdKtbty4AoH79+gAKasrChQsxYMAA2NvbIyIiosQlz+fPn8eYMWOgVqvRrVs3fPzxx0hPTwdQudpR1T6dv78/fvjhB0RGRmr1xdLS0jBz5kzY2trCxsYG/v7+mjiBgn7ye++9p6mtU6dORWJiYmXeRp3Kqt0AYGFhgZ07d2ot4+zsrKnTeXl5WLp0KXr27AmlUonXXnsN3377rdb8O3bsgIuLC6ysrODi4oKvv/4a+fn5BsuBiAyjuvWRCvu8R48e1ZreokUL/PTTT3j99dc1006dOgVPT0+88sorcHBwwOzZszU/Eumyb98+uLq6wsrKCp6enmWeeU81lBCVY9GiRaJSqSQ9PV2Sk5NFqVTK/PnzNe0eHh5iaWkpq1evlvj4eFm1apUoFArp06ePHDp0SKKiosTd3V2GDBkiIiK5ubkyZMgQcXV1lfDwcImJiZFPPvlELC0t5ezZsyIiEhQUJL169dKKY8eOHaJQKDSve/XqJUqlUr7++mu5du2abNmyRSwsLOSHH36Q3NxcOXPmjCgUCtm/f7+kpqaWyKu8ODIyMmT//v2iUCjkzJkzcv/+fZ3vj5+fn3h4eOhsK57HuHHjpGfPnnL48GG5evWqBAcHi4WFhRw6dEhnjiIiERERolAoJCEhQUREhgwZIv7+/nLt2jW5cuWKeHt7S58+fUREJD8/X4YNGyYeHh7y119/SUxMjAQGBoqlpaVcuHBBREQ+++wzGTp0qJw/f17i4+MlMDBQOnXqpFk/EZWuV69eEhQUJEuWLJG33npLMz0rK0vs7OzkwoULmnlERM6cOSOWlpYSEBAgV65ckYiICBk4cKC4ublJXl6eZp0VqWWFNaFfv34SEREhV69elQ8//FCsra111joRkYMHD0qHDh1k1apVEhsbK0eOHJEePXrIhAkTREQkKSlJhg0bJpMnT5Y7d+5IVlaW1vKVjSMwMFBeffVVOXLkiFy/fl1CQkJErVbL1q1by3yf79+/L46OjuLn5yeffvqp9OvXT9LT07XmmTRpkgwaNEgiIiLk2rVrsn79eunUqZMcO3ZMRET27t0rSqVSdu/eLTdu3JDTp0+Lm5ubuLm5adbh5OQkVlZWcvz4cTlz5kyJvIlIW9H6Vuj27dsyadIkUalUcvPmTc18SqVSfv/9dzl79qxkZWWJh4eH+Pn5iYhIQkKCqFQq8fX1lcuXL8upU6ekX79+MnXqVBGpeO0wRJ8uOTlZJk+eLMOGDZM7d+6ISEEfV6FQSGBgoFy/fl0OHToknTt3lpUrV2py79KliwQEBEhMTIycO3dO3n//fXF2dpa0tDSdsRbv1xWVkJAgCoVCIiIiRKT82i0iolAoZMeOHaXup82bN4uzs7OcOnVKbty4IVu2bBGFQiF//PGHiIhs27ZN7Ozs5KeffpL4+HjZt2+fODo6yuLFi3XGT0TmVZ36SFlZWTJkyBBNf/CTTz6Rn3/+We7du6c1359//imWlpYyf/58iYmJkfDwcHFxcZG33npL0x92cnKS1atXi4hIZGSkWFhYyKpVq+Tq1auybds2USqV0rFjR4O+l2ReHBx3sBkAAA4nSURBVIykMuXk5Iijo6P4+Phopo0fP15sbW01Rc/Dw0Mz0Cgikp6eLgqFQpYvX66Z9s0334hSqRQRkdDQUFEoFHL58mVNe35+vgwZMkQmT54sIvoPRo4bN05rnkGDBsmcOXNEpGSHrjh94iirw1jIz89POnToICqVqsQ/S0tLTR4xMTGiUCjkyJEjWstPmDBB3N3ddeaoKwYbGxtZtmyZ5OTkiIjInTt3JCIiQvLy8uT48eOiUCgkKSlJax0jR47U/AEwbtw4GT16tCQnJ4tIQQc+LCxM85qISlf4B965c+fEwsJCbt26JSIiR44ckX79+mnNIyIyefJkrY6diEhUVJQoFAoJDQ3VzF+RWlZYEwqXFxG5cOGC5o9sXdzd3WXixIla0w4fPiwKhUJiYmJERLQGCnSpaBxpaWnSuXNn+eWXX7TW8/nnn5eo77ocPHhQLCwsxNLSUk6fPq3VFhsbKwqFQi5evKg13dfXV0aPHq2Jb/fu3Vrt//3vf8XS0lLz2snJSSZNmlRuLERUoFevXmJpaanp5yiVSlEoFOLi4qJVC3r16iXjx4/XWrZojQkMDJSePXtKdna2pj0yMlJWrVpVqdphyD5d0R+YPTw8ZOjQoVrzjB07Vry9vUVEZMWKFeLq6qrVnp6eLlZWViUGCAsVxmFtbV2i32htba1VZ/Wp3eUNRn766afi6uqqGWAVEfn999/l7t27IiLSo0cPWb9+vdbyISEh0rlzZ8nMzCz1vSIi86lOfaSMjAxZt26duLm5SYcOHUShUGgGHgv/Xp0wYYK8+eabWssV9hl/++03zfYKByMnTpxY4mSfgIAADkY+Yuqa+8xMqt7CwsKQmJiIAQMGaKYNGDAABw8exJ49e+Du7g4AePHFFzXtjRo1AgC0adNGM61Bgwaap3BHR0ejWbNmUCgUmvZatWrB1tYWv/76a4Xie/nll7VeN2vWDDk5OXota8g4lEolli1bVmL6li1bcOTIEQDQXEptY2OjNY+trS0CAwP13paPjw8WLlyIb7/9Fg4ODnBycoKLiwtq166NCxcuAIDmcspC2dnZmkt63nvvPYwdOxZdu3aFWq2Go6MjBg4caNb7OBHVNEqlEm3atMG+ffswZswY7N27F66uriXmi46OhqOjo9Y0CwsLNG/eHJcvX0bPnj0BVK6WFa27zZs3B1BwKwhdoqOjMXDgQK1pdnZ2AApqU/HtV0RpccTExCArKwt+fn6YMWOGZp7c3FxkZ2cjMzMTDRs2LHW9ffr0gVKpxPPPPw+VSqXVdvHiRQDAiBEjtKbn5OTgySefBADY29vjypUrWL16Na5fv45r167h0qVLJS49bNu2bcWTJnqMDR8+XHOZc+3atUu9F+QLL7xQ6jouX74MS0tLrfs22tnZwc7ODmfPnq1w7TBkn664ojUOKLj88ObNmwAKalFsbCzUarXWPFlZWVq3NNJl7dq1aN26tda0f/75R+sSckPU7pEjR+LQoUPo0aMHlEolHB0d4eLigpYtW+LevXu4ffs2Pv/8c6xatUqzTH5+PrKysnDjxo0qfT8QkXFUpz5Sw4YN4e3tDW9vbzx8+FBz258tW7agSZMm8PHxQXR0dIlbsHXq1AmNGzfG5cuXS/SVdc2vVqtrzLMrSD8cjKQyFd6DZtKkSSXatm3bphmM1HUT8Nq1dd+SVER0Pm02Pz9fc8+hwvmKys3NLbFM4b2Jiq9fH/rGoY+GDRvq7HTrcxNhXdsrGlvxvEeOHInXXnsNYWFhCA8Px/LlyxEcHIxdu3YhPz8fTZs2LXHvIOB/75VarUZYWBh+//13hIeHIyQkBMHBwVi/fj26du2qd85EjzsXFxfs27cPI0aMwOHDh7F9+/YS85RVZ4rWzcrUMl01trRldMWRl5cHABWud/rGURjLypUr8dJLL5WYR1fOxTVq1EjzA1dRhZ3lb7/9tkR7YTy7d+/GzJkz8frrr8Pa2hpvvvkmLl26hEWLFmnN36BBg3LjIKL/adGiRZkDjYXK+rGhbt26OmsjgErVDkP26YqrU6dOqW35+flwcHDQ+QTb8n7kfe655/B///d/ZW5L39pdvPYX/TGrbdu2OHDgACIjI/H777/j8OHD+Oqrr/DZZ59p7jE3Y8YMdOvWrUSMhn4gGxEZTnXoI3333XeoVasW3nrrLQAF3w99+/ZF3759MXHiRISGhsLHx6fM/mlpNbr4MlWt5VT98AE2VKp79+4hLCwMbm5u2LVrl9Y/d3d3nDt3TnMmXkVYWFggOTkZ0dHRWtNPnTqFdu3aASgY3ExNTdUqQtevX6/Qdkrr5FYkDkMq/LX+1KlTWtNPnjyplTdQ8BCaQkXzvnv3LubNm4ecnBy4ublh6dKl+PHHH5GYmIjIyEgoFAqkpqYiOzsbL7zwgubfunXrcPjwYQBAUFAQTp06hd69e2P27NnYv38/2rRpg/379xs8Z6JHmYuLC86cOYOQkBC0adNG59kjCoVC6+FcABAVFYXU1FS9zzYpr5bpQ6FQ6Kw9QMmzMg0Vx0svvYS6devi1q1bWvUoLCwMGzZsKPUHK30U1tPExEStdYeEhGDXrl0AgDVr1mD48OFYtGgRRo4cCTs7O8THx/NpuUTVQLt27XDx4kXNwBpQ8ETYHj16VKp2GKpPV9E61759e8TGxuLZZ5/VxNmiRQssXLiwRCyVoU/trlevnla/MTU1Fffu3dO83rx5Mw4cOABHR0dMnz4dP/30E7p27Yq9e/eiZcuWaNmyJeLj47Xe6wsXLmDlypVVjp+ITM+UfaQrV64gKChI66FehZo2bYpWrVppYipey86fP4+MjAydNbpTp044ffq01rSiD2SlRwMHI6lUu3fvRm5uLry9vaFQKLT+jR07FnXq1CnxND59ODo6wsLCAlOnTsWJEycQGxuLgIAAREdHY/To0QCAV155BcnJyVi7di1u3LiBn376SefZfmVp3LgxgILTvIt20ioShyG1a9cOPXv2REBAAI4ePYpr165h1apVOHz4MN59910AgEqlQu3atbFy5UokJCQgNDQUGzdu1KzjiSeeQGhoKGbPno1Lly4hISEB33zzDerVqwelUgknJyd07NgRU6ZMQXh4OK5fv47Fixdjx44dmk7r9evXMXfuXISHh+PmzZvYt28fbt26VeISIyIqW8eOHfHCCy9g+fLlJS6jK/TOO+8gKioK8+bNQ2xsLCIjI/HRRx+hU6dOep+JXF4t04eXlxcOHDiA1atX49q1azh69Cjmz5+PXr166T0YWdE4mjVrhuHDh2PlypXYtWsXEhIS8MMPP2Dp0qWazmlldejQAU5OTpgzZw6OHDmChIQErFu3DuvWrdPcIuTZZ5/FqVOncPHiRcTHx2Pjxo3Ytm0b8vPzdZ5pT0SmM2LECNy/fx9z585FbGwsTp48iWXLlsHR0bFStcNQfbrGjRvjzp07SEhI0DuPlJQU+Pr64tKlS4iKisLUqVNx9uxZtG/fXu/tlkaf2q1Wq/Hdd9/hwoULiI6OxvTp07XOIEpKSsK8efNw+PBh3Lx5E8eOHcPFixehVqtRq1YteHt7Y8uWLdiyZQvi4+Nx6NAhBAQEoH79+nqdwU5E1Ysp+0jvvvsu8vPz4eHhgcOHD+PGjRs4e/YsVq9ejT179uCDDz4AUNAfPn/+PD799FPExsYiIiIC06dPh1KpRJcuXXSu99y5c1i6dCmuXbuGXbt28RLtRxDPdaVS7dy5E926ddP5h2qbNm3Qt29f7Nmzp8L326pbty42bdqExYsXY+LEicjOzoalpSX+85//aO550aVLF/j4+GDr1q1YvXo17Ozs4OfnBz8/P7238+STT2Lo0KFYsmQJrl+/jtmzZ1c4DkNbsWIFli9fjtmzZyM5ORnt27dHcHAw+vbtC6DgfZ03bx6++uorfP/997C0tMTMmTMxbtw4Tczr1q3D4sWL8c477yAjIwMdO3bE2rVr8e9//xsAsHHjRixduhQ+Pj7IyMjAyy+/jODgYM3AR0BAABYvXoxp06bhwYMHeP755/HRRx9h0KBBRsmZ6FHm4uKCL7/8Uuu+ukWp1WqsW7cOn3/+OQYPHoymTZuiT58+mDp1qs7bW+hSvJYV1ouKxpmXl4c1a9bgyy+/xFNPPQVXV1edt+AwZBwzZszAU089haCgINy5cwfPPPMMJkyYgPfff7/CORQXFBSE5cuX4+OPP8bDhw/x73//GwsWLMDgwYMBAHPnzsXHH3+MkSNHon79+ujYsSMWLVqEqVOn4syZMyXu30tEptO6dWts3LgRy5Ytw5AhQ9C8eXMMGDAAvr6+ACpeOwzVpxs8eDAOHjwIV1dXHDx4sNz527Rpg61btyIwMBAjRoxAnTp1oFKp8PXXX6Nly5Z6b7c0+tTuTz75BAEBARg+fDieeuopjBkzRusspQkTJiA3Nxfz58/H3bt38fTTT2PEiBGaQYJ3330XDRo0wJYtW7B48WK0bNkSbm5u8PHxqXL8RGQepuojPffccwgJCcHq1auxYMEC3LlzBw0bNoS1tTU2btwIW1tbAAXPSFizZg2CgoLw3XffoVmzZpr+sK7Lr5VKJdasWYPAwEBs3rwZ7du3x9ixY3nG9iOmlvB6JSIiIiIiIiIiIjIBXqZNREREREREREREJsHBSCIiIiIiIiIiIjIJDkYSERERERERERGRSXAwkoiIiIiIiIiIiEyCg5FERERERERERERkEhyMJCIiIiIiIiIiIpPgYCQRERERERERERGZBAcjiYiIiIiIiIiIyCQ4GElEREREREREREQmwcFIIiIiIiIiIiIiMgkORhIREREREREREZFJ/D/nXr0Sktx4zAAAAABJRU5ErkJggg==">
            <a:extLst>
              <a:ext uri="{FF2B5EF4-FFF2-40B4-BE49-F238E27FC236}">
                <a16:creationId xmlns:a16="http://schemas.microsoft.com/office/drawing/2014/main" id="{770A868C-C609-41C5-A186-2F777E1C41B8}"/>
              </a:ext>
            </a:extLst>
          </p:cNvPr>
          <p:cNvSpPr>
            <a:spLocks noGrp="1" noChangeAspect="1" noChangeArrowheads="1"/>
          </p:cNvSpPr>
          <p:nvPr>
            <p:ph idx="1"/>
          </p:nvPr>
        </p:nvSpPr>
        <p:spPr bwMode="auto">
          <a:xfrm>
            <a:off x="2051884" y="1143785"/>
            <a:ext cx="8915400" cy="56354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2400" b="1" dirty="0"/>
              <a:t>Relation between MoSold and YrSold feature </a:t>
            </a:r>
          </a:p>
          <a:p>
            <a:endParaRPr lang="en-US" dirty="0"/>
          </a:p>
          <a:p>
            <a:endParaRPr lang="en-US" dirty="0"/>
          </a:p>
        </p:txBody>
      </p:sp>
      <p:pic>
        <p:nvPicPr>
          <p:cNvPr id="7" name="Picture 6">
            <a:extLst>
              <a:ext uri="{FF2B5EF4-FFF2-40B4-BE49-F238E27FC236}">
                <a16:creationId xmlns:a16="http://schemas.microsoft.com/office/drawing/2014/main" id="{F3797F35-51D1-491A-9DF9-51F6D29AD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548" y="1576182"/>
            <a:ext cx="8822351" cy="4449964"/>
          </a:xfrm>
          <a:prstGeom prst="rect">
            <a:avLst/>
          </a:prstGeom>
        </p:spPr>
      </p:pic>
      <p:sp>
        <p:nvSpPr>
          <p:cNvPr id="8" name="TextBox 7">
            <a:extLst>
              <a:ext uri="{FF2B5EF4-FFF2-40B4-BE49-F238E27FC236}">
                <a16:creationId xmlns:a16="http://schemas.microsoft.com/office/drawing/2014/main" id="{196F0F10-F3B0-4D86-A9A8-0B6AD7F10DB1}"/>
              </a:ext>
            </a:extLst>
          </p:cNvPr>
          <p:cNvSpPr txBox="1"/>
          <p:nvPr/>
        </p:nvSpPr>
        <p:spPr>
          <a:xfrm>
            <a:off x="1376313" y="6132870"/>
            <a:ext cx="9864348"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We can see that during the </a:t>
            </a:r>
            <a:r>
              <a:rPr lang="en-US" b="1" dirty="0"/>
              <a:t>Month of June </a:t>
            </a:r>
            <a:r>
              <a:rPr lang="en-US" dirty="0"/>
              <a:t>and </a:t>
            </a:r>
            <a:r>
              <a:rPr lang="en-US" b="1" dirty="0"/>
              <a:t>July </a:t>
            </a:r>
            <a:r>
              <a:rPr lang="en-US" dirty="0"/>
              <a:t>there is an </a:t>
            </a:r>
            <a:r>
              <a:rPr lang="en-US" b="1" dirty="0"/>
              <a:t>increase in selling</a:t>
            </a:r>
            <a:r>
              <a:rPr lang="en-US" dirty="0"/>
              <a:t> of the house for the </a:t>
            </a:r>
            <a:r>
              <a:rPr lang="en-US" b="1" dirty="0"/>
              <a:t>2006 to 2010 year</a:t>
            </a:r>
            <a:r>
              <a:rPr lang="en-US" dirty="0"/>
              <a:t>.</a:t>
            </a:r>
          </a:p>
        </p:txBody>
      </p:sp>
    </p:spTree>
    <p:extLst>
      <p:ext uri="{BB962C8B-B14F-4D97-AF65-F5344CB8AC3E}">
        <p14:creationId xmlns:p14="http://schemas.microsoft.com/office/powerpoint/2010/main" val="3581813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0991A-4F01-41D3-B385-96F6E1C020D4}"/>
              </a:ext>
            </a:extLst>
          </p:cNvPr>
          <p:cNvSpPr>
            <a:spLocks noGrp="1"/>
          </p:cNvSpPr>
          <p:nvPr>
            <p:ph type="title"/>
          </p:nvPr>
        </p:nvSpPr>
        <p:spPr>
          <a:xfrm>
            <a:off x="2589212" y="209330"/>
            <a:ext cx="8911687" cy="582521"/>
          </a:xfrm>
        </p:spPr>
        <p:txBody>
          <a:bodyPr>
            <a:normAutofit fontScale="90000"/>
          </a:bodyPr>
          <a:lstStyle/>
          <a:p>
            <a:r>
              <a:rPr lang="en-US" i="1" u="sng" dirty="0"/>
              <a:t>House Sales Price Prediction ML Model</a:t>
            </a:r>
            <a:endParaRPr lang="en-US" dirty="0"/>
          </a:p>
        </p:txBody>
      </p:sp>
      <p:sp>
        <p:nvSpPr>
          <p:cNvPr id="3" name="Content Placeholder 2">
            <a:extLst>
              <a:ext uri="{FF2B5EF4-FFF2-40B4-BE49-F238E27FC236}">
                <a16:creationId xmlns:a16="http://schemas.microsoft.com/office/drawing/2014/main" id="{001CCA52-AB48-416B-9636-FBA95CE860F1}"/>
              </a:ext>
            </a:extLst>
          </p:cNvPr>
          <p:cNvSpPr>
            <a:spLocks noGrp="1"/>
          </p:cNvSpPr>
          <p:nvPr>
            <p:ph idx="1"/>
          </p:nvPr>
        </p:nvSpPr>
        <p:spPr>
          <a:xfrm>
            <a:off x="2080165" y="945823"/>
            <a:ext cx="8915400" cy="5836274"/>
          </a:xfrm>
        </p:spPr>
        <p:txBody>
          <a:bodyPr>
            <a:normAutofit/>
          </a:bodyPr>
          <a:lstStyle/>
          <a:p>
            <a:r>
              <a:rPr lang="en-US" sz="2000" b="1" dirty="0"/>
              <a:t>Relation between YrSold and SalePrice feature </a:t>
            </a:r>
          </a:p>
        </p:txBody>
      </p:sp>
      <p:pic>
        <p:nvPicPr>
          <p:cNvPr id="5" name="Picture 4">
            <a:extLst>
              <a:ext uri="{FF2B5EF4-FFF2-40B4-BE49-F238E27FC236}">
                <a16:creationId xmlns:a16="http://schemas.microsoft.com/office/drawing/2014/main" id="{FA95158B-E5B8-46AD-8E7C-62B5AC568A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1402" y="1338606"/>
            <a:ext cx="10167100" cy="4573571"/>
          </a:xfrm>
          <a:prstGeom prst="rect">
            <a:avLst/>
          </a:prstGeom>
        </p:spPr>
      </p:pic>
      <p:sp>
        <p:nvSpPr>
          <p:cNvPr id="7" name="TextBox 6">
            <a:extLst>
              <a:ext uri="{FF2B5EF4-FFF2-40B4-BE49-F238E27FC236}">
                <a16:creationId xmlns:a16="http://schemas.microsoft.com/office/drawing/2014/main" id="{F44FFC26-C925-46CB-B989-682AFE3A606A}"/>
              </a:ext>
            </a:extLst>
          </p:cNvPr>
          <p:cNvSpPr txBox="1"/>
          <p:nvPr/>
        </p:nvSpPr>
        <p:spPr>
          <a:xfrm>
            <a:off x="1659118" y="6135766"/>
            <a:ext cx="9021451"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We can observe that in the </a:t>
            </a:r>
            <a:r>
              <a:rPr lang="en-US" b="1" dirty="0"/>
              <a:t>year 2007 </a:t>
            </a:r>
            <a:r>
              <a:rPr lang="en-US" dirty="0"/>
              <a:t>there is </a:t>
            </a:r>
            <a:r>
              <a:rPr lang="en-US" b="1" dirty="0"/>
              <a:t>an increase in the selling price </a:t>
            </a:r>
            <a:r>
              <a:rPr lang="en-US" dirty="0"/>
              <a:t>of the house with respect to other years.</a:t>
            </a:r>
          </a:p>
        </p:txBody>
      </p:sp>
    </p:spTree>
    <p:extLst>
      <p:ext uri="{BB962C8B-B14F-4D97-AF65-F5344CB8AC3E}">
        <p14:creationId xmlns:p14="http://schemas.microsoft.com/office/powerpoint/2010/main" val="3098433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A2876-A4B8-4F8B-BA4D-D7894CD987BA}"/>
              </a:ext>
            </a:extLst>
          </p:cNvPr>
          <p:cNvSpPr>
            <a:spLocks noGrp="1"/>
          </p:cNvSpPr>
          <p:nvPr>
            <p:ph type="title"/>
          </p:nvPr>
        </p:nvSpPr>
        <p:spPr>
          <a:xfrm>
            <a:off x="2413816" y="162196"/>
            <a:ext cx="8911687" cy="535387"/>
          </a:xfrm>
        </p:spPr>
        <p:txBody>
          <a:bodyPr>
            <a:normAutofit fontScale="90000"/>
          </a:bodyPr>
          <a:lstStyle/>
          <a:p>
            <a:r>
              <a:rPr lang="en-US" i="1" u="sng" dirty="0"/>
              <a:t>House Sales Price Prediction ML Model</a:t>
            </a:r>
            <a:endParaRPr lang="en-US" dirty="0"/>
          </a:p>
        </p:txBody>
      </p:sp>
      <p:sp>
        <p:nvSpPr>
          <p:cNvPr id="3" name="Content Placeholder 2">
            <a:extLst>
              <a:ext uri="{FF2B5EF4-FFF2-40B4-BE49-F238E27FC236}">
                <a16:creationId xmlns:a16="http://schemas.microsoft.com/office/drawing/2014/main" id="{80A5FBC0-E87C-45C2-B6BB-C2B4E14AB4D4}"/>
              </a:ext>
            </a:extLst>
          </p:cNvPr>
          <p:cNvSpPr>
            <a:spLocks noGrp="1"/>
          </p:cNvSpPr>
          <p:nvPr>
            <p:ph idx="1"/>
          </p:nvPr>
        </p:nvSpPr>
        <p:spPr>
          <a:xfrm>
            <a:off x="2127299" y="804420"/>
            <a:ext cx="8915400" cy="6053579"/>
          </a:xfrm>
        </p:spPr>
        <p:txBody>
          <a:bodyPr>
            <a:normAutofit/>
          </a:bodyPr>
          <a:lstStyle/>
          <a:p>
            <a:r>
              <a:rPr lang="en-US" sz="2000" b="1" dirty="0"/>
              <a:t>Distribution of SalePrice with respect to Type of Zoning </a:t>
            </a:r>
          </a:p>
        </p:txBody>
      </p:sp>
      <p:pic>
        <p:nvPicPr>
          <p:cNvPr id="5" name="Picture 4">
            <a:extLst>
              <a:ext uri="{FF2B5EF4-FFF2-40B4-BE49-F238E27FC236}">
                <a16:creationId xmlns:a16="http://schemas.microsoft.com/office/drawing/2014/main" id="{F444C1F7-8BC2-4FD7-8A07-F3138253A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2248" y="1273647"/>
            <a:ext cx="4364610" cy="4273522"/>
          </a:xfrm>
          <a:prstGeom prst="rect">
            <a:avLst/>
          </a:prstGeom>
        </p:spPr>
      </p:pic>
      <p:sp>
        <p:nvSpPr>
          <p:cNvPr id="6" name="TextBox 5">
            <a:extLst>
              <a:ext uri="{FF2B5EF4-FFF2-40B4-BE49-F238E27FC236}">
                <a16:creationId xmlns:a16="http://schemas.microsoft.com/office/drawing/2014/main" id="{3D4E6D0A-29FC-4720-8875-65CA7F0A04A7}"/>
              </a:ext>
            </a:extLst>
          </p:cNvPr>
          <p:cNvSpPr txBox="1"/>
          <p:nvPr/>
        </p:nvSpPr>
        <p:spPr>
          <a:xfrm>
            <a:off x="2413816" y="5730413"/>
            <a:ext cx="7890235"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Most of the SalePrice values are determined by </a:t>
            </a:r>
            <a:r>
              <a:rPr lang="en-US" b="1" dirty="0"/>
              <a:t>Residential Low Density type of zoning.</a:t>
            </a:r>
          </a:p>
        </p:txBody>
      </p:sp>
    </p:spTree>
    <p:extLst>
      <p:ext uri="{BB962C8B-B14F-4D97-AF65-F5344CB8AC3E}">
        <p14:creationId xmlns:p14="http://schemas.microsoft.com/office/powerpoint/2010/main" val="3833761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7C7C-8F6B-49A8-A3C8-3F87A0FA3D00}"/>
              </a:ext>
            </a:extLst>
          </p:cNvPr>
          <p:cNvSpPr>
            <a:spLocks noGrp="1"/>
          </p:cNvSpPr>
          <p:nvPr>
            <p:ph type="title"/>
          </p:nvPr>
        </p:nvSpPr>
        <p:spPr>
          <a:xfrm>
            <a:off x="2215853" y="247038"/>
            <a:ext cx="8911687" cy="591948"/>
          </a:xfrm>
        </p:spPr>
        <p:txBody>
          <a:bodyPr>
            <a:normAutofit fontScale="90000"/>
          </a:bodyPr>
          <a:lstStyle/>
          <a:p>
            <a:r>
              <a:rPr lang="en-US" i="1" u="sng" dirty="0"/>
              <a:t>House Sales Price Prediction ML Model</a:t>
            </a:r>
            <a:endParaRPr lang="en-US" dirty="0"/>
          </a:p>
        </p:txBody>
      </p:sp>
      <p:sp>
        <p:nvSpPr>
          <p:cNvPr id="3" name="Content Placeholder 2">
            <a:extLst>
              <a:ext uri="{FF2B5EF4-FFF2-40B4-BE49-F238E27FC236}">
                <a16:creationId xmlns:a16="http://schemas.microsoft.com/office/drawing/2014/main" id="{FEEAE712-D3A7-44F2-94F9-9D54D3E44A84}"/>
              </a:ext>
            </a:extLst>
          </p:cNvPr>
          <p:cNvSpPr>
            <a:spLocks noGrp="1"/>
          </p:cNvSpPr>
          <p:nvPr>
            <p:ph idx="1"/>
          </p:nvPr>
        </p:nvSpPr>
        <p:spPr>
          <a:xfrm>
            <a:off x="1621410" y="917541"/>
            <a:ext cx="9323307" cy="5884493"/>
          </a:xfrm>
        </p:spPr>
        <p:txBody>
          <a:bodyPr>
            <a:normAutofit/>
          </a:bodyPr>
          <a:lstStyle/>
          <a:p>
            <a:r>
              <a:rPr lang="en-US" sz="2000" b="1" dirty="0"/>
              <a:t>Distribution of SalePrice with respect to Type of Zoning and selling year</a:t>
            </a:r>
          </a:p>
        </p:txBody>
      </p:sp>
      <p:pic>
        <p:nvPicPr>
          <p:cNvPr id="5" name="Picture 4">
            <a:extLst>
              <a:ext uri="{FF2B5EF4-FFF2-40B4-BE49-F238E27FC236}">
                <a16:creationId xmlns:a16="http://schemas.microsoft.com/office/drawing/2014/main" id="{44F35343-9794-4712-A1D6-B7EA451DD9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4054" y="1687397"/>
            <a:ext cx="7278419" cy="4468305"/>
          </a:xfrm>
          <a:prstGeom prst="rect">
            <a:avLst/>
          </a:prstGeom>
        </p:spPr>
      </p:pic>
      <p:sp>
        <p:nvSpPr>
          <p:cNvPr id="6" name="TextBox 5">
            <a:extLst>
              <a:ext uri="{FF2B5EF4-FFF2-40B4-BE49-F238E27FC236}">
                <a16:creationId xmlns:a16="http://schemas.microsoft.com/office/drawing/2014/main" id="{6FD51F9F-02BF-4517-9312-09488070A693}"/>
              </a:ext>
            </a:extLst>
          </p:cNvPr>
          <p:cNvSpPr txBox="1"/>
          <p:nvPr/>
        </p:nvSpPr>
        <p:spPr>
          <a:xfrm>
            <a:off x="1508289" y="6155704"/>
            <a:ext cx="10030119"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During the </a:t>
            </a:r>
            <a:r>
              <a:rPr lang="en-US" b="1" dirty="0"/>
              <a:t>2006-2010 year </a:t>
            </a:r>
            <a:r>
              <a:rPr lang="en-US" dirty="0"/>
              <a:t>the </a:t>
            </a:r>
            <a:r>
              <a:rPr lang="en-US" b="1" dirty="0"/>
              <a:t>Residential low Density </a:t>
            </a:r>
            <a:r>
              <a:rPr lang="en-US" dirty="0"/>
              <a:t>type of zoning affect the SalePrice of the House.</a:t>
            </a:r>
          </a:p>
        </p:txBody>
      </p:sp>
    </p:spTree>
    <p:extLst>
      <p:ext uri="{BB962C8B-B14F-4D97-AF65-F5344CB8AC3E}">
        <p14:creationId xmlns:p14="http://schemas.microsoft.com/office/powerpoint/2010/main" val="3474558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01BD-6D22-42AF-9291-EE8542B8759C}"/>
              </a:ext>
            </a:extLst>
          </p:cNvPr>
          <p:cNvSpPr>
            <a:spLocks noGrp="1"/>
          </p:cNvSpPr>
          <p:nvPr>
            <p:ph type="title"/>
          </p:nvPr>
        </p:nvSpPr>
        <p:spPr>
          <a:xfrm>
            <a:off x="2291267" y="209331"/>
            <a:ext cx="8911687" cy="591948"/>
          </a:xfrm>
        </p:spPr>
        <p:txBody>
          <a:bodyPr>
            <a:normAutofit fontScale="90000"/>
          </a:bodyPr>
          <a:lstStyle/>
          <a:p>
            <a:r>
              <a:rPr lang="en-US" i="1" u="sng" dirty="0"/>
              <a:t>House Sales Price Prediction ML Model</a:t>
            </a:r>
            <a:endParaRPr lang="en-US" dirty="0"/>
          </a:p>
        </p:txBody>
      </p:sp>
      <p:sp>
        <p:nvSpPr>
          <p:cNvPr id="3" name="Content Placeholder 2">
            <a:extLst>
              <a:ext uri="{FF2B5EF4-FFF2-40B4-BE49-F238E27FC236}">
                <a16:creationId xmlns:a16="http://schemas.microsoft.com/office/drawing/2014/main" id="{DCAE5A93-AF8B-499E-B9FD-66EFF5A7EDD4}"/>
              </a:ext>
            </a:extLst>
          </p:cNvPr>
          <p:cNvSpPr>
            <a:spLocks noGrp="1"/>
          </p:cNvSpPr>
          <p:nvPr>
            <p:ph idx="1"/>
          </p:nvPr>
        </p:nvSpPr>
        <p:spPr>
          <a:xfrm>
            <a:off x="2042457" y="879835"/>
            <a:ext cx="8915400" cy="5842822"/>
          </a:xfrm>
        </p:spPr>
        <p:txBody>
          <a:bodyPr>
            <a:normAutofit/>
          </a:bodyPr>
          <a:lstStyle/>
          <a:p>
            <a:r>
              <a:rPr lang="en-US" sz="2000" b="1" dirty="0"/>
              <a:t>Distribution of Neighbourhood feature</a:t>
            </a:r>
          </a:p>
        </p:txBody>
      </p:sp>
      <p:pic>
        <p:nvPicPr>
          <p:cNvPr id="5" name="Picture 4">
            <a:extLst>
              <a:ext uri="{FF2B5EF4-FFF2-40B4-BE49-F238E27FC236}">
                <a16:creationId xmlns:a16="http://schemas.microsoft.com/office/drawing/2014/main" id="{3FB03D43-E19B-4544-B4DA-F1960A414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457" y="1259724"/>
            <a:ext cx="8107086" cy="4744229"/>
          </a:xfrm>
          <a:prstGeom prst="rect">
            <a:avLst/>
          </a:prstGeom>
        </p:spPr>
      </p:pic>
      <p:sp>
        <p:nvSpPr>
          <p:cNvPr id="6" name="TextBox 5">
            <a:extLst>
              <a:ext uri="{FF2B5EF4-FFF2-40B4-BE49-F238E27FC236}">
                <a16:creationId xmlns:a16="http://schemas.microsoft.com/office/drawing/2014/main" id="{4CA08C9C-B81B-4F2D-8A0A-167A59CABCA2}"/>
              </a:ext>
            </a:extLst>
          </p:cNvPr>
          <p:cNvSpPr txBox="1"/>
          <p:nvPr/>
        </p:nvSpPr>
        <p:spPr>
          <a:xfrm>
            <a:off x="1967043" y="6076326"/>
            <a:ext cx="8063077"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In the </a:t>
            </a:r>
            <a:r>
              <a:rPr lang="en-US" b="1" dirty="0"/>
              <a:t>Nridght Neighborhoods more than 200 houses </a:t>
            </a:r>
            <a:r>
              <a:rPr lang="en-US" dirty="0"/>
              <a:t>are sold which is highest with respect to other Neighborhoods.</a:t>
            </a:r>
          </a:p>
        </p:txBody>
      </p:sp>
    </p:spTree>
    <p:extLst>
      <p:ext uri="{BB962C8B-B14F-4D97-AF65-F5344CB8AC3E}">
        <p14:creationId xmlns:p14="http://schemas.microsoft.com/office/powerpoint/2010/main" val="274597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D0C7D-86E5-496C-9854-FB9ACC83B9D5}"/>
              </a:ext>
            </a:extLst>
          </p:cNvPr>
          <p:cNvSpPr>
            <a:spLocks noGrp="1"/>
          </p:cNvSpPr>
          <p:nvPr>
            <p:ph type="title"/>
          </p:nvPr>
        </p:nvSpPr>
        <p:spPr>
          <a:xfrm>
            <a:off x="2328974" y="265891"/>
            <a:ext cx="8911687" cy="535387"/>
          </a:xfrm>
        </p:spPr>
        <p:txBody>
          <a:bodyPr>
            <a:normAutofit fontScale="90000"/>
          </a:bodyPr>
          <a:lstStyle/>
          <a:p>
            <a:r>
              <a:rPr lang="en-US" i="1" u="sng" dirty="0"/>
              <a:t>House Sales Price Prediction ML Model</a:t>
            </a:r>
            <a:endParaRPr lang="en-US" dirty="0"/>
          </a:p>
        </p:txBody>
      </p:sp>
      <p:sp>
        <p:nvSpPr>
          <p:cNvPr id="3" name="Content Placeholder 2">
            <a:extLst>
              <a:ext uri="{FF2B5EF4-FFF2-40B4-BE49-F238E27FC236}">
                <a16:creationId xmlns:a16="http://schemas.microsoft.com/office/drawing/2014/main" id="{0726B595-E2EE-49BC-AFD8-C3C2EF81BAE4}"/>
              </a:ext>
            </a:extLst>
          </p:cNvPr>
          <p:cNvSpPr>
            <a:spLocks noGrp="1"/>
          </p:cNvSpPr>
          <p:nvPr>
            <p:ph idx="1"/>
          </p:nvPr>
        </p:nvSpPr>
        <p:spPr>
          <a:xfrm>
            <a:off x="1847654" y="936395"/>
            <a:ext cx="9646762" cy="5921605"/>
          </a:xfrm>
        </p:spPr>
        <p:txBody>
          <a:bodyPr>
            <a:normAutofit/>
          </a:bodyPr>
          <a:lstStyle/>
          <a:p>
            <a:r>
              <a:rPr lang="en-US" sz="2000" b="1" dirty="0"/>
              <a:t>Distribution of Input Feature Variable with respect to Target Variable </a:t>
            </a:r>
          </a:p>
        </p:txBody>
      </p:sp>
      <p:pic>
        <p:nvPicPr>
          <p:cNvPr id="5" name="Picture 4">
            <a:extLst>
              <a:ext uri="{FF2B5EF4-FFF2-40B4-BE49-F238E27FC236}">
                <a16:creationId xmlns:a16="http://schemas.microsoft.com/office/drawing/2014/main" id="{61C682C4-4FCA-4471-9C51-8724CB177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463" y="1435593"/>
            <a:ext cx="11468220" cy="4295904"/>
          </a:xfrm>
          <a:prstGeom prst="rect">
            <a:avLst/>
          </a:prstGeom>
        </p:spPr>
      </p:pic>
      <p:sp>
        <p:nvSpPr>
          <p:cNvPr id="6" name="TextBox 5">
            <a:extLst>
              <a:ext uri="{FF2B5EF4-FFF2-40B4-BE49-F238E27FC236}">
                <a16:creationId xmlns:a16="http://schemas.microsoft.com/office/drawing/2014/main" id="{2083DE36-B773-431F-9BD7-A54CD09BF9BD}"/>
              </a:ext>
            </a:extLst>
          </p:cNvPr>
          <p:cNvSpPr txBox="1"/>
          <p:nvPr/>
        </p:nvSpPr>
        <p:spPr>
          <a:xfrm>
            <a:off x="697584" y="5967167"/>
            <a:ext cx="11029360" cy="646331"/>
          </a:xfrm>
          <a:prstGeom prst="rect">
            <a:avLst/>
          </a:prstGeom>
          <a:noFill/>
        </p:spPr>
        <p:txBody>
          <a:bodyPr wrap="square" rtlCol="0">
            <a:spAutoFit/>
          </a:bodyPr>
          <a:lstStyle/>
          <a:p>
            <a:pPr marL="285750" indent="-285750">
              <a:buFont typeface="Wingdings" panose="05000000000000000000" pitchFamily="2" charset="2"/>
              <a:buChar char="v"/>
            </a:pPr>
            <a:r>
              <a:rPr lang="en-US" dirty="0"/>
              <a:t>We can observe that  SalePrice have a stronger relationship with </a:t>
            </a:r>
            <a:r>
              <a:rPr lang="en-US" b="1" dirty="0"/>
              <a:t>TotalSF</a:t>
            </a:r>
            <a:r>
              <a:rPr lang="en-US" dirty="0"/>
              <a:t> than </a:t>
            </a:r>
            <a:r>
              <a:rPr lang="en-US" b="1" dirty="0"/>
              <a:t>GrLIvArea</a:t>
            </a:r>
            <a:r>
              <a:rPr lang="en-US" dirty="0"/>
              <a:t> and </a:t>
            </a:r>
            <a:r>
              <a:rPr lang="en-US" b="1" dirty="0"/>
              <a:t>GarageArea</a:t>
            </a:r>
            <a:r>
              <a:rPr lang="en-US" dirty="0"/>
              <a:t> as the line passes through most of the </a:t>
            </a:r>
            <a:r>
              <a:rPr lang="en-US" b="1" dirty="0"/>
              <a:t>TotalSF Datafield values (datapoint). </a:t>
            </a:r>
          </a:p>
        </p:txBody>
      </p:sp>
    </p:spTree>
    <p:extLst>
      <p:ext uri="{BB962C8B-B14F-4D97-AF65-F5344CB8AC3E}">
        <p14:creationId xmlns:p14="http://schemas.microsoft.com/office/powerpoint/2010/main" val="21264059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1604</TotalTime>
  <Words>794</Words>
  <Application>Microsoft Office PowerPoint</Application>
  <PresentationFormat>Widescreen</PresentationFormat>
  <Paragraphs>87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Wisp</vt:lpstr>
      <vt:lpstr>House Sales Price Prediction ML Model </vt:lpstr>
      <vt:lpstr>House Sales Price Prediction ML Model</vt:lpstr>
      <vt:lpstr>House Sales Price Prediction ML Model</vt:lpstr>
      <vt:lpstr>House Sales Price Prediction ML Model</vt:lpstr>
      <vt:lpstr>House Sales Price Prediction ML Model</vt:lpstr>
      <vt:lpstr>House Sales Price Prediction ML Model</vt:lpstr>
      <vt:lpstr>House Sales Price Prediction ML Model</vt:lpstr>
      <vt:lpstr>House Sales Price Prediction ML Model</vt:lpstr>
      <vt:lpstr>House Sales Price Prediction ML Model</vt:lpstr>
      <vt:lpstr>House Sales Price Prediction ML Model</vt:lpstr>
      <vt:lpstr>House Sales Price Prediction ML Model</vt:lpstr>
      <vt:lpstr>House Sales Price Prediction ML Model</vt:lpstr>
      <vt:lpstr>House Sales Price Prediction ML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 Sales Price Prediction ML Model </dc:title>
  <dc:creator>Madgulwar, Balaji (US - Hyderabad)</dc:creator>
  <cp:lastModifiedBy>Madgulwar, Balaji (US - Hyderabad)</cp:lastModifiedBy>
  <cp:revision>34</cp:revision>
  <dcterms:created xsi:type="dcterms:W3CDTF">2019-02-09T11:21:37Z</dcterms:created>
  <dcterms:modified xsi:type="dcterms:W3CDTF">2019-02-10T14:05:57Z</dcterms:modified>
</cp:coreProperties>
</file>