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ji Sakthivel" userId="932bce31195ce597" providerId="LiveId" clId="{78B5A111-02AC-4C51-A6A8-8AF46358FD1F}"/>
    <pc:docChg chg="addSld delSld modSld">
      <pc:chgData name="Balaji Sakthivel" userId="932bce31195ce597" providerId="LiveId" clId="{78B5A111-02AC-4C51-A6A8-8AF46358FD1F}" dt="2023-01-30T06:12:38.381" v="7" actId="47"/>
      <pc:docMkLst>
        <pc:docMk/>
      </pc:docMkLst>
      <pc:sldChg chg="modSp del mod">
        <pc:chgData name="Balaji Sakthivel" userId="932bce31195ce597" providerId="LiveId" clId="{78B5A111-02AC-4C51-A6A8-8AF46358FD1F}" dt="2023-01-30T05:13:11.946" v="5" actId="2696"/>
        <pc:sldMkLst>
          <pc:docMk/>
          <pc:sldMk cId="3442463549" sldId="260"/>
        </pc:sldMkLst>
        <pc:spChg chg="mod">
          <ac:chgData name="Balaji Sakthivel" userId="932bce31195ce597" providerId="LiveId" clId="{78B5A111-02AC-4C51-A6A8-8AF46358FD1F}" dt="2023-01-30T05:12:56.439" v="1" actId="21"/>
          <ac:spMkLst>
            <pc:docMk/>
            <pc:sldMk cId="3442463549" sldId="260"/>
            <ac:spMk id="2" creationId="{8D6A9CDA-9C0E-5475-A36A-028D4C5F7ED9}"/>
          </ac:spMkLst>
        </pc:spChg>
        <pc:spChg chg="mod">
          <ac:chgData name="Balaji Sakthivel" userId="932bce31195ce597" providerId="LiveId" clId="{78B5A111-02AC-4C51-A6A8-8AF46358FD1F}" dt="2023-01-30T05:13:03.558" v="3" actId="21"/>
          <ac:spMkLst>
            <pc:docMk/>
            <pc:sldMk cId="3442463549" sldId="260"/>
            <ac:spMk id="3" creationId="{90A58776-8E83-4FD3-8C3A-273656DF5475}"/>
          </ac:spMkLst>
        </pc:spChg>
      </pc:sldChg>
      <pc:sldChg chg="modSp new mod">
        <pc:chgData name="Balaji Sakthivel" userId="932bce31195ce597" providerId="LiveId" clId="{78B5A111-02AC-4C51-A6A8-8AF46358FD1F}" dt="2023-01-30T05:13:07.541" v="4"/>
        <pc:sldMkLst>
          <pc:docMk/>
          <pc:sldMk cId="1614684807" sldId="262"/>
        </pc:sldMkLst>
        <pc:spChg chg="mod">
          <ac:chgData name="Balaji Sakthivel" userId="932bce31195ce597" providerId="LiveId" clId="{78B5A111-02AC-4C51-A6A8-8AF46358FD1F}" dt="2023-01-30T05:12:59.205" v="2"/>
          <ac:spMkLst>
            <pc:docMk/>
            <pc:sldMk cId="1614684807" sldId="262"/>
            <ac:spMk id="2" creationId="{3BF77BE2-3328-9AC2-4766-FEA8D2611337}"/>
          </ac:spMkLst>
        </pc:spChg>
        <pc:spChg chg="mod">
          <ac:chgData name="Balaji Sakthivel" userId="932bce31195ce597" providerId="LiveId" clId="{78B5A111-02AC-4C51-A6A8-8AF46358FD1F}" dt="2023-01-30T05:13:07.541" v="4"/>
          <ac:spMkLst>
            <pc:docMk/>
            <pc:sldMk cId="1614684807" sldId="262"/>
            <ac:spMk id="3" creationId="{7E8FFFD9-34BF-D07F-1151-65A5A41D71DE}"/>
          </ac:spMkLst>
        </pc:spChg>
      </pc:sldChg>
      <pc:sldChg chg="new del">
        <pc:chgData name="Balaji Sakthivel" userId="932bce31195ce597" providerId="LiveId" clId="{78B5A111-02AC-4C51-A6A8-8AF46358FD1F}" dt="2023-01-30T06:12:38.381" v="7" actId="47"/>
        <pc:sldMkLst>
          <pc:docMk/>
          <pc:sldMk cId="1099840912" sldId="263"/>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1/30/2023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92DF-D92E-BE09-9F69-028B4A08C0A3}"/>
              </a:ext>
            </a:extLst>
          </p:cNvPr>
          <p:cNvSpPr>
            <a:spLocks noGrp="1"/>
          </p:cNvSpPr>
          <p:nvPr>
            <p:ph type="ctrTitle"/>
          </p:nvPr>
        </p:nvSpPr>
        <p:spPr/>
        <p:txBody>
          <a:bodyPr/>
          <a:lstStyle/>
          <a:p>
            <a:r>
              <a:rPr lang="en-IN" dirty="0"/>
              <a:t>Human activity recognition</a:t>
            </a:r>
          </a:p>
        </p:txBody>
      </p:sp>
      <p:sp>
        <p:nvSpPr>
          <p:cNvPr id="3" name="Subtitle 2">
            <a:extLst>
              <a:ext uri="{FF2B5EF4-FFF2-40B4-BE49-F238E27FC236}">
                <a16:creationId xmlns:a16="http://schemas.microsoft.com/office/drawing/2014/main" id="{323AB42F-0698-05D3-A8AE-304B2E479EDD}"/>
              </a:ext>
            </a:extLst>
          </p:cNvPr>
          <p:cNvSpPr>
            <a:spLocks noGrp="1"/>
          </p:cNvSpPr>
          <p:nvPr>
            <p:ph type="subTitle" idx="1"/>
          </p:nvPr>
        </p:nvSpPr>
        <p:spPr>
          <a:xfrm>
            <a:off x="3962399" y="5001208"/>
            <a:ext cx="7197726" cy="789991"/>
          </a:xfrm>
        </p:spPr>
        <p:txBody>
          <a:bodyPr/>
          <a:lstStyle/>
          <a:p>
            <a:r>
              <a:rPr lang="en-IN" dirty="0"/>
              <a:t>by</a:t>
            </a:r>
          </a:p>
          <a:p>
            <a:r>
              <a:rPr lang="en-IN" dirty="0"/>
              <a:t>Balaji s</a:t>
            </a:r>
          </a:p>
        </p:txBody>
      </p:sp>
    </p:spTree>
    <p:extLst>
      <p:ext uri="{BB962C8B-B14F-4D97-AF65-F5344CB8AC3E}">
        <p14:creationId xmlns:p14="http://schemas.microsoft.com/office/powerpoint/2010/main" val="317667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D0633-F7AE-3117-7734-46FA9590ACF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C6AD2FA-6571-F441-5070-4B4FACCC3DA2}"/>
              </a:ext>
            </a:extLst>
          </p:cNvPr>
          <p:cNvSpPr>
            <a:spLocks noGrp="1"/>
          </p:cNvSpPr>
          <p:nvPr>
            <p:ph idx="1"/>
          </p:nvPr>
        </p:nvSpPr>
        <p:spPr/>
        <p:txBody>
          <a:bodyPr>
            <a:normAutofit/>
          </a:bodyPr>
          <a:lstStyle/>
          <a:p>
            <a:r>
              <a:rPr lang="en-US" sz="2000" b="0" i="0" dirty="0">
                <a:effectLst/>
                <a:latin typeface="Söhne"/>
              </a:rPr>
              <a:t>Human activity recognition (HAR) is the process of identifying human behavior from sensory data such as wearable devices, smartphones, and video cameras. </a:t>
            </a:r>
          </a:p>
          <a:p>
            <a:r>
              <a:rPr lang="en-US" sz="2000" b="0" i="0" dirty="0">
                <a:effectLst/>
                <a:latin typeface="Söhne"/>
              </a:rPr>
              <a:t>It is used in various applications such as </a:t>
            </a:r>
            <a:r>
              <a:rPr lang="en-US" sz="2000" b="1" i="0" dirty="0">
                <a:effectLst/>
                <a:latin typeface="Söhne"/>
              </a:rPr>
              <a:t>healthcare, sports, security, and entertainment</a:t>
            </a:r>
            <a:r>
              <a:rPr lang="en-US" sz="2000" b="0" i="0" dirty="0">
                <a:effectLst/>
                <a:latin typeface="Söhne"/>
              </a:rPr>
              <a:t>. The goal of HAR is to classify activities into pre-defined categories based on the data collected from sensors.</a:t>
            </a:r>
            <a:endParaRPr lang="en-IN" sz="2000" dirty="0"/>
          </a:p>
        </p:txBody>
      </p:sp>
    </p:spTree>
    <p:extLst>
      <p:ext uri="{BB962C8B-B14F-4D97-AF65-F5344CB8AC3E}">
        <p14:creationId xmlns:p14="http://schemas.microsoft.com/office/powerpoint/2010/main" val="1249990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232CD-83F6-7B2B-C31D-F319D26ECFF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02B3A5B-4D71-908B-8D07-EB13F02E23A9}"/>
              </a:ext>
            </a:extLst>
          </p:cNvPr>
          <p:cNvSpPr>
            <a:spLocks noGrp="1"/>
          </p:cNvSpPr>
          <p:nvPr>
            <p:ph idx="1"/>
          </p:nvPr>
        </p:nvSpPr>
        <p:spPr>
          <a:xfrm>
            <a:off x="685801" y="2065867"/>
            <a:ext cx="10131425" cy="3905725"/>
          </a:xfrm>
        </p:spPr>
        <p:txBody>
          <a:bodyPr>
            <a:normAutofit/>
          </a:bodyPr>
          <a:lstStyle/>
          <a:p>
            <a:pPr algn="l">
              <a:buFont typeface="+mj-lt"/>
              <a:buAutoNum type="arabicPeriod"/>
            </a:pPr>
            <a:r>
              <a:rPr lang="en-US" sz="2000" b="1" i="0" dirty="0">
                <a:effectLst/>
                <a:latin typeface="Söhne"/>
              </a:rPr>
              <a:t>Objective:</a:t>
            </a:r>
            <a:r>
              <a:rPr lang="en-US" sz="2000" b="0" i="0" dirty="0">
                <a:effectLst/>
                <a:latin typeface="Söhne"/>
              </a:rPr>
              <a:t> To develop a system that accurately identifies and categorizes human activities based on sensory data.</a:t>
            </a:r>
          </a:p>
          <a:p>
            <a:pPr algn="l">
              <a:buFont typeface="+mj-lt"/>
              <a:buAutoNum type="arabicPeriod"/>
            </a:pPr>
            <a:r>
              <a:rPr lang="en-US" sz="2000" b="1" i="0" dirty="0">
                <a:effectLst/>
                <a:latin typeface="Söhne"/>
              </a:rPr>
              <a:t>Data: </a:t>
            </a:r>
            <a:r>
              <a:rPr lang="en-US" sz="2000" b="0" i="0" dirty="0">
                <a:effectLst/>
                <a:latin typeface="Söhne"/>
              </a:rPr>
              <a:t>The system will use data collected from wearable devices, smartphones, or video cameras to perform the recognition.</a:t>
            </a:r>
          </a:p>
          <a:p>
            <a:pPr algn="l">
              <a:buFont typeface="+mj-lt"/>
              <a:buAutoNum type="arabicPeriod"/>
            </a:pPr>
            <a:r>
              <a:rPr lang="en-US" sz="2000" b="1" i="0" dirty="0">
                <a:effectLst/>
                <a:latin typeface="Söhne"/>
              </a:rPr>
              <a:t>Challenge:</a:t>
            </a:r>
            <a:r>
              <a:rPr lang="en-US" sz="2000" b="0" i="0" dirty="0">
                <a:effectLst/>
                <a:latin typeface="Söhne"/>
              </a:rPr>
              <a:t> Human activities can vary greatly in terms of their complexity, duration, and execution. This makes it difficult to accurately categorize activities, especially when different people perform the same activity differently.</a:t>
            </a:r>
          </a:p>
          <a:p>
            <a:pPr algn="l">
              <a:buFont typeface="+mj-lt"/>
              <a:buAutoNum type="arabicPeriod"/>
            </a:pPr>
            <a:r>
              <a:rPr lang="en-US" sz="2000" b="1" i="0" dirty="0">
                <a:effectLst/>
                <a:latin typeface="Söhne"/>
              </a:rPr>
              <a:t>Solution:</a:t>
            </a:r>
            <a:r>
              <a:rPr lang="en-US" sz="2000" b="0" i="0" dirty="0">
                <a:effectLst/>
                <a:latin typeface="Söhne"/>
              </a:rPr>
              <a:t> The solution will involve the use of machine learning algorithms to analyze the sensory data and identify patterns that are unique to each activity. The system will then use these patterns to categorize the activities into pre-defined categories.</a:t>
            </a:r>
          </a:p>
        </p:txBody>
      </p:sp>
    </p:spTree>
    <p:extLst>
      <p:ext uri="{BB962C8B-B14F-4D97-AF65-F5344CB8AC3E}">
        <p14:creationId xmlns:p14="http://schemas.microsoft.com/office/powerpoint/2010/main" val="384017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477C-1373-CBB0-F4C6-CB04D1595FB0}"/>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EFDE4429-408F-8ED2-A2AB-DD7799D42405}"/>
              </a:ext>
            </a:extLst>
          </p:cNvPr>
          <p:cNvSpPr>
            <a:spLocks noGrp="1"/>
          </p:cNvSpPr>
          <p:nvPr>
            <p:ph idx="1"/>
          </p:nvPr>
        </p:nvSpPr>
        <p:spPr>
          <a:xfrm>
            <a:off x="685801" y="1959429"/>
            <a:ext cx="10131425" cy="3881534"/>
          </a:xfrm>
        </p:spPr>
        <p:txBody>
          <a:bodyPr>
            <a:noAutofit/>
          </a:bodyPr>
          <a:lstStyle/>
          <a:p>
            <a:pPr algn="l"/>
            <a:r>
              <a:rPr lang="en-US" sz="2000" b="0" i="0" dirty="0">
                <a:effectLst/>
                <a:latin typeface="Inter"/>
              </a:rPr>
              <a:t>The Human Activity Recognition database was built from the recordings of 30 study participants performing activities of daily living such as WALKING, WALKING UPSTAIRS, WALKING DOWNSTAIRS, SITTING, STANDING, LAYING while carrying a waist-mounted smartphone with embedded inertial sensors.</a:t>
            </a:r>
          </a:p>
          <a:p>
            <a:pPr algn="l"/>
            <a:r>
              <a:rPr lang="en-US" sz="2000" b="0" i="0" dirty="0">
                <a:effectLst/>
                <a:latin typeface="Inter"/>
              </a:rPr>
              <a:t>The experiments have been video-recorded to label the data manually. The obtained dataset has been randomly partitioned into two sets, where 70% of the volunteers was selected for generating the training data and 30% the test data.</a:t>
            </a:r>
          </a:p>
        </p:txBody>
      </p:sp>
    </p:spTree>
    <p:extLst>
      <p:ext uri="{BB962C8B-B14F-4D97-AF65-F5344CB8AC3E}">
        <p14:creationId xmlns:p14="http://schemas.microsoft.com/office/powerpoint/2010/main" val="384292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4F56-74CB-D0BD-81F8-021A5D4937C7}"/>
              </a:ext>
            </a:extLst>
          </p:cNvPr>
          <p:cNvSpPr>
            <a:spLocks noGrp="1"/>
          </p:cNvSpPr>
          <p:nvPr>
            <p:ph type="title"/>
          </p:nvPr>
        </p:nvSpPr>
        <p:spPr/>
        <p:txBody>
          <a:bodyPr/>
          <a:lstStyle/>
          <a:p>
            <a:r>
              <a:rPr lang="en-US" b="1" i="0" dirty="0">
                <a:effectLst/>
              </a:rPr>
              <a:t>Attribute information</a:t>
            </a:r>
            <a:endParaRPr lang="en-IN" dirty="0"/>
          </a:p>
        </p:txBody>
      </p:sp>
      <p:sp>
        <p:nvSpPr>
          <p:cNvPr id="3" name="Content Placeholder 2">
            <a:extLst>
              <a:ext uri="{FF2B5EF4-FFF2-40B4-BE49-F238E27FC236}">
                <a16:creationId xmlns:a16="http://schemas.microsoft.com/office/drawing/2014/main" id="{BB29D022-301C-7166-8B93-63E48389AD6D}"/>
              </a:ext>
            </a:extLst>
          </p:cNvPr>
          <p:cNvSpPr>
            <a:spLocks noGrp="1"/>
          </p:cNvSpPr>
          <p:nvPr>
            <p:ph idx="1"/>
          </p:nvPr>
        </p:nvSpPr>
        <p:spPr/>
        <p:txBody>
          <a:bodyPr>
            <a:normAutofit/>
          </a:bodyPr>
          <a:lstStyle/>
          <a:p>
            <a:pPr marL="0" indent="0" algn="l">
              <a:buNone/>
            </a:pPr>
            <a:r>
              <a:rPr lang="en-US" sz="2000" b="0" i="0" dirty="0">
                <a:effectLst/>
                <a:latin typeface="Inter"/>
              </a:rPr>
              <a:t>For each record in the dataset the following is provided:</a:t>
            </a:r>
          </a:p>
          <a:p>
            <a:pPr lvl="2">
              <a:buFont typeface="Arial" panose="020B0604020202020204" pitchFamily="34" charset="0"/>
              <a:buChar char="•"/>
            </a:pPr>
            <a:r>
              <a:rPr lang="en-US" sz="2000" b="1" i="0" dirty="0">
                <a:effectLst/>
                <a:latin typeface="Inter"/>
              </a:rPr>
              <a:t>Triaxial acceleration </a:t>
            </a:r>
            <a:r>
              <a:rPr lang="en-US" sz="2000" b="0" i="0" dirty="0">
                <a:effectLst/>
                <a:latin typeface="Inter"/>
              </a:rPr>
              <a:t>from the accelerometer (total acceleration) and the estimated body acceleration.</a:t>
            </a:r>
          </a:p>
          <a:p>
            <a:pPr lvl="2">
              <a:buFont typeface="Arial" panose="020B0604020202020204" pitchFamily="34" charset="0"/>
              <a:buChar char="•"/>
            </a:pPr>
            <a:r>
              <a:rPr lang="en-US" sz="2000" b="1" i="0" dirty="0">
                <a:effectLst/>
                <a:latin typeface="Inter"/>
              </a:rPr>
              <a:t>Triaxial Angular velocity </a:t>
            </a:r>
            <a:r>
              <a:rPr lang="en-US" sz="2000" b="0" i="0" dirty="0">
                <a:effectLst/>
                <a:latin typeface="Inter"/>
              </a:rPr>
              <a:t>from the gyroscope.</a:t>
            </a:r>
          </a:p>
          <a:p>
            <a:pPr lvl="2">
              <a:buFont typeface="Arial" panose="020B0604020202020204" pitchFamily="34" charset="0"/>
              <a:buChar char="•"/>
            </a:pPr>
            <a:r>
              <a:rPr lang="en-US" sz="2000" b="0" i="0" dirty="0">
                <a:effectLst/>
                <a:latin typeface="Inter"/>
              </a:rPr>
              <a:t>A 561-feature vector with </a:t>
            </a:r>
            <a:r>
              <a:rPr lang="en-US" sz="2000" b="1" i="0" dirty="0">
                <a:effectLst/>
                <a:latin typeface="Inter"/>
              </a:rPr>
              <a:t>time</a:t>
            </a:r>
            <a:r>
              <a:rPr lang="en-US" sz="2000" b="0" i="0" dirty="0">
                <a:effectLst/>
                <a:latin typeface="Inter"/>
              </a:rPr>
              <a:t> and </a:t>
            </a:r>
            <a:r>
              <a:rPr lang="en-US" sz="2000" b="1" i="0" dirty="0">
                <a:effectLst/>
                <a:latin typeface="Inter"/>
              </a:rPr>
              <a:t>frequency</a:t>
            </a:r>
            <a:r>
              <a:rPr lang="en-US" sz="2000" b="0" i="0" dirty="0">
                <a:effectLst/>
                <a:latin typeface="Inter"/>
              </a:rPr>
              <a:t> domain variables.</a:t>
            </a:r>
          </a:p>
          <a:p>
            <a:pPr lvl="2">
              <a:buFont typeface="Arial" panose="020B0604020202020204" pitchFamily="34" charset="0"/>
              <a:buChar char="•"/>
            </a:pPr>
            <a:r>
              <a:rPr lang="en-US" sz="2000" b="0" i="0" dirty="0">
                <a:effectLst/>
                <a:latin typeface="Inter"/>
              </a:rPr>
              <a:t>Its activity label.</a:t>
            </a:r>
          </a:p>
          <a:p>
            <a:pPr lvl="2">
              <a:buFont typeface="Arial" panose="020B0604020202020204" pitchFamily="34" charset="0"/>
              <a:buChar char="•"/>
            </a:pPr>
            <a:r>
              <a:rPr lang="en-US" sz="2000" b="0" i="0" dirty="0">
                <a:effectLst/>
                <a:latin typeface="Inter"/>
              </a:rPr>
              <a:t>An identifier of the subject who carried out the experiment.</a:t>
            </a:r>
          </a:p>
        </p:txBody>
      </p:sp>
    </p:spTree>
    <p:extLst>
      <p:ext uri="{BB962C8B-B14F-4D97-AF65-F5344CB8AC3E}">
        <p14:creationId xmlns:p14="http://schemas.microsoft.com/office/powerpoint/2010/main" val="346622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77BE2-3328-9AC2-4766-FEA8D2611337}"/>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7E8FFFD9-34BF-D07F-1151-65A5A41D71DE}"/>
              </a:ext>
            </a:extLst>
          </p:cNvPr>
          <p:cNvSpPr>
            <a:spLocks noGrp="1"/>
          </p:cNvSpPr>
          <p:nvPr>
            <p:ph idx="1"/>
          </p:nvPr>
        </p:nvSpPr>
        <p:spPr/>
        <p:txBody>
          <a:bodyPr/>
          <a:lstStyle/>
          <a:p>
            <a:pPr marL="342900" indent="-342900">
              <a:buFont typeface="+mj-lt"/>
              <a:buAutoNum type="arabicPeriod"/>
            </a:pPr>
            <a:r>
              <a:rPr lang="en-IN" sz="2000" b="1" dirty="0"/>
              <a:t>EXPLORATORY DATA ANALYSIS:</a:t>
            </a:r>
          </a:p>
          <a:p>
            <a:pPr lvl="2">
              <a:buFont typeface="Arial" panose="020B0604020202020204" pitchFamily="34" charset="0"/>
              <a:buChar char="•"/>
            </a:pPr>
            <a:r>
              <a:rPr lang="en-IN" sz="2000" dirty="0"/>
              <a:t>EDA is used </a:t>
            </a:r>
            <a:r>
              <a:rPr lang="en-US" sz="2000" b="0" i="0" dirty="0">
                <a:effectLst/>
                <a:latin typeface="Söhne"/>
              </a:rPr>
              <a:t>to gain insights and understanding of the dataset.</a:t>
            </a:r>
          </a:p>
          <a:p>
            <a:pPr lvl="2">
              <a:buFont typeface="Arial" panose="020B0604020202020204" pitchFamily="34" charset="0"/>
              <a:buChar char="•"/>
            </a:pPr>
            <a:r>
              <a:rPr lang="en-US" sz="2000" dirty="0">
                <a:latin typeface="Söhne"/>
              </a:rPr>
              <a:t>The techniques used in EDA are </a:t>
            </a:r>
            <a:r>
              <a:rPr lang="en-US" sz="2000" b="0" i="0" dirty="0">
                <a:effectLst/>
                <a:latin typeface="Söhne"/>
              </a:rPr>
              <a:t>data visualization, summary statistics, etc.</a:t>
            </a:r>
            <a:endParaRPr lang="en-IN" sz="2000" dirty="0"/>
          </a:p>
          <a:p>
            <a:pPr marL="342900" indent="-342900">
              <a:buFont typeface="+mj-lt"/>
              <a:buAutoNum type="arabicPeriod"/>
            </a:pPr>
            <a:r>
              <a:rPr lang="en-IN" sz="2000" b="1" dirty="0"/>
              <a:t>MODEL BUILDING:</a:t>
            </a:r>
          </a:p>
          <a:p>
            <a:pPr lvl="2"/>
            <a:r>
              <a:rPr lang="en-IN" sz="2000" dirty="0"/>
              <a:t>Machine Learning algorithms are used for model building.</a:t>
            </a:r>
          </a:p>
          <a:p>
            <a:pPr lvl="2"/>
            <a:r>
              <a:rPr lang="en-IN" sz="2000" dirty="0"/>
              <a:t>The Machine Learning algorithms that I’m going to use for model building are </a:t>
            </a:r>
            <a:r>
              <a:rPr lang="en-IN" sz="2000" b="1" dirty="0" err="1"/>
              <a:t>DecisionTreeClassifier</a:t>
            </a:r>
            <a:r>
              <a:rPr lang="en-IN" sz="2000" b="1" dirty="0"/>
              <a:t>, SVM, </a:t>
            </a:r>
            <a:r>
              <a:rPr lang="en-IN" sz="2000" b="1" dirty="0" err="1"/>
              <a:t>KNeighborsClassifier</a:t>
            </a:r>
            <a:r>
              <a:rPr lang="en-IN" sz="2000" b="1" dirty="0"/>
              <a:t>, </a:t>
            </a:r>
            <a:r>
              <a:rPr lang="en-IN" sz="2000" b="1" dirty="0" err="1"/>
              <a:t>RandomForestClassifier</a:t>
            </a:r>
            <a:r>
              <a:rPr lang="en-IN" sz="2000" b="1" dirty="0"/>
              <a:t> </a:t>
            </a:r>
            <a:r>
              <a:rPr lang="en-IN" sz="2000" dirty="0"/>
              <a:t>and </a:t>
            </a:r>
            <a:r>
              <a:rPr lang="en-IN" sz="2000" b="1" dirty="0"/>
              <a:t>PCA</a:t>
            </a:r>
            <a:r>
              <a:rPr lang="en-IN" sz="2000" dirty="0"/>
              <a:t> is used for dimensionality reduction.</a:t>
            </a:r>
          </a:p>
          <a:p>
            <a:endParaRPr lang="en-IN" dirty="0"/>
          </a:p>
        </p:txBody>
      </p:sp>
    </p:spTree>
    <p:extLst>
      <p:ext uri="{BB962C8B-B14F-4D97-AF65-F5344CB8AC3E}">
        <p14:creationId xmlns:p14="http://schemas.microsoft.com/office/powerpoint/2010/main" val="1614684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111</TotalTime>
  <Words>410</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Inter</vt:lpstr>
      <vt:lpstr>Söhne</vt:lpstr>
      <vt:lpstr>Celestial</vt:lpstr>
      <vt:lpstr>Human activity recognition</vt:lpstr>
      <vt:lpstr>introduction</vt:lpstr>
      <vt:lpstr>Problem statement</vt:lpstr>
      <vt:lpstr>dataset</vt:lpstr>
      <vt:lpstr>Attribute information</vt:lpstr>
      <vt:lpstr>Technologies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dc:title>
  <dc:creator>Balaji Sakthivel</dc:creator>
  <cp:lastModifiedBy>Balaji Sakthivel</cp:lastModifiedBy>
  <cp:revision>1</cp:revision>
  <dcterms:created xsi:type="dcterms:W3CDTF">2023-01-30T04:17:13Z</dcterms:created>
  <dcterms:modified xsi:type="dcterms:W3CDTF">2023-01-30T06:12:48Z</dcterms:modified>
</cp:coreProperties>
</file>