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10096500"/>
  <p:notesSz cx="11430000" cy="1009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7D05F5-954D-4698-B91C-98CE0CFE8584}">
          <p14:sldIdLst>
            <p14:sldId id="256"/>
          </p14:sldIdLst>
        </p14:section>
        <p14:section name="Untitled Section" id="{A8B68A9E-82A9-4795-9A13-85F64829200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9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1708585"/>
            <a:ext cx="8152968" cy="1110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07" y="954555"/>
            <a:ext cx="5751830" cy="1320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3950" spc="-310" dirty="0"/>
              <a:t>I</a:t>
            </a:r>
            <a:r>
              <a:rPr sz="3950" spc="415" dirty="0"/>
              <a:t>n</a:t>
            </a:r>
            <a:r>
              <a:rPr sz="3950" spc="345" dirty="0"/>
              <a:t>t</a:t>
            </a:r>
            <a:r>
              <a:rPr sz="3950" spc="110" dirty="0"/>
              <a:t>r</a:t>
            </a:r>
            <a:r>
              <a:rPr sz="3950" spc="380" dirty="0"/>
              <a:t>o</a:t>
            </a:r>
            <a:r>
              <a:rPr sz="3950" spc="470" dirty="0"/>
              <a:t>d</a:t>
            </a:r>
            <a:r>
              <a:rPr sz="3950" spc="415" dirty="0"/>
              <a:t>u</a:t>
            </a:r>
            <a:r>
              <a:rPr sz="3950" spc="495" dirty="0"/>
              <a:t>c</a:t>
            </a:r>
            <a:r>
              <a:rPr sz="3950" spc="345" dirty="0"/>
              <a:t>t</a:t>
            </a:r>
            <a:r>
              <a:rPr sz="3950" spc="-125" dirty="0"/>
              <a:t>i</a:t>
            </a:r>
            <a:r>
              <a:rPr sz="3950" spc="380" dirty="0"/>
              <a:t>o</a:t>
            </a:r>
            <a:r>
              <a:rPr sz="3950" spc="540" dirty="0"/>
              <a:t>n</a:t>
            </a:r>
            <a:r>
              <a:rPr sz="3950" spc="-295" dirty="0"/>
              <a:t> </a:t>
            </a:r>
            <a:r>
              <a:rPr sz="3950" spc="325" dirty="0"/>
              <a:t>t</a:t>
            </a:r>
            <a:r>
              <a:rPr sz="3950" spc="505" dirty="0"/>
              <a:t>o</a:t>
            </a:r>
            <a:r>
              <a:rPr sz="3950" spc="-295" dirty="0"/>
              <a:t> </a:t>
            </a:r>
            <a:r>
              <a:rPr sz="3950" spc="60" dirty="0"/>
              <a:t>M</a:t>
            </a:r>
            <a:r>
              <a:rPr sz="3950" spc="540" dirty="0"/>
              <a:t>e</a:t>
            </a:r>
            <a:r>
              <a:rPr sz="3950" spc="490" dirty="0"/>
              <a:t>m</a:t>
            </a:r>
            <a:r>
              <a:rPr sz="3950" spc="380" dirty="0"/>
              <a:t>o</a:t>
            </a:r>
            <a:r>
              <a:rPr sz="3950" spc="280" dirty="0"/>
              <a:t>r</a:t>
            </a:r>
            <a:r>
              <a:rPr sz="3950" spc="260" dirty="0"/>
              <a:t>y  </a:t>
            </a:r>
            <a:r>
              <a:rPr sz="3950" spc="60" dirty="0"/>
              <a:t>M</a:t>
            </a:r>
            <a:r>
              <a:rPr sz="3950" spc="465" dirty="0"/>
              <a:t>a</a:t>
            </a:r>
            <a:r>
              <a:rPr sz="3950" spc="415" dirty="0"/>
              <a:t>n</a:t>
            </a:r>
            <a:r>
              <a:rPr sz="3950" spc="465" dirty="0"/>
              <a:t>a</a:t>
            </a:r>
            <a:r>
              <a:rPr sz="3950" spc="459" dirty="0"/>
              <a:t>g</a:t>
            </a:r>
            <a:r>
              <a:rPr sz="3950" spc="540" dirty="0"/>
              <a:t>e</a:t>
            </a:r>
            <a:r>
              <a:rPr sz="3950" spc="490" dirty="0"/>
              <a:t>m</a:t>
            </a:r>
            <a:r>
              <a:rPr sz="3950" spc="540" dirty="0"/>
              <a:t>e</a:t>
            </a:r>
            <a:r>
              <a:rPr sz="3950" spc="415" dirty="0"/>
              <a:t>n</a:t>
            </a:r>
            <a:r>
              <a:rPr sz="3950" spc="470" dirty="0"/>
              <a:t>t</a:t>
            </a:r>
            <a:r>
              <a:rPr sz="3950" spc="-295" dirty="0"/>
              <a:t> </a:t>
            </a:r>
            <a:r>
              <a:rPr sz="3950" spc="325" dirty="0"/>
              <a:t>S</a:t>
            </a:r>
            <a:r>
              <a:rPr sz="3950" spc="345" dirty="0"/>
              <a:t>t</a:t>
            </a:r>
            <a:r>
              <a:rPr sz="3950" spc="150" dirty="0"/>
              <a:t>r</a:t>
            </a:r>
            <a:r>
              <a:rPr sz="3950" spc="465" dirty="0"/>
              <a:t>a</a:t>
            </a:r>
            <a:r>
              <a:rPr sz="3950" spc="325" dirty="0"/>
              <a:t>t</a:t>
            </a:r>
            <a:r>
              <a:rPr sz="3950" spc="540" dirty="0"/>
              <a:t>e</a:t>
            </a:r>
            <a:r>
              <a:rPr sz="3950" spc="459" dirty="0"/>
              <a:t>g</a:t>
            </a:r>
            <a:r>
              <a:rPr sz="3950" spc="-125" dirty="0"/>
              <a:t>i</a:t>
            </a:r>
            <a:r>
              <a:rPr sz="3950" spc="540" dirty="0"/>
              <a:t>e</a:t>
            </a:r>
            <a:r>
              <a:rPr sz="3950" spc="735" dirty="0"/>
              <a:t>s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485700"/>
            <a:ext cx="7992109" cy="1027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1600" spc="30" dirty="0">
                <a:solidFill>
                  <a:srgbClr val="E5E0DF"/>
                </a:solidFill>
                <a:latin typeface="Times New Roman"/>
                <a:cs typeface="Times New Roman"/>
              </a:rPr>
              <a:t>        </a:t>
            </a:r>
          </a:p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1600" spc="30" dirty="0">
                <a:solidFill>
                  <a:srgbClr val="E5E0DF"/>
                </a:solidFill>
                <a:latin typeface="Times New Roman"/>
                <a:cs typeface="Times New Roman"/>
              </a:rPr>
              <a:t>        </a:t>
            </a:r>
          </a:p>
          <a:p>
            <a:pPr marL="12700" marR="5080">
              <a:lnSpc>
                <a:spcPct val="139300"/>
              </a:lnSpc>
              <a:spcBef>
                <a:spcPts val="95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21" y="3770136"/>
            <a:ext cx="2771140" cy="7655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E5E0DF"/>
                </a:solidFill>
                <a:latin typeface="Times New Roman"/>
                <a:cs typeface="Times New Roman"/>
              </a:rPr>
              <a:t>BY:</a:t>
            </a:r>
            <a:endParaRPr lang="en-IN" sz="1500" spc="-5" dirty="0">
              <a:solidFill>
                <a:srgbClr val="E5E0D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Balaji D (192211929)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FF41B-9F23-6743-C984-A86302766C68}"/>
              </a:ext>
            </a:extLst>
          </p:cNvPr>
          <p:cNvSpPr txBox="1"/>
          <p:nvPr/>
        </p:nvSpPr>
        <p:spPr>
          <a:xfrm>
            <a:off x="1524000" y="24857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science students must grasp memory management as it affects system performance and resource usage.   It involves memory allocation and deallocation in an effective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7150"/>
            <a:ext cx="11342594" cy="4500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87406" y="4667250"/>
            <a:ext cx="11430000" cy="5661662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5829" y="4220814"/>
            <a:ext cx="786638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5"/>
              </a:spcBef>
            </a:pPr>
            <a:r>
              <a:rPr spc="145" dirty="0"/>
              <a:t>O</a:t>
            </a:r>
            <a:r>
              <a:rPr spc="160" dirty="0"/>
              <a:t>v</a:t>
            </a:r>
            <a:r>
              <a:rPr spc="445" dirty="0"/>
              <a:t>e</a:t>
            </a:r>
            <a:r>
              <a:rPr spc="229" dirty="0"/>
              <a:t>r</a:t>
            </a:r>
            <a:r>
              <a:rPr spc="220" dirty="0"/>
              <a:t>v</a:t>
            </a:r>
            <a:r>
              <a:rPr spc="-105" dirty="0"/>
              <a:t>i</a:t>
            </a:r>
            <a:r>
              <a:rPr spc="430" dirty="0"/>
              <a:t>e</a:t>
            </a:r>
            <a:r>
              <a:rPr spc="480" dirty="0"/>
              <a:t>w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285" dirty="0"/>
              <a:t>t</a:t>
            </a:r>
            <a:r>
              <a:rPr sz="900" spc="795" dirty="0"/>
              <a:t>,</a:t>
            </a:r>
            <a:r>
              <a:rPr sz="900" dirty="0"/>
              <a:t> </a:t>
            </a:r>
            <a:r>
              <a:rPr sz="900" spc="1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285" dirty="0"/>
              <a:t>t</a:t>
            </a:r>
            <a:r>
              <a:rPr sz="900" spc="795" dirty="0"/>
              <a:t>,</a:t>
            </a:r>
            <a:r>
              <a:rPr sz="900" dirty="0"/>
              <a:t> </a:t>
            </a:r>
            <a:r>
              <a:rPr sz="900" spc="10" dirty="0"/>
              <a:t> 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490" dirty="0"/>
              <a:t>d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65" dirty="0"/>
              <a:t>t 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-105" dirty="0"/>
              <a:t>i</a:t>
            </a:r>
            <a:r>
              <a:rPr spc="445" dirty="0"/>
              <a:t>e</a:t>
            </a:r>
            <a:r>
              <a:rPr spc="610" dirty="0"/>
              <a:t>s</a:t>
            </a:r>
            <a:endParaRPr sz="9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446606" y="5461875"/>
            <a:ext cx="980440" cy="4130675"/>
            <a:chOff x="1720202" y="1817763"/>
            <a:chExt cx="980440" cy="4130675"/>
          </a:xfrm>
        </p:grpSpPr>
        <p:sp>
          <p:nvSpPr>
            <p:cNvPr id="6" name="object 6"/>
            <p:cNvSpPr/>
            <p:nvPr/>
          </p:nvSpPr>
          <p:spPr>
            <a:xfrm>
              <a:off x="1893900" y="1817763"/>
              <a:ext cx="807085" cy="4130675"/>
            </a:xfrm>
            <a:custGeom>
              <a:avLst/>
              <a:gdLst/>
              <a:ahLst/>
              <a:cxnLst/>
              <a:rect l="l" t="t" r="r" b="b"/>
              <a:pathLst>
                <a:path w="807085" h="4130675">
                  <a:moveTo>
                    <a:pt x="28549" y="12382"/>
                  </a:moveTo>
                  <a:lnTo>
                    <a:pt x="16167" y="0"/>
                  </a:lnTo>
                  <a:lnTo>
                    <a:pt x="12382" y="0"/>
                  </a:lnTo>
                  <a:lnTo>
                    <a:pt x="0" y="12382"/>
                  </a:lnTo>
                  <a:lnTo>
                    <a:pt x="0" y="4116133"/>
                  </a:lnTo>
                  <a:lnTo>
                    <a:pt x="0" y="4118025"/>
                  </a:lnTo>
                  <a:lnTo>
                    <a:pt x="12382" y="4130408"/>
                  </a:lnTo>
                  <a:lnTo>
                    <a:pt x="16167" y="4130408"/>
                  </a:lnTo>
                  <a:lnTo>
                    <a:pt x="28549" y="4118025"/>
                  </a:lnTo>
                  <a:lnTo>
                    <a:pt x="28549" y="12382"/>
                  </a:lnTo>
                  <a:close/>
                </a:path>
                <a:path w="807085" h="4130675">
                  <a:moveTo>
                    <a:pt x="806564" y="328371"/>
                  </a:moveTo>
                  <a:lnTo>
                    <a:pt x="794181" y="315988"/>
                  </a:lnTo>
                  <a:lnTo>
                    <a:pt x="219379" y="315988"/>
                  </a:lnTo>
                  <a:lnTo>
                    <a:pt x="206997" y="328371"/>
                  </a:lnTo>
                  <a:lnTo>
                    <a:pt x="206997" y="330263"/>
                  </a:lnTo>
                  <a:lnTo>
                    <a:pt x="206997" y="332155"/>
                  </a:lnTo>
                  <a:lnTo>
                    <a:pt x="219379" y="344538"/>
                  </a:lnTo>
                  <a:lnTo>
                    <a:pt x="794181" y="344538"/>
                  </a:lnTo>
                  <a:lnTo>
                    <a:pt x="806564" y="332155"/>
                  </a:lnTo>
                  <a:lnTo>
                    <a:pt x="806564" y="328371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77"/>
                  </a:lnTo>
                  <a:lnTo>
                    <a:pt x="51714" y="370776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89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solidFill>
                    <a:schemeClr val="bg1"/>
                  </a:solidFill>
                </a:rPr>
                <a:t>  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28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21" y="341477"/>
                  </a:lnTo>
                  <a:lnTo>
                    <a:pt x="361149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90" y="363308"/>
                  </a:lnTo>
                  <a:lnTo>
                    <a:pt x="338061" y="365137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5"/>
                  </a:lnTo>
                  <a:lnTo>
                    <a:pt x="323291" y="370027"/>
                  </a:lnTo>
                  <a:lnTo>
                    <a:pt x="319468" y="370776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76"/>
                  </a:lnTo>
                  <a:lnTo>
                    <a:pt x="47879" y="370027"/>
                  </a:lnTo>
                  <a:lnTo>
                    <a:pt x="44056" y="369265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37"/>
                  </a:lnTo>
                  <a:lnTo>
                    <a:pt x="10033" y="344728"/>
                  </a:lnTo>
                  <a:lnTo>
                    <a:pt x="7861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8278" y="5830316"/>
            <a:ext cx="6693534" cy="897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4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y 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1080" y="7172325"/>
            <a:ext cx="980440" cy="390525"/>
            <a:chOff x="1720202" y="3388067"/>
            <a:chExt cx="980440" cy="390525"/>
          </a:xfrm>
        </p:grpSpPr>
        <p:sp>
          <p:nvSpPr>
            <p:cNvPr id="12" name="object 12"/>
            <p:cNvSpPr/>
            <p:nvPr/>
          </p:nvSpPr>
          <p:spPr>
            <a:xfrm>
              <a:off x="2100897" y="3561308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57" y="0"/>
                  </a:moveTo>
                  <a:lnTo>
                    <a:pt x="16510" y="0"/>
                  </a:lnTo>
                  <a:lnTo>
                    <a:pt x="14084" y="495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57" y="38074"/>
                  </a:lnTo>
                  <a:lnTo>
                    <a:pt x="599567" y="21564"/>
                  </a:lnTo>
                  <a:lnTo>
                    <a:pt x="599567" y="16510"/>
                  </a:lnTo>
                  <a:lnTo>
                    <a:pt x="585495" y="495"/>
                  </a:lnTo>
                  <a:lnTo>
                    <a:pt x="583057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68" y="360502"/>
                  </a:lnTo>
                  <a:lnTo>
                    <a:pt x="51714" y="380301"/>
                  </a:lnTo>
                  <a:lnTo>
                    <a:pt x="55575" y="380682"/>
                  </a:lnTo>
                  <a:lnTo>
                    <a:pt x="315595" y="380682"/>
                  </a:lnTo>
                  <a:lnTo>
                    <a:pt x="350989" y="366026"/>
                  </a:lnTo>
                  <a:lnTo>
                    <a:pt x="370789" y="328980"/>
                  </a:lnTo>
                  <a:lnTo>
                    <a:pt x="371170" y="325107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92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92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21208"/>
                  </a:lnTo>
                  <a:lnTo>
                    <a:pt x="371170" y="325107"/>
                  </a:lnTo>
                  <a:lnTo>
                    <a:pt x="370789" y="328980"/>
                  </a:lnTo>
                  <a:lnTo>
                    <a:pt x="370027" y="332803"/>
                  </a:lnTo>
                  <a:lnTo>
                    <a:pt x="369265" y="336638"/>
                  </a:lnTo>
                  <a:lnTo>
                    <a:pt x="368134" y="340360"/>
                  </a:lnTo>
                  <a:lnTo>
                    <a:pt x="366636" y="343966"/>
                  </a:lnTo>
                  <a:lnTo>
                    <a:pt x="365150" y="347573"/>
                  </a:lnTo>
                  <a:lnTo>
                    <a:pt x="353745" y="363270"/>
                  </a:lnTo>
                  <a:lnTo>
                    <a:pt x="350989" y="366026"/>
                  </a:lnTo>
                  <a:lnTo>
                    <a:pt x="347980" y="368490"/>
                  </a:lnTo>
                  <a:lnTo>
                    <a:pt x="344728" y="370662"/>
                  </a:lnTo>
                  <a:lnTo>
                    <a:pt x="341490" y="372833"/>
                  </a:lnTo>
                  <a:lnTo>
                    <a:pt x="323291" y="379539"/>
                  </a:lnTo>
                  <a:lnTo>
                    <a:pt x="319468" y="380301"/>
                  </a:lnTo>
                  <a:lnTo>
                    <a:pt x="315595" y="380682"/>
                  </a:lnTo>
                  <a:lnTo>
                    <a:pt x="311683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14" y="380301"/>
                  </a:lnTo>
                  <a:lnTo>
                    <a:pt x="17424" y="363270"/>
                  </a:lnTo>
                  <a:lnTo>
                    <a:pt x="10033" y="354253"/>
                  </a:lnTo>
                  <a:lnTo>
                    <a:pt x="7861" y="351002"/>
                  </a:lnTo>
                  <a:lnTo>
                    <a:pt x="6019" y="347573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 flipH="1">
            <a:off x="1597460" y="7242146"/>
            <a:ext cx="29429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4200" y="7037587"/>
            <a:ext cx="1659889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8278" y="7527213"/>
            <a:ext cx="6938009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cc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t 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46606" y="8310530"/>
            <a:ext cx="980440" cy="381000"/>
            <a:chOff x="1720206" y="4825153"/>
            <a:chExt cx="980440" cy="381000"/>
          </a:xfrm>
        </p:grpSpPr>
        <p:sp>
          <p:nvSpPr>
            <p:cNvPr id="19" name="object 19"/>
            <p:cNvSpPr/>
            <p:nvPr/>
          </p:nvSpPr>
          <p:spPr>
            <a:xfrm>
              <a:off x="2100897" y="4998389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587184" y="0"/>
                  </a:moveTo>
                  <a:lnTo>
                    <a:pt x="12382" y="0"/>
                  </a:lnTo>
                  <a:lnTo>
                    <a:pt x="10553" y="368"/>
                  </a:lnTo>
                  <a:lnTo>
                    <a:pt x="0" y="12382"/>
                  </a:lnTo>
                  <a:lnTo>
                    <a:pt x="0" y="14287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87184" y="28549"/>
                  </a:lnTo>
                  <a:lnTo>
                    <a:pt x="599567" y="16167"/>
                  </a:lnTo>
                  <a:lnTo>
                    <a:pt x="599567" y="12382"/>
                  </a:lnTo>
                  <a:lnTo>
                    <a:pt x="589013" y="368"/>
                  </a:lnTo>
                  <a:lnTo>
                    <a:pt x="587184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84"/>
                  </a:lnTo>
                  <a:lnTo>
                    <a:pt x="51714" y="370784"/>
                  </a:lnTo>
                  <a:lnTo>
                    <a:pt x="55575" y="371166"/>
                  </a:lnTo>
                  <a:lnTo>
                    <a:pt x="315595" y="371166"/>
                  </a:lnTo>
                  <a:lnTo>
                    <a:pt x="350989" y="356506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92" y="7861"/>
                  </a:lnTo>
                  <a:lnTo>
                    <a:pt x="33108" y="6019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30847" y="3035"/>
                  </a:lnTo>
                  <a:lnTo>
                    <a:pt x="334454" y="4533"/>
                  </a:lnTo>
                  <a:lnTo>
                    <a:pt x="338061" y="6019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21" y="341485"/>
                  </a:lnTo>
                  <a:lnTo>
                    <a:pt x="361149" y="344728"/>
                  </a:lnTo>
                  <a:lnTo>
                    <a:pt x="358978" y="347978"/>
                  </a:lnTo>
                  <a:lnTo>
                    <a:pt x="356514" y="350984"/>
                  </a:lnTo>
                  <a:lnTo>
                    <a:pt x="353745" y="353743"/>
                  </a:lnTo>
                  <a:lnTo>
                    <a:pt x="350989" y="356506"/>
                  </a:lnTo>
                  <a:lnTo>
                    <a:pt x="347980" y="358971"/>
                  </a:lnTo>
                  <a:lnTo>
                    <a:pt x="344728" y="361139"/>
                  </a:lnTo>
                  <a:lnTo>
                    <a:pt x="341490" y="363312"/>
                  </a:lnTo>
                  <a:lnTo>
                    <a:pt x="338061" y="365144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1"/>
                  </a:lnTo>
                  <a:lnTo>
                    <a:pt x="323291" y="370024"/>
                  </a:lnTo>
                  <a:lnTo>
                    <a:pt x="319468" y="370784"/>
                  </a:lnTo>
                  <a:lnTo>
                    <a:pt x="315595" y="371166"/>
                  </a:lnTo>
                  <a:lnTo>
                    <a:pt x="311683" y="371166"/>
                  </a:lnTo>
                  <a:lnTo>
                    <a:pt x="59486" y="371166"/>
                  </a:lnTo>
                  <a:lnTo>
                    <a:pt x="55575" y="371166"/>
                  </a:lnTo>
                  <a:lnTo>
                    <a:pt x="51714" y="370784"/>
                  </a:lnTo>
                  <a:lnTo>
                    <a:pt x="47879" y="370024"/>
                  </a:lnTo>
                  <a:lnTo>
                    <a:pt x="44056" y="369261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44"/>
                  </a:lnTo>
                  <a:lnTo>
                    <a:pt x="29692" y="363312"/>
                  </a:lnTo>
                  <a:lnTo>
                    <a:pt x="26441" y="361139"/>
                  </a:lnTo>
                  <a:lnTo>
                    <a:pt x="23190" y="358971"/>
                  </a:lnTo>
                  <a:lnTo>
                    <a:pt x="10033" y="344728"/>
                  </a:lnTo>
                  <a:lnTo>
                    <a:pt x="7861" y="341485"/>
                  </a:lnTo>
                  <a:lnTo>
                    <a:pt x="6019" y="338061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65121" y="8370101"/>
            <a:ext cx="1949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4200" y="8401050"/>
            <a:ext cx="673290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3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455"/>
              </a:spcBef>
            </a:pPr>
            <a:r>
              <a:rPr sz="13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5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  </a:t>
            </a:r>
            <a:r>
              <a:rPr sz="1300" spc="-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rm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"/>
            <a:ext cx="11430000" cy="4895848"/>
          </a:xfrm>
          <a:custGeom>
            <a:avLst/>
            <a:gdLst/>
            <a:ahLst/>
            <a:cxnLst/>
            <a:rect l="l" t="t" r="r" b="b"/>
            <a:pathLst>
              <a:path w="11430000" h="6693534">
                <a:moveTo>
                  <a:pt x="11429999" y="0"/>
                </a:moveTo>
                <a:lnTo>
                  <a:pt x="0" y="0"/>
                </a:lnTo>
                <a:lnTo>
                  <a:pt x="0" y="6693404"/>
                </a:lnTo>
                <a:lnTo>
                  <a:pt x="11429999" y="6693404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69696"/>
            <a:ext cx="62083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5969" y="1408522"/>
            <a:ext cx="381000" cy="381000"/>
            <a:chOff x="1655969" y="1408522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75"/>
                  </a:lnTo>
                  <a:lnTo>
                    <a:pt x="356514" y="20193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23291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19"/>
                  </a:lnTo>
                  <a:lnTo>
                    <a:pt x="341477" y="7861"/>
                  </a:lnTo>
                  <a:lnTo>
                    <a:pt x="344728" y="10033"/>
                  </a:lnTo>
                  <a:lnTo>
                    <a:pt x="347980" y="12192"/>
                  </a:lnTo>
                  <a:lnTo>
                    <a:pt x="350977" y="14655"/>
                  </a:lnTo>
                  <a:lnTo>
                    <a:pt x="353745" y="17424"/>
                  </a:lnTo>
                  <a:lnTo>
                    <a:pt x="356514" y="20193"/>
                  </a:lnTo>
                  <a:lnTo>
                    <a:pt x="358978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28"/>
                  </a:lnTo>
                  <a:lnTo>
                    <a:pt x="368134" y="40335"/>
                  </a:lnTo>
                  <a:lnTo>
                    <a:pt x="369265" y="44056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47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56514" y="350989"/>
                  </a:lnTo>
                  <a:lnTo>
                    <a:pt x="353745" y="353745"/>
                  </a:lnTo>
                  <a:lnTo>
                    <a:pt x="350977" y="356514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27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12192" y="347980"/>
                  </a:lnTo>
                  <a:lnTo>
                    <a:pt x="10020" y="344728"/>
                  </a:lnTo>
                  <a:lnTo>
                    <a:pt x="7848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2196" y="1479837"/>
            <a:ext cx="151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240" dirty="0">
                <a:solidFill>
                  <a:srgbClr val="E5E0D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256" y="1453877"/>
            <a:ext cx="3451860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90" dirty="0">
                <a:solidFill>
                  <a:srgbClr val="E5E0DF"/>
                </a:solidFill>
                <a:latin typeface="Times New Roman"/>
                <a:cs typeface="Times New Roman"/>
              </a:rPr>
              <a:t>Efficiency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g 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5415" y="1408522"/>
            <a:ext cx="390525" cy="381000"/>
            <a:chOff x="5805415" y="1408522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14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14" y="20193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26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73" y="6019"/>
                  </a:lnTo>
                  <a:lnTo>
                    <a:pt x="350989" y="7861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56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47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27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4521" y="334454"/>
                  </a:lnTo>
                  <a:lnTo>
                    <a:pt x="3022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8256" y="1479837"/>
            <a:ext cx="187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9461" y="1453877"/>
            <a:ext cx="3332479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10" dirty="0">
                <a:solidFill>
                  <a:srgbClr val="E5E0DF"/>
                </a:solidFill>
                <a:latin typeface="Times New Roman"/>
                <a:cs typeface="Times New Roman"/>
              </a:rPr>
              <a:t>Complexity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7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ch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o 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5969" y="2693330"/>
            <a:ext cx="381000" cy="381000"/>
            <a:chOff x="1655969" y="2693330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37" y="26428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77" y="363308"/>
                  </a:lnTo>
                  <a:lnTo>
                    <a:pt x="338048" y="365137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14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41" y="361137"/>
                  </a:lnTo>
                  <a:lnTo>
                    <a:pt x="23190" y="358965"/>
                  </a:lnTo>
                  <a:lnTo>
                    <a:pt x="20180" y="356501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0339" y="2748192"/>
            <a:ext cx="3301365" cy="886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200" algn="l"/>
              </a:tabLst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	</a:t>
            </a:r>
            <a:r>
              <a:rPr sz="2475" spc="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2475" spc="3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2475" spc="29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2475" spc="22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2475" spc="16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2475" spc="24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2475" spc="-187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2475" spc="-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2475" spc="209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2475" spc="-8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2475" spc="26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2475" spc="284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2475" spc="209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2475" spc="-8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2475" spc="22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2475" spc="3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2475" baseline="1683" dirty="0">
              <a:latin typeface="Times New Roman"/>
              <a:cs typeface="Times New Roman"/>
            </a:endParaRPr>
          </a:p>
          <a:p>
            <a:pPr marL="457200" marR="5080">
              <a:lnSpc>
                <a:spcPct val="139300"/>
              </a:lnSpc>
              <a:spcBef>
                <a:spcPts val="455"/>
              </a:spcBef>
            </a:pPr>
            <a:r>
              <a:rPr sz="1300" spc="-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 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5415" y="2693330"/>
            <a:ext cx="390525" cy="381000"/>
            <a:chOff x="5805415" y="2693330"/>
            <a:chExt cx="390525" cy="381000"/>
          </a:xfrm>
        </p:grpSpPr>
        <p:sp>
          <p:nvSpPr>
            <p:cNvPr id="19" name="object 19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47879" y="370014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01"/>
                  </a:lnTo>
                  <a:lnTo>
                    <a:pt x="380301" y="319455"/>
                  </a:lnTo>
                  <a:lnTo>
                    <a:pt x="380682" y="315582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63258" y="17424"/>
                  </a:lnTo>
                  <a:lnTo>
                    <a:pt x="370649" y="26428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22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01"/>
                  </a:lnTo>
                  <a:lnTo>
                    <a:pt x="380682" y="55575"/>
                  </a:lnTo>
                  <a:lnTo>
                    <a:pt x="380682" y="59474"/>
                  </a:lnTo>
                  <a:lnTo>
                    <a:pt x="380682" y="311683"/>
                  </a:lnTo>
                  <a:lnTo>
                    <a:pt x="380682" y="315582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13"/>
                  </a:lnTo>
                  <a:lnTo>
                    <a:pt x="377647" y="330835"/>
                  </a:lnTo>
                  <a:lnTo>
                    <a:pt x="376148" y="334441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54241" y="361137"/>
                  </a:lnTo>
                  <a:lnTo>
                    <a:pt x="350989" y="363308"/>
                  </a:lnTo>
                  <a:lnTo>
                    <a:pt x="347573" y="365137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14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21" y="334441"/>
                  </a:lnTo>
                  <a:lnTo>
                    <a:pt x="3022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2159" y="2764632"/>
            <a:ext cx="2000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20" dirty="0">
                <a:solidFill>
                  <a:srgbClr val="E5E0DF"/>
                </a:solidFill>
                <a:latin typeface="Times New Roman"/>
                <a:cs typeface="Times New Roman"/>
              </a:rPr>
              <a:t>4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5200651"/>
            <a:ext cx="4499148" cy="4013038"/>
          </a:xfrm>
          <a:prstGeom prst="rect">
            <a:avLst/>
          </a:prstGeom>
        </p:spPr>
      </p:pic>
      <p:pic>
        <p:nvPicPr>
          <p:cNvPr id="2052" name="Picture 4" descr="STRATEGIC HUMAN RESOURCE MANAGEMENT - ppt video online download">
            <a:extLst>
              <a:ext uri="{FF2B5EF4-FFF2-40B4-BE49-F238E27FC236}">
                <a16:creationId xmlns:a16="http://schemas.microsoft.com/office/drawing/2014/main" id="{24F628C6-1051-277B-B737-154DE652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4" y="5048250"/>
            <a:ext cx="5845427" cy="43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0095230"/>
          </a:xfrm>
          <a:custGeom>
            <a:avLst/>
            <a:gdLst/>
            <a:ahLst/>
            <a:cxnLst/>
            <a:rect l="l" t="t" r="r" b="b"/>
            <a:pathLst>
              <a:path w="11430000" h="10095230">
                <a:moveTo>
                  <a:pt x="11429999" y="0"/>
                </a:moveTo>
                <a:lnTo>
                  <a:pt x="0" y="0"/>
                </a:lnTo>
                <a:lnTo>
                  <a:pt x="0" y="10094975"/>
                </a:lnTo>
                <a:lnTo>
                  <a:pt x="11429999" y="10094975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60171"/>
            <a:ext cx="619887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568" y="1269885"/>
            <a:ext cx="867410" cy="1381760"/>
            <a:chOff x="1650568" y="1269885"/>
            <a:chExt cx="867410" cy="1381760"/>
          </a:xfrm>
        </p:grpSpPr>
        <p:sp>
          <p:nvSpPr>
            <p:cNvPr id="5" name="object 5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46"/>
                  </a:move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7742" y="1841483"/>
            <a:ext cx="151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240" dirty="0">
                <a:solidFill>
                  <a:srgbClr val="E5E0D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007" y="1432410"/>
            <a:ext cx="5858592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65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0568" y="2640342"/>
            <a:ext cx="867410" cy="1381760"/>
            <a:chOff x="1650568" y="2640342"/>
            <a:chExt cx="867410" cy="1381760"/>
          </a:xfrm>
        </p:grpSpPr>
        <p:sp>
          <p:nvSpPr>
            <p:cNvPr id="10" name="object 10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9747" y="3211939"/>
            <a:ext cx="187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1995" y="2802868"/>
            <a:ext cx="5858592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55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6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0568" y="4010799"/>
            <a:ext cx="867410" cy="1381760"/>
            <a:chOff x="1650568" y="4010799"/>
            <a:chExt cx="867410" cy="1381760"/>
          </a:xfrm>
        </p:grpSpPr>
        <p:sp>
          <p:nvSpPr>
            <p:cNvPr id="15" name="object 15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886" y="4582396"/>
            <a:ext cx="1949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2012" y="4173324"/>
            <a:ext cx="5841137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11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650" spc="175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45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50612" y="5381300"/>
            <a:ext cx="867410" cy="4244975"/>
            <a:chOff x="1650612" y="5381300"/>
            <a:chExt cx="867410" cy="4244975"/>
          </a:xfrm>
        </p:grpSpPr>
        <p:sp>
          <p:nvSpPr>
            <p:cNvPr id="20" name="object 20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0" y="4062904"/>
                  </a:move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3511" y="7389922"/>
            <a:ext cx="2000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20" dirty="0">
                <a:solidFill>
                  <a:srgbClr val="E5E0DF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24" y="5402075"/>
            <a:ext cx="6374538" cy="3757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183474"/>
            <a:ext cx="65131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295615" y="2246172"/>
            <a:ext cx="342900" cy="402204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304546" y="0"/>
                </a:moveTo>
                <a:lnTo>
                  <a:pt x="38074" y="0"/>
                </a:lnTo>
                <a:lnTo>
                  <a:pt x="23268" y="2995"/>
                </a:lnTo>
                <a:lnTo>
                  <a:pt x="11164" y="11158"/>
                </a:lnTo>
                <a:lnTo>
                  <a:pt x="2997" y="23258"/>
                </a:lnTo>
                <a:lnTo>
                  <a:pt x="0" y="38061"/>
                </a:lnTo>
                <a:lnTo>
                  <a:pt x="0" y="46520"/>
                </a:lnTo>
                <a:lnTo>
                  <a:pt x="2616" y="49961"/>
                </a:lnTo>
                <a:lnTo>
                  <a:pt x="6007" y="52171"/>
                </a:lnTo>
                <a:lnTo>
                  <a:pt x="11354" y="56655"/>
                </a:lnTo>
                <a:lnTo>
                  <a:pt x="15465" y="62296"/>
                </a:lnTo>
                <a:lnTo>
                  <a:pt x="18105" y="68866"/>
                </a:lnTo>
                <a:lnTo>
                  <a:pt x="19037" y="76136"/>
                </a:lnTo>
                <a:lnTo>
                  <a:pt x="18105" y="83406"/>
                </a:lnTo>
                <a:lnTo>
                  <a:pt x="15465" y="89977"/>
                </a:lnTo>
                <a:lnTo>
                  <a:pt x="11354" y="95622"/>
                </a:lnTo>
                <a:lnTo>
                  <a:pt x="6007" y="100114"/>
                </a:lnTo>
                <a:lnTo>
                  <a:pt x="2616" y="102311"/>
                </a:lnTo>
                <a:lnTo>
                  <a:pt x="0" y="105765"/>
                </a:lnTo>
                <a:lnTo>
                  <a:pt x="0" y="209372"/>
                </a:lnTo>
                <a:lnTo>
                  <a:pt x="1494" y="216788"/>
                </a:lnTo>
                <a:lnTo>
                  <a:pt x="5570" y="222838"/>
                </a:lnTo>
                <a:lnTo>
                  <a:pt x="11621" y="226915"/>
                </a:lnTo>
                <a:lnTo>
                  <a:pt x="19037" y="228409"/>
                </a:lnTo>
                <a:lnTo>
                  <a:pt x="323583" y="228409"/>
                </a:lnTo>
                <a:lnTo>
                  <a:pt x="330999" y="226915"/>
                </a:lnTo>
                <a:lnTo>
                  <a:pt x="337050" y="222838"/>
                </a:lnTo>
                <a:lnTo>
                  <a:pt x="341126" y="216788"/>
                </a:lnTo>
                <a:lnTo>
                  <a:pt x="342620" y="209372"/>
                </a:lnTo>
                <a:lnTo>
                  <a:pt x="19037" y="209372"/>
                </a:lnTo>
                <a:lnTo>
                  <a:pt x="19037" y="152273"/>
                </a:lnTo>
                <a:lnTo>
                  <a:pt x="342620" y="152273"/>
                </a:lnTo>
                <a:lnTo>
                  <a:pt x="342620" y="133235"/>
                </a:lnTo>
                <a:lnTo>
                  <a:pt x="19037" y="133235"/>
                </a:lnTo>
                <a:lnTo>
                  <a:pt x="19037" y="114198"/>
                </a:lnTo>
                <a:lnTo>
                  <a:pt x="26882" y="106783"/>
                </a:lnTo>
                <a:lnTo>
                  <a:pt x="32885" y="97758"/>
                </a:lnTo>
                <a:lnTo>
                  <a:pt x="36723" y="87437"/>
                </a:lnTo>
                <a:lnTo>
                  <a:pt x="38074" y="76136"/>
                </a:lnTo>
                <a:lnTo>
                  <a:pt x="36723" y="64827"/>
                </a:lnTo>
                <a:lnTo>
                  <a:pt x="32885" y="54494"/>
                </a:lnTo>
                <a:lnTo>
                  <a:pt x="26882" y="45463"/>
                </a:lnTo>
                <a:lnTo>
                  <a:pt x="19037" y="38061"/>
                </a:lnTo>
                <a:lnTo>
                  <a:pt x="20531" y="30653"/>
                </a:lnTo>
                <a:lnTo>
                  <a:pt x="24607" y="24606"/>
                </a:lnTo>
                <a:lnTo>
                  <a:pt x="30658" y="20531"/>
                </a:lnTo>
                <a:lnTo>
                  <a:pt x="38074" y="19037"/>
                </a:lnTo>
                <a:lnTo>
                  <a:pt x="336777" y="19037"/>
                </a:lnTo>
                <a:lnTo>
                  <a:pt x="331460" y="11158"/>
                </a:lnTo>
                <a:lnTo>
                  <a:pt x="319356" y="2995"/>
                </a:lnTo>
                <a:lnTo>
                  <a:pt x="304546" y="0"/>
                </a:lnTo>
                <a:close/>
              </a:path>
              <a:path w="342900" h="228600">
                <a:moveTo>
                  <a:pt x="71856" y="190347"/>
                </a:moveTo>
                <a:lnTo>
                  <a:pt x="61391" y="190347"/>
                </a:lnTo>
                <a:lnTo>
                  <a:pt x="57111" y="194627"/>
                </a:lnTo>
                <a:lnTo>
                  <a:pt x="57111" y="209372"/>
                </a:lnTo>
                <a:lnTo>
                  <a:pt x="76136" y="209372"/>
                </a:lnTo>
                <a:lnTo>
                  <a:pt x="76136" y="194627"/>
                </a:lnTo>
                <a:lnTo>
                  <a:pt x="71856" y="190347"/>
                </a:lnTo>
                <a:close/>
              </a:path>
              <a:path w="342900" h="228600">
                <a:moveTo>
                  <a:pt x="124206" y="190347"/>
                </a:moveTo>
                <a:lnTo>
                  <a:pt x="113728" y="190347"/>
                </a:lnTo>
                <a:lnTo>
                  <a:pt x="109448" y="194627"/>
                </a:lnTo>
                <a:lnTo>
                  <a:pt x="109448" y="209372"/>
                </a:lnTo>
                <a:lnTo>
                  <a:pt x="128485" y="209372"/>
                </a:lnTo>
                <a:lnTo>
                  <a:pt x="128485" y="194627"/>
                </a:lnTo>
                <a:lnTo>
                  <a:pt x="124206" y="190347"/>
                </a:lnTo>
                <a:close/>
              </a:path>
              <a:path w="342900" h="228600">
                <a:moveTo>
                  <a:pt x="176542" y="190347"/>
                </a:moveTo>
                <a:lnTo>
                  <a:pt x="166077" y="190347"/>
                </a:lnTo>
                <a:lnTo>
                  <a:pt x="161798" y="194627"/>
                </a:lnTo>
                <a:lnTo>
                  <a:pt x="161798" y="209372"/>
                </a:lnTo>
                <a:lnTo>
                  <a:pt x="180822" y="209372"/>
                </a:lnTo>
                <a:lnTo>
                  <a:pt x="180822" y="194627"/>
                </a:lnTo>
                <a:lnTo>
                  <a:pt x="176542" y="190347"/>
                </a:lnTo>
                <a:close/>
              </a:path>
              <a:path w="342900" h="228600">
                <a:moveTo>
                  <a:pt x="228892" y="190347"/>
                </a:moveTo>
                <a:lnTo>
                  <a:pt x="218414" y="190347"/>
                </a:lnTo>
                <a:lnTo>
                  <a:pt x="214134" y="194627"/>
                </a:lnTo>
                <a:lnTo>
                  <a:pt x="214134" y="209372"/>
                </a:lnTo>
                <a:lnTo>
                  <a:pt x="233172" y="209372"/>
                </a:lnTo>
                <a:lnTo>
                  <a:pt x="233172" y="194627"/>
                </a:lnTo>
                <a:lnTo>
                  <a:pt x="228892" y="190347"/>
                </a:lnTo>
                <a:close/>
              </a:path>
              <a:path w="342900" h="228600">
                <a:moveTo>
                  <a:pt x="281241" y="190347"/>
                </a:moveTo>
                <a:lnTo>
                  <a:pt x="270764" y="190347"/>
                </a:lnTo>
                <a:lnTo>
                  <a:pt x="266484" y="194627"/>
                </a:lnTo>
                <a:lnTo>
                  <a:pt x="266484" y="209372"/>
                </a:lnTo>
                <a:lnTo>
                  <a:pt x="285521" y="209372"/>
                </a:lnTo>
                <a:lnTo>
                  <a:pt x="285521" y="194627"/>
                </a:lnTo>
                <a:lnTo>
                  <a:pt x="281241" y="190347"/>
                </a:lnTo>
                <a:close/>
              </a:path>
              <a:path w="342900" h="228600">
                <a:moveTo>
                  <a:pt x="342620" y="152273"/>
                </a:moveTo>
                <a:lnTo>
                  <a:pt x="323583" y="152273"/>
                </a:lnTo>
                <a:lnTo>
                  <a:pt x="323583" y="209372"/>
                </a:lnTo>
                <a:lnTo>
                  <a:pt x="342620" y="209372"/>
                </a:lnTo>
                <a:lnTo>
                  <a:pt x="342620" y="152273"/>
                </a:lnTo>
                <a:close/>
              </a:path>
              <a:path w="342900" h="228600">
                <a:moveTo>
                  <a:pt x="336777" y="19037"/>
                </a:moveTo>
                <a:lnTo>
                  <a:pt x="304546" y="19037"/>
                </a:lnTo>
                <a:lnTo>
                  <a:pt x="311962" y="20531"/>
                </a:lnTo>
                <a:lnTo>
                  <a:pt x="318012" y="24606"/>
                </a:lnTo>
                <a:lnTo>
                  <a:pt x="322089" y="30653"/>
                </a:lnTo>
                <a:lnTo>
                  <a:pt x="323583" y="38061"/>
                </a:lnTo>
                <a:lnTo>
                  <a:pt x="315738" y="45484"/>
                </a:lnTo>
                <a:lnTo>
                  <a:pt x="309735" y="54513"/>
                </a:lnTo>
                <a:lnTo>
                  <a:pt x="305897" y="64834"/>
                </a:lnTo>
                <a:lnTo>
                  <a:pt x="304546" y="76136"/>
                </a:lnTo>
                <a:lnTo>
                  <a:pt x="305897" y="87446"/>
                </a:lnTo>
                <a:lnTo>
                  <a:pt x="309735" y="97782"/>
                </a:lnTo>
                <a:lnTo>
                  <a:pt x="315738" y="106809"/>
                </a:lnTo>
                <a:lnTo>
                  <a:pt x="323583" y="114198"/>
                </a:lnTo>
                <a:lnTo>
                  <a:pt x="323583" y="133235"/>
                </a:lnTo>
                <a:lnTo>
                  <a:pt x="342620" y="133235"/>
                </a:lnTo>
                <a:lnTo>
                  <a:pt x="342620" y="105765"/>
                </a:lnTo>
                <a:lnTo>
                  <a:pt x="340004" y="102311"/>
                </a:lnTo>
                <a:lnTo>
                  <a:pt x="336613" y="100114"/>
                </a:lnTo>
                <a:lnTo>
                  <a:pt x="331266" y="95622"/>
                </a:lnTo>
                <a:lnTo>
                  <a:pt x="327155" y="89977"/>
                </a:lnTo>
                <a:lnTo>
                  <a:pt x="324515" y="83406"/>
                </a:lnTo>
                <a:lnTo>
                  <a:pt x="323583" y="76136"/>
                </a:lnTo>
                <a:lnTo>
                  <a:pt x="324515" y="68866"/>
                </a:lnTo>
                <a:lnTo>
                  <a:pt x="327155" y="62296"/>
                </a:lnTo>
                <a:lnTo>
                  <a:pt x="331266" y="56655"/>
                </a:lnTo>
                <a:lnTo>
                  <a:pt x="336613" y="52171"/>
                </a:lnTo>
                <a:lnTo>
                  <a:pt x="340004" y="49961"/>
                </a:lnTo>
                <a:lnTo>
                  <a:pt x="342620" y="46520"/>
                </a:lnTo>
                <a:lnTo>
                  <a:pt x="342620" y="38061"/>
                </a:lnTo>
                <a:lnTo>
                  <a:pt x="339625" y="23258"/>
                </a:lnTo>
                <a:lnTo>
                  <a:pt x="336777" y="19037"/>
                </a:lnTo>
                <a:close/>
              </a:path>
              <a:path w="342900" h="228600">
                <a:moveTo>
                  <a:pt x="100406" y="38061"/>
                </a:moveTo>
                <a:lnTo>
                  <a:pt x="89941" y="38061"/>
                </a:lnTo>
                <a:lnTo>
                  <a:pt x="85661" y="42354"/>
                </a:lnTo>
                <a:lnTo>
                  <a:pt x="85661" y="109918"/>
                </a:lnTo>
                <a:lnTo>
                  <a:pt x="89941" y="114198"/>
                </a:lnTo>
                <a:lnTo>
                  <a:pt x="100406" y="114198"/>
                </a:lnTo>
                <a:lnTo>
                  <a:pt x="104686" y="109918"/>
                </a:lnTo>
                <a:lnTo>
                  <a:pt x="104686" y="42354"/>
                </a:lnTo>
                <a:lnTo>
                  <a:pt x="100406" y="38061"/>
                </a:lnTo>
                <a:close/>
              </a:path>
              <a:path w="342900" h="228600">
                <a:moveTo>
                  <a:pt x="176542" y="38061"/>
                </a:moveTo>
                <a:lnTo>
                  <a:pt x="166077" y="38061"/>
                </a:lnTo>
                <a:lnTo>
                  <a:pt x="161798" y="42354"/>
                </a:lnTo>
                <a:lnTo>
                  <a:pt x="161798" y="109918"/>
                </a:lnTo>
                <a:lnTo>
                  <a:pt x="166077" y="114198"/>
                </a:lnTo>
                <a:lnTo>
                  <a:pt x="176542" y="114198"/>
                </a:lnTo>
                <a:lnTo>
                  <a:pt x="180822" y="109918"/>
                </a:lnTo>
                <a:lnTo>
                  <a:pt x="180822" y="42354"/>
                </a:lnTo>
                <a:lnTo>
                  <a:pt x="176542" y="38061"/>
                </a:lnTo>
                <a:close/>
              </a:path>
              <a:path w="342900" h="228600">
                <a:moveTo>
                  <a:pt x="252679" y="38061"/>
                </a:moveTo>
                <a:lnTo>
                  <a:pt x="242214" y="38061"/>
                </a:lnTo>
                <a:lnTo>
                  <a:pt x="237934" y="42354"/>
                </a:lnTo>
                <a:lnTo>
                  <a:pt x="237934" y="109918"/>
                </a:lnTo>
                <a:lnTo>
                  <a:pt x="242214" y="114198"/>
                </a:lnTo>
                <a:lnTo>
                  <a:pt x="252679" y="114198"/>
                </a:lnTo>
                <a:lnTo>
                  <a:pt x="256971" y="109918"/>
                </a:lnTo>
                <a:lnTo>
                  <a:pt x="256971" y="42354"/>
                </a:lnTo>
                <a:lnTo>
                  <a:pt x="252679" y="38061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008" y="2997843"/>
            <a:ext cx="23355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pc="11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008" y="3636667"/>
            <a:ext cx="2335530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Allocates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largest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available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1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o 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25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2212" y="2382629"/>
            <a:ext cx="342900" cy="531494"/>
          </a:xfrm>
          <a:custGeom>
            <a:avLst/>
            <a:gdLst/>
            <a:ahLst/>
            <a:cxnLst/>
            <a:rect l="l" t="t" r="r" b="b"/>
            <a:pathLst>
              <a:path w="214629" h="342900">
                <a:moveTo>
                  <a:pt x="171310" y="0"/>
                </a:moveTo>
                <a:lnTo>
                  <a:pt x="42824" y="0"/>
                </a:lnTo>
                <a:lnTo>
                  <a:pt x="26167" y="3369"/>
                </a:lnTo>
                <a:lnTo>
                  <a:pt x="12553" y="12553"/>
                </a:lnTo>
                <a:lnTo>
                  <a:pt x="3369" y="26167"/>
                </a:lnTo>
                <a:lnTo>
                  <a:pt x="0" y="42824"/>
                </a:lnTo>
                <a:lnTo>
                  <a:pt x="0" y="235546"/>
                </a:lnTo>
                <a:lnTo>
                  <a:pt x="8411" y="277231"/>
                </a:lnTo>
                <a:lnTo>
                  <a:pt x="31351" y="311261"/>
                </a:lnTo>
                <a:lnTo>
                  <a:pt x="65381" y="334198"/>
                </a:lnTo>
                <a:lnTo>
                  <a:pt x="107061" y="342607"/>
                </a:lnTo>
                <a:lnTo>
                  <a:pt x="148747" y="334198"/>
                </a:lnTo>
                <a:lnTo>
                  <a:pt x="168041" y="321195"/>
                </a:lnTo>
                <a:lnTo>
                  <a:pt x="107061" y="321195"/>
                </a:lnTo>
                <a:lnTo>
                  <a:pt x="73720" y="314465"/>
                </a:lnTo>
                <a:lnTo>
                  <a:pt x="46496" y="296111"/>
                </a:lnTo>
                <a:lnTo>
                  <a:pt x="28142" y="268887"/>
                </a:lnTo>
                <a:lnTo>
                  <a:pt x="21412" y="235546"/>
                </a:lnTo>
                <a:lnTo>
                  <a:pt x="21412" y="42824"/>
                </a:lnTo>
                <a:lnTo>
                  <a:pt x="23091" y="34479"/>
                </a:lnTo>
                <a:lnTo>
                  <a:pt x="27674" y="27674"/>
                </a:lnTo>
                <a:lnTo>
                  <a:pt x="34479" y="23091"/>
                </a:lnTo>
                <a:lnTo>
                  <a:pt x="42824" y="21412"/>
                </a:lnTo>
                <a:lnTo>
                  <a:pt x="207557" y="21412"/>
                </a:lnTo>
                <a:lnTo>
                  <a:pt x="201580" y="12553"/>
                </a:lnTo>
                <a:lnTo>
                  <a:pt x="187967" y="3369"/>
                </a:lnTo>
                <a:lnTo>
                  <a:pt x="171310" y="0"/>
                </a:lnTo>
                <a:close/>
              </a:path>
              <a:path w="214629" h="342900">
                <a:moveTo>
                  <a:pt x="207557" y="21412"/>
                </a:moveTo>
                <a:lnTo>
                  <a:pt x="171310" y="21412"/>
                </a:lnTo>
                <a:lnTo>
                  <a:pt x="179654" y="23091"/>
                </a:lnTo>
                <a:lnTo>
                  <a:pt x="186459" y="27674"/>
                </a:lnTo>
                <a:lnTo>
                  <a:pt x="191043" y="34479"/>
                </a:lnTo>
                <a:lnTo>
                  <a:pt x="192722" y="42824"/>
                </a:lnTo>
                <a:lnTo>
                  <a:pt x="192722" y="235546"/>
                </a:lnTo>
                <a:lnTo>
                  <a:pt x="185992" y="268887"/>
                </a:lnTo>
                <a:lnTo>
                  <a:pt x="167636" y="296111"/>
                </a:lnTo>
                <a:lnTo>
                  <a:pt x="140408" y="314465"/>
                </a:lnTo>
                <a:lnTo>
                  <a:pt x="107061" y="321195"/>
                </a:lnTo>
                <a:lnTo>
                  <a:pt x="168041" y="321195"/>
                </a:lnTo>
                <a:lnTo>
                  <a:pt x="182781" y="311261"/>
                </a:lnTo>
                <a:lnTo>
                  <a:pt x="205723" y="277231"/>
                </a:lnTo>
                <a:lnTo>
                  <a:pt x="214134" y="235546"/>
                </a:lnTo>
                <a:lnTo>
                  <a:pt x="214134" y="42824"/>
                </a:lnTo>
                <a:lnTo>
                  <a:pt x="210765" y="26167"/>
                </a:lnTo>
                <a:lnTo>
                  <a:pt x="207557" y="21412"/>
                </a:lnTo>
                <a:close/>
              </a:path>
              <a:path w="214629" h="342900">
                <a:moveTo>
                  <a:pt x="112039" y="224840"/>
                </a:moveTo>
                <a:lnTo>
                  <a:pt x="102095" y="224840"/>
                </a:lnTo>
                <a:lnTo>
                  <a:pt x="97320" y="225793"/>
                </a:lnTo>
                <a:lnTo>
                  <a:pt x="69596" y="257340"/>
                </a:lnTo>
                <a:lnTo>
                  <a:pt x="69596" y="267284"/>
                </a:lnTo>
                <a:lnTo>
                  <a:pt x="97320" y="298831"/>
                </a:lnTo>
                <a:lnTo>
                  <a:pt x="102095" y="299783"/>
                </a:lnTo>
                <a:lnTo>
                  <a:pt x="112039" y="299783"/>
                </a:lnTo>
                <a:lnTo>
                  <a:pt x="140975" y="278371"/>
                </a:lnTo>
                <a:lnTo>
                  <a:pt x="104940" y="278371"/>
                </a:lnTo>
                <a:lnTo>
                  <a:pt x="102895" y="277964"/>
                </a:lnTo>
                <a:lnTo>
                  <a:pt x="91008" y="264439"/>
                </a:lnTo>
                <a:lnTo>
                  <a:pt x="91008" y="260184"/>
                </a:lnTo>
                <a:lnTo>
                  <a:pt x="104940" y="246253"/>
                </a:lnTo>
                <a:lnTo>
                  <a:pt x="140975" y="246253"/>
                </a:lnTo>
                <a:lnTo>
                  <a:pt x="139788" y="243382"/>
                </a:lnTo>
                <a:lnTo>
                  <a:pt x="137083" y="239331"/>
                </a:lnTo>
                <a:lnTo>
                  <a:pt x="130048" y="232308"/>
                </a:lnTo>
                <a:lnTo>
                  <a:pt x="125996" y="229590"/>
                </a:lnTo>
                <a:lnTo>
                  <a:pt x="116814" y="225793"/>
                </a:lnTo>
                <a:lnTo>
                  <a:pt x="112039" y="224840"/>
                </a:lnTo>
                <a:close/>
              </a:path>
              <a:path w="214629" h="342900">
                <a:moveTo>
                  <a:pt x="140975" y="246253"/>
                </a:moveTo>
                <a:lnTo>
                  <a:pt x="109194" y="246253"/>
                </a:lnTo>
                <a:lnTo>
                  <a:pt x="111239" y="246659"/>
                </a:lnTo>
                <a:lnTo>
                  <a:pt x="115176" y="248285"/>
                </a:lnTo>
                <a:lnTo>
                  <a:pt x="123126" y="260184"/>
                </a:lnTo>
                <a:lnTo>
                  <a:pt x="123126" y="264439"/>
                </a:lnTo>
                <a:lnTo>
                  <a:pt x="109194" y="278371"/>
                </a:lnTo>
                <a:lnTo>
                  <a:pt x="140975" y="278371"/>
                </a:lnTo>
                <a:lnTo>
                  <a:pt x="143586" y="272059"/>
                </a:lnTo>
                <a:lnTo>
                  <a:pt x="144538" y="267284"/>
                </a:lnTo>
                <a:lnTo>
                  <a:pt x="144538" y="257340"/>
                </a:lnTo>
                <a:lnTo>
                  <a:pt x="143586" y="252564"/>
                </a:lnTo>
                <a:lnTo>
                  <a:pt x="140975" y="246253"/>
                </a:lnTo>
                <a:close/>
              </a:path>
              <a:path w="214629" h="342900">
                <a:moveTo>
                  <a:pt x="112039" y="133832"/>
                </a:moveTo>
                <a:lnTo>
                  <a:pt x="102095" y="133832"/>
                </a:lnTo>
                <a:lnTo>
                  <a:pt x="97320" y="134785"/>
                </a:lnTo>
                <a:lnTo>
                  <a:pt x="69596" y="166331"/>
                </a:lnTo>
                <a:lnTo>
                  <a:pt x="69596" y="176276"/>
                </a:lnTo>
                <a:lnTo>
                  <a:pt x="97320" y="207822"/>
                </a:lnTo>
                <a:lnTo>
                  <a:pt x="102095" y="208775"/>
                </a:lnTo>
                <a:lnTo>
                  <a:pt x="112039" y="208775"/>
                </a:lnTo>
                <a:lnTo>
                  <a:pt x="143586" y="181051"/>
                </a:lnTo>
                <a:lnTo>
                  <a:pt x="144538" y="176276"/>
                </a:lnTo>
                <a:lnTo>
                  <a:pt x="144538" y="166331"/>
                </a:lnTo>
                <a:lnTo>
                  <a:pt x="116814" y="134785"/>
                </a:lnTo>
                <a:lnTo>
                  <a:pt x="112039" y="133832"/>
                </a:lnTo>
                <a:close/>
              </a:path>
              <a:path w="214629" h="342900">
                <a:moveTo>
                  <a:pt x="112039" y="42824"/>
                </a:moveTo>
                <a:lnTo>
                  <a:pt x="102095" y="42824"/>
                </a:lnTo>
                <a:lnTo>
                  <a:pt x="97320" y="43776"/>
                </a:lnTo>
                <a:lnTo>
                  <a:pt x="69596" y="75323"/>
                </a:lnTo>
                <a:lnTo>
                  <a:pt x="69596" y="85267"/>
                </a:lnTo>
                <a:lnTo>
                  <a:pt x="97320" y="116827"/>
                </a:lnTo>
                <a:lnTo>
                  <a:pt x="102095" y="117767"/>
                </a:lnTo>
                <a:lnTo>
                  <a:pt x="112039" y="117767"/>
                </a:lnTo>
                <a:lnTo>
                  <a:pt x="140975" y="96354"/>
                </a:lnTo>
                <a:lnTo>
                  <a:pt x="104940" y="96354"/>
                </a:lnTo>
                <a:lnTo>
                  <a:pt x="102895" y="95948"/>
                </a:lnTo>
                <a:lnTo>
                  <a:pt x="91008" y="82423"/>
                </a:lnTo>
                <a:lnTo>
                  <a:pt x="91008" y="78168"/>
                </a:lnTo>
                <a:lnTo>
                  <a:pt x="104940" y="64236"/>
                </a:lnTo>
                <a:lnTo>
                  <a:pt x="140975" y="64236"/>
                </a:lnTo>
                <a:lnTo>
                  <a:pt x="139788" y="61366"/>
                </a:lnTo>
                <a:lnTo>
                  <a:pt x="137083" y="57315"/>
                </a:lnTo>
                <a:lnTo>
                  <a:pt x="130048" y="50292"/>
                </a:lnTo>
                <a:lnTo>
                  <a:pt x="125996" y="47574"/>
                </a:lnTo>
                <a:lnTo>
                  <a:pt x="116814" y="43776"/>
                </a:lnTo>
                <a:lnTo>
                  <a:pt x="112039" y="42824"/>
                </a:lnTo>
                <a:close/>
              </a:path>
              <a:path w="214629" h="342900">
                <a:moveTo>
                  <a:pt x="140975" y="64236"/>
                </a:moveTo>
                <a:lnTo>
                  <a:pt x="109194" y="64236"/>
                </a:lnTo>
                <a:lnTo>
                  <a:pt x="111239" y="64643"/>
                </a:lnTo>
                <a:lnTo>
                  <a:pt x="115176" y="66268"/>
                </a:lnTo>
                <a:lnTo>
                  <a:pt x="123126" y="78168"/>
                </a:lnTo>
                <a:lnTo>
                  <a:pt x="123126" y="82423"/>
                </a:lnTo>
                <a:lnTo>
                  <a:pt x="109194" y="96354"/>
                </a:lnTo>
                <a:lnTo>
                  <a:pt x="140975" y="96354"/>
                </a:lnTo>
                <a:lnTo>
                  <a:pt x="143586" y="90043"/>
                </a:lnTo>
                <a:lnTo>
                  <a:pt x="144538" y="85267"/>
                </a:lnTo>
                <a:lnTo>
                  <a:pt x="144538" y="75323"/>
                </a:lnTo>
                <a:lnTo>
                  <a:pt x="143586" y="70548"/>
                </a:lnTo>
                <a:lnTo>
                  <a:pt x="140975" y="64236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1331" y="3028621"/>
            <a:ext cx="205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0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00" spc="13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00" spc="1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0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00" spc="16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0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0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0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00" spc="-13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00" spc="185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0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0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5693" y="3636667"/>
            <a:ext cx="2336165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Slower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may </a:t>
            </a:r>
            <a:r>
              <a:rPr sz="1400" spc="180" dirty="0">
                <a:solidFill>
                  <a:srgbClr val="E5E0DF"/>
                </a:solidFill>
                <a:latin typeface="Times New Roman"/>
                <a:cs typeface="Times New Roman"/>
              </a:rPr>
              <a:t>be 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experienced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due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increased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52011" y="2074722"/>
            <a:ext cx="342901" cy="402204"/>
            <a:chOff x="7252012" y="2074722"/>
            <a:chExt cx="342900" cy="476250"/>
          </a:xfrm>
        </p:grpSpPr>
        <p:sp>
          <p:nvSpPr>
            <p:cNvPr id="10" name="object 10"/>
            <p:cNvSpPr/>
            <p:nvPr/>
          </p:nvSpPr>
          <p:spPr>
            <a:xfrm>
              <a:off x="7252012" y="2074722"/>
              <a:ext cx="342900" cy="476250"/>
            </a:xfrm>
            <a:custGeom>
              <a:avLst/>
              <a:gdLst/>
              <a:ahLst/>
              <a:cxnLst/>
              <a:rect l="l" t="t" r="r" b="b"/>
              <a:pathLst>
                <a:path w="342900" h="476250">
                  <a:moveTo>
                    <a:pt x="286884" y="0"/>
                  </a:moveTo>
                  <a:lnTo>
                    <a:pt x="55719" y="0"/>
                  </a:lnTo>
                  <a:lnTo>
                    <a:pt x="47515" y="1625"/>
                  </a:lnTo>
                  <a:lnTo>
                    <a:pt x="12780" y="24841"/>
                  </a:lnTo>
                  <a:lnTo>
                    <a:pt x="0" y="55673"/>
                  </a:lnTo>
                  <a:lnTo>
                    <a:pt x="0" y="420170"/>
                  </a:lnTo>
                  <a:lnTo>
                    <a:pt x="24832" y="463054"/>
                  </a:lnTo>
                  <a:lnTo>
                    <a:pt x="55717" y="475843"/>
                  </a:lnTo>
                  <a:lnTo>
                    <a:pt x="286886" y="475843"/>
                  </a:lnTo>
                  <a:lnTo>
                    <a:pt x="329823" y="451015"/>
                  </a:lnTo>
                  <a:lnTo>
                    <a:pt x="342604" y="420170"/>
                  </a:lnTo>
                  <a:lnTo>
                    <a:pt x="342604" y="55673"/>
                  </a:lnTo>
                  <a:lnTo>
                    <a:pt x="317771" y="12788"/>
                  </a:lnTo>
                  <a:lnTo>
                    <a:pt x="286884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7653" y="2237701"/>
              <a:ext cx="171310" cy="14989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721889"/>
            <a:ext cx="3962400" cy="3088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95"/>
              </a:spcBef>
            </a:pPr>
            <a:r>
              <a:rPr spc="229" dirty="0"/>
              <a:t>C</a:t>
            </a:r>
            <a:r>
              <a:rPr spc="310" dirty="0"/>
              <a:t>o</a:t>
            </a:r>
            <a:r>
              <a:rPr spc="400" dirty="0"/>
              <a:t>m</a:t>
            </a:r>
            <a:r>
              <a:rPr spc="375" dirty="0"/>
              <a:t>p</a:t>
            </a:r>
            <a:r>
              <a:rPr spc="385" dirty="0"/>
              <a:t>a</a:t>
            </a:r>
            <a:r>
              <a:rPr spc="170" dirty="0"/>
              <a:t>r</a:t>
            </a:r>
            <a:r>
              <a:rPr spc="-105" dirty="0"/>
              <a:t>i</a:t>
            </a:r>
            <a:r>
              <a:rPr spc="505" dirty="0"/>
              <a:t>s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285" dirty="0"/>
              <a:t>t</a:t>
            </a:r>
            <a:r>
              <a:rPr sz="1800" spc="570" dirty="0"/>
              <a:t>,</a:t>
            </a:r>
            <a:r>
              <a:rPr sz="1800" spc="1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490" dirty="0"/>
              <a:t>d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229" dirty="0"/>
              <a:t>t</a:t>
            </a:r>
            <a:r>
              <a:rPr sz="1800" spc="875" dirty="0"/>
              <a:t>-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65" dirty="0"/>
              <a:t>t  </a:t>
            </a:r>
            <a:r>
              <a:rPr spc="310" dirty="0"/>
              <a:t>Strategies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38521" y="3294116"/>
            <a:ext cx="77025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19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3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3" y="3637277"/>
            <a:ext cx="1857375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t  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potential 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sz="1300" spc="70" dirty="0">
                <a:solidFill>
                  <a:srgbClr val="E5E0DF"/>
                </a:solidFill>
                <a:latin typeface="Times New Roman"/>
                <a:cs typeface="Times New Roman"/>
              </a:rPr>
              <a:t>internal </a:t>
            </a:r>
            <a:r>
              <a:rPr sz="13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279" y="3294117"/>
            <a:ext cx="76517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78" y="3637277"/>
            <a:ext cx="220789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40" dirty="0">
                <a:solidFill>
                  <a:srgbClr val="E5E0DF"/>
                </a:solidFill>
                <a:latin typeface="Times New Roman"/>
                <a:cs typeface="Times New Roman"/>
              </a:rPr>
              <a:t>f 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056" y="3294117"/>
            <a:ext cx="922019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36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300" spc="3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300" spc="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0053" y="3637277"/>
            <a:ext cx="227901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2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55" dirty="0">
                <a:solidFill>
                  <a:srgbClr val="E5E0DF"/>
                </a:solidFill>
                <a:latin typeface="Times New Roman"/>
                <a:cs typeface="Times New Roman"/>
              </a:rPr>
              <a:t>r 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rm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877050"/>
          </a:xfrm>
          <a:custGeom>
            <a:avLst/>
            <a:gdLst/>
            <a:ahLst/>
            <a:cxnLst/>
            <a:rect l="l" t="t" r="r" b="b"/>
            <a:pathLst>
              <a:path w="11430000" h="6477000">
                <a:moveTo>
                  <a:pt x="11429999" y="0"/>
                </a:moveTo>
                <a:lnTo>
                  <a:pt x="0" y="0"/>
                </a:lnTo>
                <a:lnTo>
                  <a:pt x="0" y="6476999"/>
                </a:lnTo>
                <a:lnTo>
                  <a:pt x="11429999" y="64769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565870"/>
            <a:ext cx="1720660" cy="3943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440" dirty="0"/>
              <a:t>R</a:t>
            </a:r>
            <a:r>
              <a:rPr sz="2450" spc="819" dirty="0"/>
              <a:t>e</a:t>
            </a:r>
            <a:r>
              <a:rPr sz="2450" spc="835" dirty="0"/>
              <a:t>s</a:t>
            </a:r>
            <a:r>
              <a:rPr sz="2450" spc="765" dirty="0"/>
              <a:t>u</a:t>
            </a:r>
            <a:r>
              <a:rPr sz="2450" spc="130" dirty="0"/>
              <a:t>l</a:t>
            </a:r>
            <a:r>
              <a:rPr sz="2450" spc="625" dirty="0"/>
              <a:t>t</a:t>
            </a: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35917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50" dirty="0">
                <a:solidFill>
                  <a:srgbClr val="E5E0DF"/>
                </a:solidFill>
                <a:latin typeface="Times New Roman"/>
                <a:cs typeface="Times New Roman"/>
              </a:rPr>
              <a:t>—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827" y="1800477"/>
            <a:ext cx="4884629" cy="38021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10"/>
              </a:spcBef>
            </a:pP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The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project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"Memory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Master" comprehensively </a:t>
            </a:r>
            <a:r>
              <a:rPr lang="en-US" sz="1500" spc="10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analyzed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allocation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strategies—First </a:t>
            </a:r>
            <a:r>
              <a:rPr lang="en-US" sz="1500" spc="35" dirty="0">
                <a:solidFill>
                  <a:srgbClr val="E5E0DF"/>
                </a:solidFill>
                <a:latin typeface="Times New Roman"/>
                <a:cs typeface="Times New Roman"/>
              </a:rPr>
              <a:t>Fit, </a:t>
            </a:r>
            <a:r>
              <a:rPr lang="en-US" sz="1500" spc="-2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Best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35" dirty="0">
                <a:solidFill>
                  <a:srgbClr val="E5E0DF"/>
                </a:solidFill>
                <a:latin typeface="Times New Roman"/>
                <a:cs typeface="Times New Roman"/>
              </a:rPr>
              <a:t>Fit,</a:t>
            </a:r>
            <a:r>
              <a:rPr lang="en-US" sz="15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</a:t>
            </a:r>
            <a:r>
              <a:rPr lang="en-US" sz="1500" spc="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Worst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Fit—under</a:t>
            </a:r>
            <a:r>
              <a:rPr lang="en-US" sz="1500" spc="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various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conditions. </a:t>
            </a:r>
            <a:r>
              <a:rPr lang="en-US" sz="1500" spc="-2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Through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practical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implementation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 </a:t>
            </a:r>
            <a:r>
              <a:rPr lang="en-US" sz="1500" spc="15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experimentation,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55" dirty="0">
                <a:solidFill>
                  <a:srgbClr val="E5E0DF"/>
                </a:solidFill>
                <a:latin typeface="Times New Roman"/>
                <a:cs typeface="Times New Roman"/>
              </a:rPr>
              <a:t>we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evaluated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their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65" dirty="0">
                <a:solidFill>
                  <a:srgbClr val="E5E0DF"/>
                </a:solidFill>
                <a:latin typeface="Times New Roman"/>
                <a:cs typeface="Times New Roman"/>
              </a:rPr>
              <a:t>based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on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metrics </a:t>
            </a:r>
            <a:r>
              <a:rPr lang="en-US" sz="1500" spc="140" dirty="0">
                <a:solidFill>
                  <a:srgbClr val="E5E0DF"/>
                </a:solidFill>
                <a:latin typeface="Times New Roman"/>
                <a:cs typeface="Times New Roman"/>
              </a:rPr>
              <a:t>such </a:t>
            </a:r>
            <a:r>
              <a:rPr lang="en-US" sz="1500" spc="175" dirty="0">
                <a:solidFill>
                  <a:srgbClr val="E5E0DF"/>
                </a:solidFill>
                <a:latin typeface="Times New Roman"/>
                <a:cs typeface="Times New Roman"/>
              </a:rPr>
              <a:t>as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fragmentation,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overhead,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 </a:t>
            </a:r>
            <a:r>
              <a:rPr lang="en-US" sz="1500" spc="105" dirty="0">
                <a:solidFill>
                  <a:srgbClr val="E5E0DF"/>
                </a:solidFill>
                <a:latin typeface="Times New Roman"/>
                <a:cs typeface="Times New Roman"/>
              </a:rPr>
              <a:t>throughput.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Results </a:t>
            </a:r>
            <a:r>
              <a:rPr lang="en-US" sz="1500" spc="140" dirty="0">
                <a:solidFill>
                  <a:srgbClr val="E5E0DF"/>
                </a:solidFill>
                <a:latin typeface="Times New Roman"/>
                <a:cs typeface="Times New Roman"/>
              </a:rPr>
              <a:t>showed </a:t>
            </a:r>
            <a:r>
              <a:rPr lang="en-US" sz="1500" spc="125" dirty="0">
                <a:solidFill>
                  <a:srgbClr val="E5E0DF"/>
                </a:solidFill>
                <a:latin typeface="Times New Roman"/>
                <a:cs typeface="Times New Roman"/>
              </a:rPr>
              <a:t>that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60" dirty="0">
                <a:solidFill>
                  <a:srgbClr val="E5E0DF"/>
                </a:solidFill>
                <a:latin typeface="Times New Roman"/>
                <a:cs typeface="Times New Roman"/>
              </a:rPr>
              <a:t>while First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offers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quick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allocation </a:t>
            </a:r>
            <a:r>
              <a:rPr lang="en-US" sz="1500" spc="75" dirty="0">
                <a:solidFill>
                  <a:srgbClr val="E5E0DF"/>
                </a:solidFill>
                <a:latin typeface="Times New Roman"/>
                <a:cs typeface="Times New Roman"/>
              </a:rPr>
              <a:t>with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less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computational </a:t>
            </a:r>
            <a:r>
              <a:rPr lang="en-US" sz="1500" spc="75" dirty="0">
                <a:solidFill>
                  <a:srgbClr val="E5E0DF"/>
                </a:solidFill>
                <a:latin typeface="Times New Roman"/>
                <a:cs typeface="Times New Roman"/>
              </a:rPr>
              <a:t>work, </a:t>
            </a:r>
            <a:r>
              <a:rPr lang="en-US" sz="1500" spc="25" dirty="0">
                <a:solidFill>
                  <a:srgbClr val="E5E0DF"/>
                </a:solidFill>
                <a:latin typeface="Times New Roman"/>
                <a:cs typeface="Times New Roman"/>
              </a:rPr>
              <a:t>it </a:t>
            </a:r>
            <a:r>
              <a:rPr lang="en-US" sz="1500" spc="160" dirty="0">
                <a:solidFill>
                  <a:srgbClr val="E5E0DF"/>
                </a:solidFill>
                <a:latin typeface="Times New Roman"/>
                <a:cs typeface="Times New Roman"/>
              </a:rPr>
              <a:t>poses </a:t>
            </a:r>
            <a:r>
              <a:rPr lang="en-US" sz="1500" spc="180" dirty="0">
                <a:solidFill>
                  <a:srgbClr val="E5E0DF"/>
                </a:solidFill>
                <a:latin typeface="Times New Roman"/>
                <a:cs typeface="Times New Roman"/>
              </a:rPr>
              <a:t>a </a:t>
            </a:r>
            <a:r>
              <a:rPr lang="en-US" sz="1500" spc="55" dirty="0">
                <a:solidFill>
                  <a:srgbClr val="E5E0DF"/>
                </a:solidFill>
                <a:latin typeface="Times New Roman"/>
                <a:cs typeface="Times New Roman"/>
              </a:rPr>
              <a:t>risk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of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fragmentation.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Best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minimizes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waste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but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incurs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higher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computational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overhead,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5" dirty="0">
                <a:solidFill>
                  <a:srgbClr val="E5E0DF"/>
                </a:solidFill>
                <a:latin typeface="Times New Roman"/>
                <a:cs typeface="Times New Roman"/>
              </a:rPr>
              <a:t>whereas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Worst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135" dirty="0">
                <a:solidFill>
                  <a:srgbClr val="E5E0DF"/>
                </a:solidFill>
                <a:latin typeface="Times New Roman"/>
                <a:cs typeface="Times New Roman"/>
              </a:rPr>
              <a:t>ensures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sufficient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larger </a:t>
            </a:r>
            <a:r>
              <a:rPr lang="en-US" sz="1500" spc="145" dirty="0">
                <a:solidFill>
                  <a:srgbClr val="E5E0DF"/>
                </a:solidFill>
                <a:latin typeface="Times New Roman"/>
                <a:cs typeface="Times New Roman"/>
              </a:rPr>
              <a:t>processes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but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may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lead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to </a:t>
            </a:r>
            <a:r>
              <a:rPr lang="en-US" sz="1500" spc="65" dirty="0">
                <a:solidFill>
                  <a:srgbClr val="E5E0DF"/>
                </a:solidFill>
                <a:latin typeface="Times New Roman"/>
                <a:cs typeface="Times New Roman"/>
              </a:rPr>
              <a:t>significant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</a:t>
            </a:r>
            <a:r>
              <a:rPr lang="en-US" sz="15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waste.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19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50" dirty="0">
                <a:solidFill>
                  <a:srgbClr val="E5E0DF"/>
                </a:solidFill>
                <a:latin typeface="Times New Roman"/>
                <a:cs typeface="Times New Roman"/>
              </a:rPr>
              <a:t>—</a:t>
            </a:r>
            <a:endParaRPr sz="4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850324"/>
            <a:ext cx="5257800" cy="3655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985157"/>
            <a:ext cx="22815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85" dirty="0"/>
              <a:t>Conclusion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2702842"/>
            <a:ext cx="3187589" cy="2345407"/>
            <a:chOff x="1655969" y="2702843"/>
            <a:chExt cx="2598420" cy="1827530"/>
          </a:xfrm>
        </p:grpSpPr>
        <p:sp>
          <p:nvSpPr>
            <p:cNvPr id="4" name="object 4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55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62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1216" y="17424"/>
                  </a:lnTo>
                  <a:lnTo>
                    <a:pt x="2573985" y="20180"/>
                  </a:lnTo>
                  <a:lnTo>
                    <a:pt x="2576449" y="23190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2621" y="33108"/>
                  </a:lnTo>
                  <a:lnTo>
                    <a:pt x="2584107" y="36715"/>
                  </a:lnTo>
                  <a:lnTo>
                    <a:pt x="2585605" y="40335"/>
                  </a:lnTo>
                  <a:lnTo>
                    <a:pt x="2586736" y="44056"/>
                  </a:lnTo>
                  <a:lnTo>
                    <a:pt x="2587498" y="47879"/>
                  </a:lnTo>
                  <a:lnTo>
                    <a:pt x="2588260" y="51714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87498" y="1769884"/>
                  </a:lnTo>
                  <a:lnTo>
                    <a:pt x="2586736" y="1773720"/>
                  </a:lnTo>
                  <a:lnTo>
                    <a:pt x="2585605" y="1777428"/>
                  </a:lnTo>
                  <a:lnTo>
                    <a:pt x="2584107" y="1781048"/>
                  </a:lnTo>
                  <a:lnTo>
                    <a:pt x="2582621" y="1784654"/>
                  </a:lnTo>
                  <a:lnTo>
                    <a:pt x="2571216" y="1800339"/>
                  </a:lnTo>
                  <a:lnTo>
                    <a:pt x="2568460" y="1803107"/>
                  </a:lnTo>
                  <a:lnTo>
                    <a:pt x="2540762" y="1816620"/>
                  </a:lnTo>
                  <a:lnTo>
                    <a:pt x="2536939" y="1817382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55" y="1797583"/>
                  </a:lnTo>
                  <a:lnTo>
                    <a:pt x="4533" y="1781048"/>
                  </a:lnTo>
                  <a:lnTo>
                    <a:pt x="3035" y="1777428"/>
                  </a:lnTo>
                  <a:lnTo>
                    <a:pt x="1905" y="1773720"/>
                  </a:lnTo>
                  <a:lnTo>
                    <a:pt x="1143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8515" y="3052171"/>
            <a:ext cx="130556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10" dirty="0">
                <a:solidFill>
                  <a:srgbClr val="E5E0DF"/>
                </a:solidFill>
                <a:latin typeface="Times New Roman"/>
                <a:cs typeface="Times New Roman"/>
              </a:rPr>
              <a:t>Optimization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880" y="3607220"/>
            <a:ext cx="2681029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Choosing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right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strategy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is 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crucial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efficient </a:t>
            </a: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management.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25433" y="2702842"/>
            <a:ext cx="2598420" cy="2345407"/>
            <a:chOff x="4425433" y="2702843"/>
            <a:chExt cx="2598420" cy="1827530"/>
          </a:xfrm>
        </p:grpSpPr>
        <p:sp>
          <p:nvSpPr>
            <p:cNvPr id="9" name="object 9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7424" y="17424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47879" y="1816620"/>
                  </a:lnTo>
                  <a:lnTo>
                    <a:pt x="44043" y="1815858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7354" y="3009711"/>
            <a:ext cx="108458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3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ad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600" spc="535" dirty="0">
                <a:solidFill>
                  <a:srgbClr val="E5E0DF"/>
                </a:solidFill>
                <a:latin typeface="Times New Roman"/>
                <a:cs typeface="Times New Roman"/>
              </a:rPr>
              <a:t>-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4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1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3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9310" y="3522747"/>
            <a:ext cx="2151380" cy="119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Each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strategy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has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its </a:t>
            </a: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advantages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trade-offs, </a:t>
            </a:r>
            <a:r>
              <a:rPr sz="1400" spc="-16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impacting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differently.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8205" y="2871915"/>
            <a:ext cx="2739853" cy="2170215"/>
            <a:chOff x="7194897" y="2702843"/>
            <a:chExt cx="2598420" cy="1827530"/>
          </a:xfrm>
        </p:grpSpPr>
        <p:sp>
          <p:nvSpPr>
            <p:cNvPr id="14" name="object 14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78" y="0"/>
                  </a:moveTo>
                  <a:lnTo>
                    <a:pt x="55587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12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87" y="1817763"/>
                  </a:lnTo>
                  <a:lnTo>
                    <a:pt x="2533078" y="1817763"/>
                  </a:lnTo>
                  <a:lnTo>
                    <a:pt x="2568460" y="1803107"/>
                  </a:lnTo>
                  <a:lnTo>
                    <a:pt x="2588272" y="1766049"/>
                  </a:lnTo>
                  <a:lnTo>
                    <a:pt x="2588653" y="1758276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7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12" y="1758276"/>
                  </a:moveTo>
                  <a:lnTo>
                    <a:pt x="12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55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32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204" y="23190"/>
                  </a:lnTo>
                  <a:lnTo>
                    <a:pt x="44056" y="1905"/>
                  </a:lnTo>
                  <a:lnTo>
                    <a:pt x="55587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78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53" y="59486"/>
                  </a:lnTo>
                  <a:lnTo>
                    <a:pt x="2588653" y="1758276"/>
                  </a:lnTo>
                  <a:lnTo>
                    <a:pt x="2576449" y="1794573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78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87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1155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12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92729" y="3147506"/>
            <a:ext cx="164338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4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50" spc="22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8226" y="3549130"/>
            <a:ext cx="2588894" cy="1172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20"/>
              </a:spcBef>
            </a:pP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Continued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research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is 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essential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develop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more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E5E0DF"/>
                </a:solidFill>
                <a:latin typeface="Times New Roman"/>
                <a:cs typeface="Times New Roman"/>
              </a:rPr>
              <a:t>effective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management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strategies.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209550"/>
            <a:ext cx="11785598" cy="103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3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434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Times New Roman</vt:lpstr>
      <vt:lpstr>Office Theme</vt:lpstr>
      <vt:lpstr>Introduction to Memory  Management Strategies</vt:lpstr>
      <vt:lpstr>Overview of Best Fit,  First Fit,  and Worst  Fit Strategies</vt:lpstr>
      <vt:lpstr>Explanation of Best Fit Strategy</vt:lpstr>
      <vt:lpstr>Explanation of First Fit Strategy</vt:lpstr>
      <vt:lpstr>Explanation of Worst Fit Strategy</vt:lpstr>
      <vt:lpstr>Comparison of Best, First and Worst-Fit  Strategies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Memory  Management Strategies</dc:title>
  <dc:creator>balaji dasetti</dc:creator>
  <cp:lastModifiedBy>balaji dasetti</cp:lastModifiedBy>
  <cp:revision>3</cp:revision>
  <dcterms:created xsi:type="dcterms:W3CDTF">2024-03-23T10:19:47Z</dcterms:created>
  <dcterms:modified xsi:type="dcterms:W3CDTF">2025-03-17T02:52:05Z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2024-03-23T00:00:00Z</vt:filetime>
  </property>
</Properties>
</file>