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097e55d6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97e55d6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097e55d6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097e55d6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97e55d6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97e55d6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7ea6e05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ea6e05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7ea6e05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ea6e05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7ea6e05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ea6e05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ea6e05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ea6e05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ea6e0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ea6e0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ea6e05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7ea6e05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7ea6e05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7ea6e05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f875c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f875c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7ea6e05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7ea6e05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7ea6e05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ea6e05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f875cb8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f875cb8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bf17a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bf17a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97e55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97e55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bf17a5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bf17a5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bf17a5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bf17a5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97e55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97e55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97e55d6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97e55d6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97e55d6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97e55d6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8C_SCDbUJT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1-15.docs.kubernetes.io/docs/tasks/tools/install-kubect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kubernetes.io/docs/tasks/tools/install-minikub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Kubernetes</a:t>
            </a:r>
            <a:endParaRPr sz="3200"/>
          </a:p>
        </p:txBody>
      </p:sp>
      <p:sp>
        <p:nvSpPr>
          <p:cNvPr id="55" name="Google Shape;55;p13"/>
          <p:cNvSpPr txBox="1"/>
          <p:nvPr>
            <p:ph idx="1" type="subTitle"/>
          </p:nvPr>
        </p:nvSpPr>
        <p:spPr>
          <a:xfrm>
            <a:off x="1376575" y="3309900"/>
            <a:ext cx="61749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9" name="Google Shape;109;p22"/>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How Kubectl Works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Kubectl runs through config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see kubectl view cmnd :- kubectl config view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Kubectl config file present in .kube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CMD to get kubernetes pods cmd :- kubectl get pods  -A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ex:- ubuntu@ip-172-31-19-55:~$ kubectl get pods -A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NAMESPACE     NAME                               READY   STATUS    RESTARTS   AG                                                                                                             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coredns-66bff467f8-hcx9g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coredns-66bff467f8-jtjpn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etcd-minikube                      1/1     Running   0          5m                                                                                                             46s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kube-apiserver-minikube            1/1     Running   0          5m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15" name="Google Shape;115;p23"/>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What is Stateful Set in Kubernetes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CMD to get kubectl namespaces  cmd :-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ex:- ubuntu@ip-172-31-19-55:~$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NAME              STATUS   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default           Active   7m39s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kube-node-lease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kube-public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kube-system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We use miniKube for Local Development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Kubernates Cheatsheat MUST READ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https://kubernetes.io/docs/reference/kubectl/cheatsheet/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1" name="Google Shape;121;p24"/>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To Deploy Springboot application in Ubuntu using minikube kubernetes, Copy springboot jar into ubuntu and its docker file to create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Assuming in Ubuntu server ,docker already installed . To Available kubernetes related docker images to view.</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Need to enter this command which helps to show kubernetes related docker images.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eval $(minikube docker-env)</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enter command :- docker images it will lists the kubernetes docker images as well.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2" name="Google Shape;122;p24"/>
          <p:cNvPicPr preferRelativeResize="0"/>
          <p:nvPr/>
        </p:nvPicPr>
        <p:blipFill>
          <a:blip r:embed="rId3">
            <a:alphaModFix/>
          </a:blip>
          <a:stretch>
            <a:fillRect/>
          </a:stretch>
        </p:blipFill>
        <p:spPr>
          <a:xfrm>
            <a:off x="673450" y="2711950"/>
            <a:ext cx="7072299" cy="252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8" name="Google Shape;128;p25"/>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We are in directory :- /home/ubuntu/cloud_services  it has targert folder which has java jar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And Dockerfie to create docker image of jar which is in target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create docker image cmd :- docker build -t springboot-k8s:1.0 .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Above commands creates docker image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Now we have to create deployment object in kubernetes. Deployment object is responsible for running the set of pods.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deployment object :- kubectl run deploymentname --image=dockerimagename --port=anyport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--image-pull-policy=Never or ifNotPresent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run springboot-k8s --image=springboot-k8s:1.0 --port=8080 --image-pull-policy=Never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9" name="Google Shape;129;p25"/>
          <p:cNvPicPr preferRelativeResize="0"/>
          <p:nvPr/>
        </p:nvPicPr>
        <p:blipFill>
          <a:blip r:embed="rId3">
            <a:alphaModFix/>
          </a:blip>
          <a:stretch>
            <a:fillRect/>
          </a:stretch>
        </p:blipFill>
        <p:spPr>
          <a:xfrm>
            <a:off x="703500" y="2254450"/>
            <a:ext cx="7507650" cy="496200"/>
          </a:xfrm>
          <a:prstGeom prst="rect">
            <a:avLst/>
          </a:prstGeom>
          <a:noFill/>
          <a:ln>
            <a:noFill/>
          </a:ln>
        </p:spPr>
      </p:pic>
      <p:pic>
        <p:nvPicPr>
          <p:cNvPr id="130" name="Google Shape;130;p25"/>
          <p:cNvPicPr preferRelativeResize="0"/>
          <p:nvPr/>
        </p:nvPicPr>
        <p:blipFill>
          <a:blip r:embed="rId4">
            <a:alphaModFix/>
          </a:blip>
          <a:stretch>
            <a:fillRect/>
          </a:stretch>
        </p:blipFill>
        <p:spPr>
          <a:xfrm>
            <a:off x="830350" y="3987375"/>
            <a:ext cx="8118876" cy="4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36" name="Google Shape;136;p26"/>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get deployments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chemeClr val="lt1"/>
                </a:highlight>
                <a:latin typeface="Roboto"/>
                <a:ea typeface="Roboto"/>
                <a:cs typeface="Roboto"/>
                <a:sym typeface="Roboto"/>
              </a:rPr>
              <a:t>Now we have to create service object .Service Objects gives network access to these set of pods.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service object nothing but expose deployment object to type NodePort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expose deployment springboot-k8s --type=NodePort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Check the service Object is created or not command :- kubectl get services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a:off x="749625" y="1879800"/>
            <a:ext cx="5491800" cy="438225"/>
          </a:xfrm>
          <a:prstGeom prst="rect">
            <a:avLst/>
          </a:prstGeom>
          <a:noFill/>
          <a:ln>
            <a:noFill/>
          </a:ln>
        </p:spPr>
      </p:pic>
      <p:pic>
        <p:nvPicPr>
          <p:cNvPr id="138" name="Google Shape;138;p26"/>
          <p:cNvPicPr preferRelativeResize="0"/>
          <p:nvPr/>
        </p:nvPicPr>
        <p:blipFill>
          <a:blip r:embed="rId4">
            <a:alphaModFix/>
          </a:blip>
          <a:stretch>
            <a:fillRect/>
          </a:stretch>
        </p:blipFill>
        <p:spPr>
          <a:xfrm>
            <a:off x="664450" y="2956125"/>
            <a:ext cx="8098975" cy="504825"/>
          </a:xfrm>
          <a:prstGeom prst="rect">
            <a:avLst/>
          </a:prstGeom>
          <a:noFill/>
          <a:ln>
            <a:noFill/>
          </a:ln>
        </p:spPr>
      </p:pic>
      <p:pic>
        <p:nvPicPr>
          <p:cNvPr id="139" name="Google Shape;139;p26"/>
          <p:cNvPicPr preferRelativeResize="0"/>
          <p:nvPr/>
        </p:nvPicPr>
        <p:blipFill>
          <a:blip r:embed="rId5">
            <a:alphaModFix/>
          </a:blip>
          <a:stretch>
            <a:fillRect/>
          </a:stretch>
        </p:blipFill>
        <p:spPr>
          <a:xfrm>
            <a:off x="922600" y="3954500"/>
            <a:ext cx="64469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45" name="Google Shape;145;p27"/>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you would see one pod is created. To create pod ,we must finish deployment and service expose should be done. Deployment nothing but attaching docker image for depoyment and service object we are exposing that deployment object to one TCP 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see the pods run the following command :- kubectl get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You should see one pod is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Here pods is nothing but collection of containers, we can multiple pod records if i deploy another java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the minikube ip command :- minikube ip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6" name="Google Shape;146;p27"/>
          <p:cNvPicPr preferRelativeResize="0"/>
          <p:nvPr/>
        </p:nvPicPr>
        <p:blipFill>
          <a:blip r:embed="rId3">
            <a:alphaModFix/>
          </a:blip>
          <a:stretch>
            <a:fillRect/>
          </a:stretch>
        </p:blipFill>
        <p:spPr>
          <a:xfrm>
            <a:off x="798163" y="2729513"/>
            <a:ext cx="5610225" cy="676275"/>
          </a:xfrm>
          <a:prstGeom prst="rect">
            <a:avLst/>
          </a:prstGeom>
          <a:noFill/>
          <a:ln>
            <a:noFill/>
          </a:ln>
        </p:spPr>
      </p:pic>
      <p:pic>
        <p:nvPicPr>
          <p:cNvPr id="147" name="Google Shape;147;p27"/>
          <p:cNvPicPr preferRelativeResize="0"/>
          <p:nvPr/>
        </p:nvPicPr>
        <p:blipFill>
          <a:blip r:embed="rId4">
            <a:alphaModFix/>
          </a:blip>
          <a:stretch>
            <a:fillRect/>
          </a:stretch>
        </p:blipFill>
        <p:spPr>
          <a:xfrm>
            <a:off x="922600" y="4174775"/>
            <a:ext cx="3448225" cy="41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53" name="Google Shape;153;p28"/>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Curl </a:t>
            </a:r>
            <a:r>
              <a:rPr lang="en" sz="1200">
                <a:solidFill>
                  <a:schemeClr val="dk1"/>
                </a:solidFill>
                <a:highlight>
                  <a:srgbClr val="FFFFFF"/>
                </a:highlight>
                <a:latin typeface="Roboto"/>
                <a:ea typeface="Roboto"/>
                <a:cs typeface="Roboto"/>
                <a:sym typeface="Roboto"/>
              </a:rPr>
              <a:t>command to check the java application rest service res</a:t>
            </a:r>
            <a:r>
              <a:rPr lang="en" sz="1200">
                <a:solidFill>
                  <a:schemeClr val="dk1"/>
                </a:solidFill>
                <a:highlight>
                  <a:srgbClr val="FFFFFF"/>
                </a:highlight>
                <a:latin typeface="Roboto"/>
                <a:ea typeface="Roboto"/>
                <a:cs typeface="Roboto"/>
                <a:sym typeface="Roboto"/>
              </a:rPr>
              <a:t>ponse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the kubernetes pods with IP address shown as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Create replicas for the given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scale --replicas=size deployment/deploymentname</a:t>
            </a:r>
            <a:endParaRPr sz="1200">
              <a:solidFill>
                <a:schemeClr val="dk1"/>
              </a:solidFill>
              <a:highlight>
                <a:srgbClr val="FFFFFF"/>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scale --replicas=3 deployment/springboot-k8s</a:t>
            </a:r>
            <a:endParaRPr sz="1200">
              <a:solidFill>
                <a:schemeClr val="dk1"/>
              </a:solidFill>
              <a:highlight>
                <a:schemeClr val="lt1"/>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4" name="Google Shape;154;p28"/>
          <p:cNvPicPr preferRelativeResize="0"/>
          <p:nvPr/>
        </p:nvPicPr>
        <p:blipFill>
          <a:blip r:embed="rId3">
            <a:alphaModFix/>
          </a:blip>
          <a:stretch>
            <a:fillRect/>
          </a:stretch>
        </p:blipFill>
        <p:spPr>
          <a:xfrm>
            <a:off x="920113" y="1663988"/>
            <a:ext cx="6657975" cy="523875"/>
          </a:xfrm>
          <a:prstGeom prst="rect">
            <a:avLst/>
          </a:prstGeom>
          <a:noFill/>
          <a:ln>
            <a:noFill/>
          </a:ln>
        </p:spPr>
      </p:pic>
      <p:pic>
        <p:nvPicPr>
          <p:cNvPr id="155" name="Google Shape;155;p28"/>
          <p:cNvPicPr preferRelativeResize="0"/>
          <p:nvPr/>
        </p:nvPicPr>
        <p:blipFill>
          <a:blip r:embed="rId4">
            <a:alphaModFix/>
          </a:blip>
          <a:stretch>
            <a:fillRect/>
          </a:stretch>
        </p:blipFill>
        <p:spPr>
          <a:xfrm>
            <a:off x="855850" y="2698900"/>
            <a:ext cx="7908851" cy="650150"/>
          </a:xfrm>
          <a:prstGeom prst="rect">
            <a:avLst/>
          </a:prstGeom>
          <a:noFill/>
          <a:ln>
            <a:noFill/>
          </a:ln>
        </p:spPr>
      </p:pic>
      <p:pic>
        <p:nvPicPr>
          <p:cNvPr id="156" name="Google Shape;156;p28"/>
          <p:cNvPicPr preferRelativeResize="0"/>
          <p:nvPr/>
        </p:nvPicPr>
        <p:blipFill>
          <a:blip r:embed="rId5">
            <a:alphaModFix/>
          </a:blip>
          <a:stretch>
            <a:fillRect/>
          </a:stretch>
        </p:blipFill>
        <p:spPr>
          <a:xfrm>
            <a:off x="628650" y="4295125"/>
            <a:ext cx="7886700" cy="57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2" name="Google Shape;162;p29"/>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Now you can check pods using the command :- kubectl get pods -o wide . Now you can see 3 pods are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Here 3 Instances are up and running for springboot jar using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to check replicas available for deployments  syntax :- kubectl get rs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minikube dashboard syntax :- minikube dashboard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1037925" y="1937350"/>
            <a:ext cx="7794376" cy="157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9" name="Google Shape;169;p30"/>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Autoscale the deployment using below command for our application</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deploymentname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springboot-k8s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Autoscaling is done.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horizontalpodautoscalar syntax :- kubectl get hpa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Update Or Deploy Springboot latest  docker image into kubernetes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docker image with new version syntax :- docker build -t springboot-k8s:2.0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657350" y="2651100"/>
            <a:ext cx="8234224" cy="929450"/>
          </a:xfrm>
          <a:prstGeom prst="rect">
            <a:avLst/>
          </a:prstGeom>
          <a:noFill/>
          <a:ln>
            <a:noFill/>
          </a:ln>
        </p:spPr>
      </p:pic>
      <p:pic>
        <p:nvPicPr>
          <p:cNvPr id="171" name="Google Shape;171;p30"/>
          <p:cNvPicPr preferRelativeResize="0"/>
          <p:nvPr/>
        </p:nvPicPr>
        <p:blipFill>
          <a:blip r:embed="rId4">
            <a:alphaModFix/>
          </a:blip>
          <a:stretch>
            <a:fillRect/>
          </a:stretch>
        </p:blipFill>
        <p:spPr>
          <a:xfrm>
            <a:off x="784025" y="4200625"/>
            <a:ext cx="8165275" cy="71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77" name="Google Shape;177;p31"/>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Update docker image command :- kubectl set image deployment deploymentname containername=imagename:tag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set image deployment springboot-k8s springboot-k8s=springboot-k8s:2.0</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the kubectl deployment configuration file  command :- kubectl describe deployments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We can see all deployment information.</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Another Approach to deploy application in Kubernetes using YAML files. We need to write deployment and service yaml files for deployment and service objects.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Commands to run those YAML files and deploy application in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First delete existing deployment  command is :- kubectl delete deployment deploymentname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Syntax :- kubectl delete  deployment springboot-k8s</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853400" y="2044525"/>
            <a:ext cx="7922849" cy="135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200"/>
              <a:t>What is Kubernetes?</a:t>
            </a:r>
            <a:endParaRPr sz="1200"/>
          </a:p>
          <a:p>
            <a:pPr indent="0" lvl="0" marL="457200" rtl="0" algn="l">
              <a:spcBef>
                <a:spcPts val="1600"/>
              </a:spcBef>
              <a:spcAft>
                <a:spcPts val="0"/>
              </a:spcAft>
              <a:buNone/>
            </a:pPr>
            <a:r>
              <a:rPr lang="en" sz="1200"/>
              <a:t> Cluster Architecture :-    </a:t>
            </a:r>
            <a:endParaRPr sz="1200"/>
          </a:p>
          <a:p>
            <a:pPr indent="-304800" lvl="0" marL="457200" rtl="0" algn="l">
              <a:spcBef>
                <a:spcPts val="1600"/>
              </a:spcBef>
              <a:spcAft>
                <a:spcPts val="0"/>
              </a:spcAft>
              <a:buSzPts val="1200"/>
              <a:buChar char="●"/>
            </a:pPr>
            <a:r>
              <a:rPr lang="en" sz="1200"/>
              <a:t>Kubernetes Architecture</a:t>
            </a:r>
            <a:endParaRPr sz="1200"/>
          </a:p>
          <a:p>
            <a:pPr indent="-304800" lvl="0" marL="457200" rtl="0" algn="l">
              <a:spcBef>
                <a:spcPts val="0"/>
              </a:spcBef>
              <a:spcAft>
                <a:spcPts val="0"/>
              </a:spcAft>
              <a:buSzPts val="1200"/>
              <a:buChar char="●"/>
            </a:pPr>
            <a:r>
              <a:rPr lang="en" sz="1200"/>
              <a:t>ETCD for Beginners</a:t>
            </a:r>
            <a:endParaRPr sz="1200"/>
          </a:p>
          <a:p>
            <a:pPr indent="-304800" lvl="0" marL="457200" rtl="0" algn="l">
              <a:spcBef>
                <a:spcPts val="0"/>
              </a:spcBef>
              <a:spcAft>
                <a:spcPts val="0"/>
              </a:spcAft>
              <a:buSzPts val="1200"/>
              <a:buChar char="●"/>
            </a:pPr>
            <a:r>
              <a:rPr lang="en" sz="1200"/>
              <a:t>ETCD in Kubernetes</a:t>
            </a:r>
            <a:endParaRPr sz="1200"/>
          </a:p>
          <a:p>
            <a:pPr indent="-304800" lvl="0" marL="457200" rtl="0" algn="l">
              <a:spcBef>
                <a:spcPts val="0"/>
              </a:spcBef>
              <a:spcAft>
                <a:spcPts val="0"/>
              </a:spcAft>
              <a:buSzPts val="1200"/>
              <a:buChar char="●"/>
            </a:pPr>
            <a:r>
              <a:rPr lang="en" sz="1200"/>
              <a:t>Kube- API Server</a:t>
            </a:r>
            <a:endParaRPr sz="1200"/>
          </a:p>
          <a:p>
            <a:pPr indent="-304800" lvl="0" marL="457200" rtl="0" algn="l">
              <a:spcBef>
                <a:spcPts val="0"/>
              </a:spcBef>
              <a:spcAft>
                <a:spcPts val="0"/>
              </a:spcAft>
              <a:buSzPts val="1200"/>
              <a:buChar char="●"/>
            </a:pPr>
            <a:r>
              <a:rPr lang="en" sz="1200"/>
              <a:t>Controller Managers</a:t>
            </a:r>
            <a:endParaRPr sz="1200"/>
          </a:p>
          <a:p>
            <a:pPr indent="-304800" lvl="0" marL="457200" rtl="0" algn="l">
              <a:spcBef>
                <a:spcPts val="0"/>
              </a:spcBef>
              <a:spcAft>
                <a:spcPts val="0"/>
              </a:spcAft>
              <a:buSzPts val="1200"/>
              <a:buChar char="●"/>
            </a:pPr>
            <a:r>
              <a:rPr lang="en" sz="1200"/>
              <a:t>Kube Scheduler</a:t>
            </a:r>
            <a:endParaRPr sz="1200"/>
          </a:p>
          <a:p>
            <a:pPr indent="-304800" lvl="0" marL="457200" rtl="0" algn="l">
              <a:spcBef>
                <a:spcPts val="0"/>
              </a:spcBef>
              <a:spcAft>
                <a:spcPts val="0"/>
              </a:spcAft>
              <a:buSzPts val="1200"/>
              <a:buChar char="●"/>
            </a:pPr>
            <a:r>
              <a:rPr lang="en" sz="1200"/>
              <a:t>Kubelet</a:t>
            </a:r>
            <a:endParaRPr sz="1200"/>
          </a:p>
          <a:p>
            <a:pPr indent="-304800" lvl="0" marL="457200" rtl="0" algn="l">
              <a:spcBef>
                <a:spcPts val="0"/>
              </a:spcBef>
              <a:spcAft>
                <a:spcPts val="0"/>
              </a:spcAft>
              <a:buSzPts val="1200"/>
              <a:buChar char="●"/>
            </a:pPr>
            <a:r>
              <a:rPr lang="en" sz="1200"/>
              <a:t>Kube Proxy</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84" name="Google Shape;184;p32"/>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Delete service object command :- kubectl delete service servicename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delete service springboot-k8s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run deployment yaml file command :- kubectl  apply -f deployment.yml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for  deployments :- kubectl get deployments → you can see deployment record</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Run service yaml file command :- kubectl apply -f service.yml</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5" name="Google Shape;185;p32"/>
          <p:cNvPicPr preferRelativeResize="0"/>
          <p:nvPr/>
        </p:nvPicPr>
        <p:blipFill>
          <a:blip r:embed="rId3">
            <a:alphaModFix/>
          </a:blip>
          <a:stretch>
            <a:fillRect/>
          </a:stretch>
        </p:blipFill>
        <p:spPr>
          <a:xfrm>
            <a:off x="837838" y="1840563"/>
            <a:ext cx="6924675" cy="193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91" name="Google Shape;191;p33"/>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2" name="Google Shape;192;p33"/>
          <p:cNvPicPr preferRelativeResize="0"/>
          <p:nvPr/>
        </p:nvPicPr>
        <p:blipFill>
          <a:blip r:embed="rId3">
            <a:alphaModFix/>
          </a:blip>
          <a:stretch>
            <a:fillRect/>
          </a:stretch>
        </p:blipFill>
        <p:spPr>
          <a:xfrm>
            <a:off x="926675" y="1291625"/>
            <a:ext cx="6829425" cy="195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a:p>
            <a:pPr indent="0" lvl="0" marL="0" rtl="0" algn="l">
              <a:spcBef>
                <a:spcPts val="0"/>
              </a:spcBef>
              <a:spcAft>
                <a:spcPts val="0"/>
              </a:spcAft>
              <a:buNone/>
            </a:pPr>
            <a:r>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600"/>
              <a:t>    Thank You</a:t>
            </a:r>
            <a:endParaRPr sz="2600"/>
          </a:p>
          <a:p>
            <a:pPr indent="0" lvl="0" marL="0" rtl="0" algn="l">
              <a:spcBef>
                <a:spcPts val="1600"/>
              </a:spcBef>
              <a:spcAft>
                <a:spcPts val="0"/>
              </a:spcAft>
              <a:buNone/>
            </a:pPr>
            <a:r>
              <a:t/>
            </a:r>
            <a:endParaRPr/>
          </a:p>
          <a:p>
            <a:pPr indent="0" lvl="0" marL="0" rtl="0" algn="l">
              <a:spcBef>
                <a:spcPts val="1600"/>
              </a:spcBef>
              <a:spcAft>
                <a:spcPts val="0"/>
              </a:spcAft>
              <a:buNone/>
            </a:pPr>
            <a:r>
              <a:rPr lang="en"/>
              <a:t>                                       Parasuram Yerramsetty</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7" name="Google Shape;67;p15"/>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rPr lang="en" sz="1300"/>
              <a:t>                </a:t>
            </a:r>
            <a:endParaRPr sz="17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D</a:t>
            </a:r>
            <a:r>
              <a:rPr lang="en" sz="1200"/>
              <a:t>ockerized applications like java or angular are running as containers in server,but  docker containers doesn’t not have feature to monitor ,manage and scale those containers running in the server, If docker containers crashed or stopped. In these cases docker </a:t>
            </a:r>
            <a:r>
              <a:rPr lang="en" sz="1200"/>
              <a:t>containers</a:t>
            </a:r>
            <a:r>
              <a:rPr lang="en" sz="1200"/>
              <a:t> </a:t>
            </a:r>
            <a:r>
              <a:rPr lang="en" sz="1200"/>
              <a:t>scale </a:t>
            </a:r>
            <a:r>
              <a:rPr lang="en" sz="1200"/>
              <a:t>up another instances or containers for application up and running. Kubernetes is a tool or software package used to orchestrate the docker containers and make sure containers are always up and running and maninting the state of the containers.If your application docker container is down,kubernetes automatically scale up another docker container.We can segregate the applications using groups and namespaces in kubernetes.it enables us very easy to use containers orchestration. Google introduced Kubernetes and made it Open source. In Kubernetes,we have different components to </a:t>
            </a:r>
            <a:r>
              <a:rPr lang="en" sz="1200"/>
              <a:t>achieve</a:t>
            </a:r>
            <a:r>
              <a:rPr lang="en" sz="1200"/>
              <a:t> different functionalities.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3" name="Google Shape;73;p16"/>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We are using analogy of ships to understand the architecture of Kubernetes.The Purpose of Kubernetes is to host your applications in the form of containers in an automated fashion.We can easily deploy many instances of your application as required and enabled easily communication between different services within your application. Example :- We have 2 kinds of ships available </a:t>
            </a:r>
            <a:endParaRPr sz="1200"/>
          </a:p>
          <a:p>
            <a:pPr indent="-304800" lvl="0" marL="457200" rtl="0" algn="l">
              <a:spcBef>
                <a:spcPts val="1600"/>
              </a:spcBef>
              <a:spcAft>
                <a:spcPts val="0"/>
              </a:spcAft>
              <a:buSzPts val="1200"/>
              <a:buAutoNum type="arabicParenR"/>
            </a:pPr>
            <a:r>
              <a:rPr lang="en" sz="1200"/>
              <a:t>Cargo Ships- Actual work of carrying containers across the sea. 2) Control Ships - For Monitoring and Managing the Cargo Ships.</a:t>
            </a:r>
            <a:endParaRPr sz="1200"/>
          </a:p>
          <a:p>
            <a:pPr indent="-304800" lvl="0" marL="457200" rtl="0" algn="l">
              <a:spcBef>
                <a:spcPts val="0"/>
              </a:spcBef>
              <a:spcAft>
                <a:spcPts val="0"/>
              </a:spcAft>
              <a:buSzPts val="1200"/>
              <a:buAutoNum type="arabicParenR"/>
            </a:pPr>
            <a:r>
              <a:rPr lang="en" sz="1200"/>
              <a:t>Kubernetes Cluster consists of set of NODES which can be Physical Or Virtual OR On Premises OR on CLOUD that host the applications in the form of Containers. This is the example for Cargo Ships.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9" name="Google Shape;79;p17"/>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Worker Nodes in the cluster :-  This is nothing but ships that load containers</a:t>
            </a:r>
            <a:r>
              <a:rPr lang="en" sz="1200"/>
              <a:t> . It host Applications as Containers. It is nothing but slave node.it has Docker runtime engine.</a:t>
            </a:r>
            <a:endParaRPr sz="1200"/>
          </a:p>
          <a:p>
            <a:pPr indent="-304800" lvl="0" marL="457200" rtl="0" algn="l">
              <a:spcBef>
                <a:spcPts val="0"/>
              </a:spcBef>
              <a:spcAft>
                <a:spcPts val="0"/>
              </a:spcAft>
              <a:buSzPts val="1200"/>
              <a:buChar char="●"/>
            </a:pPr>
            <a:r>
              <a:rPr lang="en" sz="1200"/>
              <a:t>Master Node :- It Manage,Plan,Schedule and Monitor nodes of all worker nodes. It has 1) ETCD Cluster 2)</a:t>
            </a:r>
            <a:endParaRPr sz="1200"/>
          </a:p>
          <a:p>
            <a:pPr indent="-304800" lvl="0" marL="457200" rtl="0" algn="l">
              <a:spcBef>
                <a:spcPts val="0"/>
              </a:spcBef>
              <a:spcAft>
                <a:spcPts val="0"/>
              </a:spcAft>
              <a:buSzPts val="1200"/>
              <a:buChar char="●"/>
            </a:pPr>
            <a:r>
              <a:rPr lang="en" sz="1200"/>
              <a:t>Kube Scheduler 3) Node Controllers(Controller Manager) 4) Replication Controller 5) Kube API Server.</a:t>
            </a:r>
            <a:endParaRPr sz="1200"/>
          </a:p>
          <a:p>
            <a:pPr indent="-304800" lvl="0" marL="457200" rtl="0" algn="l">
              <a:spcBef>
                <a:spcPts val="0"/>
              </a:spcBef>
              <a:spcAft>
                <a:spcPts val="0"/>
              </a:spcAft>
              <a:buSzPts val="1200"/>
              <a:buChar char="●"/>
            </a:pPr>
            <a:r>
              <a:rPr lang="en" sz="1200"/>
              <a:t>ETCD Cluster :- It contains information about the ships and containers like when the container loaded into the ship and unloaded into the ships etc in the form of Key Value Pairs.</a:t>
            </a:r>
            <a:endParaRPr sz="1200"/>
          </a:p>
          <a:p>
            <a:pPr indent="-304800" lvl="0" marL="457200" rtl="0" algn="l">
              <a:spcBef>
                <a:spcPts val="0"/>
              </a:spcBef>
              <a:spcAft>
                <a:spcPts val="0"/>
              </a:spcAft>
              <a:buSzPts val="1200"/>
              <a:buChar char="●"/>
            </a:pPr>
            <a:r>
              <a:rPr lang="en" sz="1200"/>
              <a:t>Kube Scheduler :- It identifies the right nodes to place respective container based on resource availability and worker nodes capacity and based on any other policies or constraints.</a:t>
            </a:r>
            <a:endParaRPr sz="1200"/>
          </a:p>
          <a:p>
            <a:pPr indent="-304800" lvl="0" marL="457200" rtl="0" algn="l">
              <a:spcBef>
                <a:spcPts val="0"/>
              </a:spcBef>
              <a:spcAft>
                <a:spcPts val="0"/>
              </a:spcAft>
              <a:buSzPts val="1200"/>
              <a:buChar char="●"/>
            </a:pPr>
            <a:r>
              <a:rPr lang="en" sz="1200"/>
              <a:t>Node-Controllers :- It responsible for onboarding new nodes to the cluster and finds when nodes become unavailable and destroy the nodes.</a:t>
            </a:r>
            <a:endParaRPr sz="1200"/>
          </a:p>
          <a:p>
            <a:pPr indent="-304800" lvl="0" marL="457200" rtl="0" algn="l">
              <a:spcBef>
                <a:spcPts val="0"/>
              </a:spcBef>
              <a:spcAft>
                <a:spcPts val="0"/>
              </a:spcAft>
              <a:buSzPts val="1200"/>
              <a:buChar char="●"/>
            </a:pPr>
            <a:r>
              <a:rPr lang="en" sz="1200"/>
              <a:t>Replication Controller :- it responsible to </a:t>
            </a:r>
            <a:r>
              <a:rPr lang="en" sz="1200"/>
              <a:t>find out</a:t>
            </a:r>
            <a:r>
              <a:rPr lang="en" sz="1200"/>
              <a:t> whether the desired containers are running in all the time and based on that it replicates the containers.</a:t>
            </a:r>
            <a:endParaRPr sz="1200"/>
          </a:p>
          <a:p>
            <a:pPr indent="-304800" lvl="0" marL="457200" rtl="0" algn="l">
              <a:spcBef>
                <a:spcPts val="0"/>
              </a:spcBef>
              <a:spcAft>
                <a:spcPts val="0"/>
              </a:spcAft>
              <a:buSzPts val="1200"/>
              <a:buChar char="●"/>
            </a:pPr>
            <a:r>
              <a:rPr lang="en" sz="1200"/>
              <a:t>Kube-apiserver :- it </a:t>
            </a:r>
            <a:r>
              <a:rPr lang="en" sz="1200"/>
              <a:t>responsible to orchestrate all the operations within the cluster. It exposes API which is used by external users to perform management operations in the cluster as wells as various controllers to monitor the state of the cluster to make necessary changes as required and worker nodes to communicate within the server.</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85" name="Google Shape;85;p18"/>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 Kubelet :- it is an agent like captain in the cargo ships which runs on each  nodes in a cluster. It listens </a:t>
            </a:r>
            <a:r>
              <a:rPr lang="en" sz="1200"/>
              <a:t>instructions</a:t>
            </a:r>
            <a:r>
              <a:rPr lang="en" sz="1200"/>
              <a:t> from kube-api server and deploys,destroys the containers in the node as required.</a:t>
            </a:r>
            <a:endParaRPr sz="1200"/>
          </a:p>
          <a:p>
            <a:pPr indent="-304800" lvl="0" marL="457200" rtl="0" algn="l">
              <a:spcBef>
                <a:spcPts val="0"/>
              </a:spcBef>
              <a:spcAft>
                <a:spcPts val="0"/>
              </a:spcAft>
              <a:buSzPts val="1200"/>
              <a:buChar char="●"/>
            </a:pPr>
            <a:r>
              <a:rPr lang="en" sz="1200"/>
              <a:t>Kubelet is main component,without kubelet ,worker node cannot communicate anything to Cluster using Kubectl.</a:t>
            </a:r>
            <a:endParaRPr sz="1200"/>
          </a:p>
          <a:p>
            <a:pPr indent="-304800" lvl="0" marL="457200" rtl="0" algn="l">
              <a:spcBef>
                <a:spcPts val="0"/>
              </a:spcBef>
              <a:spcAft>
                <a:spcPts val="0"/>
              </a:spcAft>
              <a:buSzPts val="1200"/>
              <a:buChar char="●"/>
            </a:pPr>
            <a:r>
              <a:rPr lang="en" sz="1200"/>
              <a:t>Kube-api server periodically fetches the status reports from Kubelet to monitor the states of nodes and containers.</a:t>
            </a:r>
            <a:endParaRPr sz="1200"/>
          </a:p>
          <a:p>
            <a:pPr indent="-304800" lvl="0" marL="457200" rtl="0" algn="l">
              <a:spcBef>
                <a:spcPts val="0"/>
              </a:spcBef>
              <a:spcAft>
                <a:spcPts val="0"/>
              </a:spcAft>
              <a:buSzPts val="1200"/>
              <a:buChar char="●"/>
            </a:pPr>
            <a:r>
              <a:rPr lang="en" sz="1200"/>
              <a:t>It is nothing but HUB and all API’s are present in this kube api server.</a:t>
            </a:r>
            <a:endParaRPr sz="1200"/>
          </a:p>
          <a:p>
            <a:pPr indent="-304800" lvl="0" marL="457200" rtl="0" algn="l">
              <a:spcBef>
                <a:spcPts val="0"/>
              </a:spcBef>
              <a:spcAft>
                <a:spcPts val="0"/>
              </a:spcAft>
              <a:buSzPts val="1200"/>
              <a:buChar char="●"/>
            </a:pPr>
            <a:r>
              <a:rPr lang="en" sz="1200"/>
              <a:t>User make a request from outside using Kube-api server, it comes to Kubelet of worker node Via Kube Proxy.</a:t>
            </a:r>
            <a:endParaRPr sz="1200"/>
          </a:p>
          <a:p>
            <a:pPr indent="-304800" lvl="0" marL="457200" rtl="0" algn="l">
              <a:spcBef>
                <a:spcPts val="0"/>
              </a:spcBef>
              <a:spcAft>
                <a:spcPts val="0"/>
              </a:spcAft>
              <a:buSzPts val="1200"/>
              <a:buChar char="●"/>
            </a:pPr>
            <a:r>
              <a:rPr lang="en" sz="1200"/>
              <a:t>Kube Proxy :- Its for communication to pass some instructions between different containers of worker nodes</a:t>
            </a:r>
            <a:endParaRPr sz="1200"/>
          </a:p>
          <a:p>
            <a:pPr indent="-304800" lvl="0" marL="457200" rtl="0" algn="l">
              <a:spcBef>
                <a:spcPts val="0"/>
              </a:spcBef>
              <a:spcAft>
                <a:spcPts val="0"/>
              </a:spcAft>
              <a:buSzPts val="1200"/>
              <a:buChar char="●"/>
            </a:pPr>
            <a:r>
              <a:rPr lang="en" sz="1200"/>
              <a:t>Kube Proxy service runs on worker nodes.</a:t>
            </a:r>
            <a:endParaRPr sz="1200"/>
          </a:p>
          <a:p>
            <a:pPr indent="-304800" lvl="0" marL="457200" rtl="0" algn="l">
              <a:spcBef>
                <a:spcPts val="0"/>
              </a:spcBef>
              <a:spcAft>
                <a:spcPts val="0"/>
              </a:spcAft>
              <a:buSzPts val="1200"/>
              <a:buChar char="●"/>
            </a:pPr>
            <a:r>
              <a:rPr lang="en" sz="1200"/>
              <a:t>Worker Nodes has 1) Kubelet 2) Kube Proxy </a:t>
            </a:r>
            <a:endParaRPr sz="1200"/>
          </a:p>
          <a:p>
            <a:pPr indent="0" lvl="0" marL="0" rtl="0" algn="l">
              <a:spcBef>
                <a:spcPts val="1600"/>
              </a:spcBef>
              <a:spcAft>
                <a:spcPts val="0"/>
              </a:spcAft>
              <a:buNone/>
            </a:pPr>
            <a:r>
              <a:rPr lang="en" sz="1200"/>
              <a:t>  LINK :- </a:t>
            </a:r>
            <a:r>
              <a:rPr lang="en" sz="1000" u="sng">
                <a:solidFill>
                  <a:schemeClr val="hlink"/>
                </a:solidFill>
                <a:hlinkClick r:id="rId3"/>
              </a:rPr>
              <a:t>https://www.youtube.com/watch?v=8C_SCDbUJTg</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1" name="Google Shape;91;p19"/>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Kubernetes Setu</a:t>
            </a:r>
            <a:r>
              <a:rPr lang="en" sz="1200"/>
              <a:t>p :-</a:t>
            </a:r>
            <a:r>
              <a:rPr lang="en" sz="1200"/>
              <a:t>  MiniKube Installation :- Take Ubuntu 2X Large Server which has 4 CPU and </a:t>
            </a:r>
            <a:r>
              <a:rPr lang="en" sz="1200"/>
              <a:t>16GB</a:t>
            </a:r>
            <a:r>
              <a:rPr lang="en" sz="1200"/>
              <a:t> RAM in AWS Cloud.</a:t>
            </a:r>
            <a:endParaRPr sz="1200"/>
          </a:p>
          <a:p>
            <a:pPr indent="-304800" lvl="0" marL="457200" rtl="0" algn="l">
              <a:spcBef>
                <a:spcPts val="0"/>
              </a:spcBef>
              <a:spcAft>
                <a:spcPts val="0"/>
              </a:spcAft>
              <a:buSzPts val="1200"/>
              <a:buChar char="●"/>
            </a:pPr>
            <a:r>
              <a:rPr lang="en" sz="1200"/>
              <a:t>What is </a:t>
            </a:r>
            <a:r>
              <a:rPr lang="en" sz="1200"/>
              <a:t>Minikube</a:t>
            </a:r>
            <a:r>
              <a:rPr lang="en" sz="1200"/>
              <a:t> :- It creates one node cluster. </a:t>
            </a:r>
            <a:endParaRPr sz="1200"/>
          </a:p>
          <a:p>
            <a:pPr indent="-304800" lvl="0" marL="457200" rtl="0" algn="l">
              <a:spcBef>
                <a:spcPts val="0"/>
              </a:spcBef>
              <a:spcAft>
                <a:spcPts val="0"/>
              </a:spcAft>
              <a:buSzPts val="1200"/>
              <a:buChar char="●"/>
            </a:pPr>
            <a:r>
              <a:rPr lang="en" sz="1200"/>
              <a:t>Kubectl :- It is used as CLI to communicate between Cluster and Worker nodes . We need to install this package in Ubuntu. Normally Kubectl must be installed in Slave Nodes or Worker Nodes.</a:t>
            </a:r>
            <a:endParaRPr sz="1200"/>
          </a:p>
          <a:p>
            <a:pPr indent="-304800" lvl="0" marL="457200" rtl="0" algn="l">
              <a:spcBef>
                <a:spcPts val="0"/>
              </a:spcBef>
              <a:spcAft>
                <a:spcPts val="0"/>
              </a:spcAft>
              <a:buSzPts val="1200"/>
              <a:buChar char="●"/>
            </a:pPr>
            <a:r>
              <a:rPr lang="en" sz="1200"/>
              <a:t>What is Kubernetes PODS ? </a:t>
            </a:r>
            <a:endParaRPr sz="1200"/>
          </a:p>
          <a:p>
            <a:pPr indent="-304800" lvl="0" marL="457200" rtl="0" algn="l">
              <a:spcBef>
                <a:spcPts val="0"/>
              </a:spcBef>
              <a:spcAft>
                <a:spcPts val="0"/>
              </a:spcAft>
              <a:buSzPts val="1200"/>
              <a:buChar char="●"/>
            </a:pPr>
            <a:r>
              <a:rPr lang="en" sz="1200"/>
              <a:t>Pods is nothing but one or more containers running in Kubernetes. It is a resource or object to run containers.</a:t>
            </a:r>
            <a:endParaRPr sz="1200"/>
          </a:p>
          <a:p>
            <a:pPr indent="-304800" lvl="0" marL="457200" rtl="0" algn="l">
              <a:spcBef>
                <a:spcPts val="0"/>
              </a:spcBef>
              <a:spcAft>
                <a:spcPts val="0"/>
              </a:spcAft>
              <a:buSzPts val="1200"/>
              <a:buChar char="●"/>
            </a:pPr>
            <a:r>
              <a:rPr lang="en" sz="1200"/>
              <a:t>Install 1.15 in Linux or Ubuntu :- </a:t>
            </a:r>
            <a:r>
              <a:rPr lang="en" sz="1100" u="sng">
                <a:solidFill>
                  <a:schemeClr val="accent5"/>
                </a:solidFill>
                <a:hlinkClick r:id="rId3"/>
              </a:rPr>
              <a:t>https://v1-15.docs.kubernetes.io/docs/tasks/tools/install-kubectl/</a:t>
            </a:r>
            <a:endParaRPr sz="1200"/>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https://storage.googleapis.com/kubernetes-release/release/`curl -s https://storage.googleapis.com/kubernetes-release/release/stable.txt`/bin/linux/amd64/kubectl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https://storage.googleapis.com/kubernetes-release/release/v1.15.11/bin/linux/amd64/kubectl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Make the kubectl binary executable.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chmod +x ./kubectl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7" name="Google Shape;97;p20"/>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b="1" lang="en" sz="1050">
                <a:solidFill>
                  <a:srgbClr val="303030"/>
                </a:solidFill>
                <a:highlight>
                  <a:srgbClr val="F7F7F7"/>
                </a:highlight>
                <a:latin typeface="Roboto Mono"/>
                <a:ea typeface="Roboto Mono"/>
                <a:cs typeface="Roboto Mono"/>
                <a:sym typeface="Roboto Mono"/>
              </a:rPr>
              <a:t>sudo mv ./kubectl /usr/local/bin/kubectl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Test to ensure the version you installed is up-to-date:</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200"/>
              <a:t> </a:t>
            </a:r>
            <a:r>
              <a:rPr b="1" lang="en" sz="1050">
                <a:solidFill>
                  <a:srgbClr val="303030"/>
                </a:solidFill>
                <a:highlight>
                  <a:srgbClr val="F7F7F7"/>
                </a:highlight>
                <a:latin typeface="Roboto Mono"/>
                <a:ea typeface="Roboto Mono"/>
                <a:cs typeface="Roboto Mono"/>
                <a:sym typeface="Roboto Mono"/>
              </a:rPr>
              <a:t>kubectl version</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Installation of Minikube :- </a:t>
            </a:r>
            <a:r>
              <a:rPr lang="en" sz="1100" u="sng">
                <a:solidFill>
                  <a:schemeClr val="accent5"/>
                </a:solidFill>
                <a:hlinkClick r:id="rId3"/>
              </a:rPr>
              <a:t>https://kubernetes.io/docs/tasks/tools/install-minikube/</a:t>
            </a:r>
            <a:endParaRPr sz="1200"/>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curl -Lo minikube https://storage.googleapis.com/minikube/releases/latest/minikube-linux-amd64 </a:t>
            </a:r>
            <a:r>
              <a:rPr b="1" lang="en" sz="1050">
                <a:solidFill>
                  <a:srgbClr val="BB6622"/>
                </a:solidFill>
                <a:highlight>
                  <a:srgbClr val="F7F7F7"/>
                </a:highlight>
                <a:latin typeface="Roboto Mono"/>
                <a:ea typeface="Roboto Mono"/>
                <a:cs typeface="Roboto Mono"/>
                <a:sym typeface="Roboto Mono"/>
              </a:rPr>
              <a:t>\</a:t>
            </a:r>
            <a:endParaRPr b="1" sz="1050">
              <a:solidFill>
                <a:srgbClr val="BB6622"/>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  </a:t>
            </a:r>
            <a:r>
              <a:rPr lang="en" sz="1050">
                <a:solidFill>
                  <a:srgbClr val="666666"/>
                </a:solidFill>
                <a:highlight>
                  <a:srgbClr val="F7F7F7"/>
                </a:highlight>
                <a:latin typeface="Roboto Mono"/>
                <a:ea typeface="Roboto Mono"/>
                <a:cs typeface="Roboto Mono"/>
                <a:sym typeface="Roboto Mono"/>
              </a:rPr>
              <a:t>&amp;&amp;</a:t>
            </a:r>
            <a:r>
              <a:rPr lang="en" sz="1050">
                <a:solidFill>
                  <a:srgbClr val="303030"/>
                </a:solidFill>
                <a:highlight>
                  <a:srgbClr val="F7F7F7"/>
                </a:highlight>
                <a:latin typeface="Roboto Mono"/>
                <a:ea typeface="Roboto Mono"/>
                <a:cs typeface="Roboto Mono"/>
                <a:sym typeface="Roboto Mono"/>
              </a:rPr>
              <a:t> chmod +x minikube</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mkdir -p /usr/local/bin/</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install minikube /usr/local/bin/</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2100">
                <a:solidFill>
                  <a:schemeClr val="dk1"/>
                </a:solidFill>
                <a:highlight>
                  <a:srgbClr val="FFFFFF"/>
                </a:highlight>
                <a:latin typeface="Roboto"/>
                <a:ea typeface="Roboto"/>
                <a:cs typeface="Roboto"/>
                <a:sym typeface="Roboto"/>
              </a:rPr>
              <a:t>Confirm Installation</a:t>
            </a:r>
            <a:endParaRPr sz="21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status</a:t>
            </a:r>
            <a:endParaRPr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If your cluster is running, the output from </a:t>
            </a:r>
            <a:r>
              <a:rPr lang="en" sz="1050">
                <a:solidFill>
                  <a:srgbClr val="303030"/>
                </a:solidFill>
                <a:highlight>
                  <a:srgbClr val="F7F7F7"/>
                </a:highlight>
                <a:latin typeface="Roboto Mono"/>
                <a:ea typeface="Roboto Mono"/>
                <a:cs typeface="Roboto Mono"/>
                <a:sym typeface="Roboto Mono"/>
              </a:rPr>
              <a:t>minikube status</a:t>
            </a:r>
            <a:r>
              <a:rPr lang="en" sz="1200">
                <a:solidFill>
                  <a:schemeClr val="dk1"/>
                </a:solidFill>
                <a:highlight>
                  <a:srgbClr val="FFFFFF"/>
                </a:highlight>
                <a:latin typeface="Roboto"/>
                <a:ea typeface="Roboto"/>
                <a:cs typeface="Roboto"/>
                <a:sym typeface="Roboto"/>
              </a:rPr>
              <a:t> should be similar to:</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host: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kubelet: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apiserver: Running</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kubeconfig: Configured</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3" name="Google Shape;103;p21"/>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Install Virtual 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sudo apt install virtualbox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Start minkube with driver virtualbox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virtualbox</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Virtualbox takes 2 CPU’s</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&lt;driver_name&gt; We used Docker as Driver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Install below packages to work Docker as Driver to minkube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If minikube does not support virtualbox than delete minikube command :- minikube delete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run minikube with driver docker run below commands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Sudo usermod -aG $USER &amp;&amp; newgrp docker</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docker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Check minikube status command :- minikube status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Get the lists of clusters and which server our kubectl is currently on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Command :- kubectl config get-contexts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switch between different clusters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kubectl config use-context my-cluster-name→ cluster name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