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Lst>
  <p:sldSz type="screen16x9" cy="6858000" cx="12192000"/>
  <p:notesSz cx="6858000" cy="9144000"/>
  <p:embeddedFontLst>
    <p:embeddedFont>
      <p:font typeface="Montserrat" panose="00000500000000000000"/>
      <p:regular r:id="rId15"/>
    </p:embeddedFont>
    <p:embeddedFont>
      <p:font typeface="Arimo" panose="020B0604020202020204"/>
      <p:regular r:id="rId16"/>
    </p:embeddedFont>
    <p:embeddedFont>
      <p:font typeface="Calibri" panose="020F0502020204030204" charset="0"/>
      <p:regular r:id="rId17"/>
      <p:bold r:id="rId18"/>
      <p:italic r:id="rId19"/>
      <p:boldItalic r:id="rId20"/>
    </p:embeddedFont>
    <p:embeddedFont>
      <p:font typeface="Bodoni MT Black" panose="02070A03080606020203" charset="0"/>
      <p:bold r:id="rId21"/>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8" name=""/>
        <p:cNvGrpSpPr/>
        <p:nvPr/>
      </p:nvGrpSpPr>
      <p:grpSpPr>
        <a:xfrm>
          <a:off x="0" y="0"/>
          <a:ext cx="0" cy="0"/>
          <a:chOff x="0" y="0"/>
          <a:chExt cx="0" cy="0"/>
        </a:xfrm>
      </p:grpSpPr>
      <p:sp>
        <p:nvSpPr>
          <p:cNvPr id="104863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4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4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6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7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5"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86" name="Footer Placeholder 7"/>
          <p:cNvSpPr>
            <a:spLocks noGrp="1"/>
          </p:cNvSpPr>
          <p:nvPr>
            <p:ph type="ftr" sz="quarter" idx="11"/>
          </p:nvPr>
        </p:nvSpPr>
        <p:spPr/>
        <p:txBody>
          <a:bodyPr/>
          <a:p>
            <a:endParaRPr lang="en-US"/>
          </a:p>
        </p:txBody>
      </p:sp>
      <p:sp>
        <p:nvSpPr>
          <p:cNvPr id="1048687"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44" name="Title 1"/>
          <p:cNvSpPr>
            <a:spLocks noGrp="1"/>
          </p:cNvSpPr>
          <p:nvPr>
            <p:ph type="title"/>
          </p:nvPr>
        </p:nvSpPr>
        <p:spPr/>
        <p:txBody>
          <a:bodyPr/>
          <a:p>
            <a:r>
              <a:rPr lang="en-US" smtClean="0"/>
              <a:t>Click to edit Master title style</a:t>
            </a:r>
            <a:endParaRPr lang="en-US"/>
          </a:p>
        </p:txBody>
      </p:sp>
      <p:sp>
        <p:nvSpPr>
          <p:cNvPr id="1048645"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8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9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5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6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 Target="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86" name="Freeform 4"/>
          <p:cNvSpPr/>
          <p:nvPr/>
        </p:nvSpPr>
        <p:spPr>
          <a:xfrm>
            <a:off x="447675" y="3086100"/>
            <a:ext cx="11296650" cy="3333750"/>
          </a:xfrm>
          <a:custGeom>
            <a:avLst/>
            <a:ahLst/>
            <a:rect l="l" t="t" r="r" b="b"/>
            <a:pathLst>
              <a:path w="11296650" h="3333750">
                <a:moveTo>
                  <a:pt x="0" y="0"/>
                </a:moveTo>
                <a:lnTo>
                  <a:pt x="11296650" y="0"/>
                </a:lnTo>
                <a:lnTo>
                  <a:pt x="11296650" y="3333750"/>
                </a:lnTo>
                <a:lnTo>
                  <a:pt x="0" y="3333750"/>
                </a:lnTo>
                <a:lnTo>
                  <a:pt x="0" y="0"/>
                </a:lnTo>
                <a:close/>
              </a:path>
            </a:pathLst>
          </a:custGeom>
          <a:blipFill>
            <a:blip xmlns:r="http://schemas.openxmlformats.org/officeDocument/2006/relationships" r:embed="rId3"/>
            <a:stretch>
              <a:fillRect/>
            </a:stretch>
          </a:blipFill>
        </p:spPr>
        <p:txBody>
          <a:bodyPr/>
          <a:p>
            <a:r>
              <a:rPr altLang="en-US" lang="zh-CN"/>
              <a:t>
</a:t>
            </a:r>
            <a:endParaRPr altLang="en-US" lang="zh-CN"/>
          </a:p>
        </p:txBody>
      </p:sp>
      <p:sp>
        <p:nvSpPr>
          <p:cNvPr id="1048587" name="TextBox 5"/>
          <p:cNvSpPr txBox="1"/>
          <p:nvPr/>
        </p:nvSpPr>
        <p:spPr>
          <a:xfrm>
            <a:off x="2439035" y="1524000"/>
            <a:ext cx="5768340" cy="1281430"/>
          </a:xfrm>
          <a:prstGeom prst="rect"/>
        </p:spPr>
        <p:txBody>
          <a:bodyPr anchor="t" bIns="0" lIns="0" rIns="0" rtlCol="0" tIns="0" wrap="square">
            <a:spAutoFit/>
          </a:bodyPr>
          <a:p>
            <a:pPr algn="ctr">
              <a:lnSpc>
                <a:spcPts val="5045"/>
              </a:lnSpc>
            </a:pPr>
            <a:r>
              <a:rPr altLang="en-US" sz="3605" lang="en-US" spc="-10">
                <a:solidFill>
                  <a:srgbClr val="1CADE4"/>
                </a:solidFill>
                <a:latin typeface="Bodoni MT Black" panose="02070A03080606020203" charset="0"/>
                <a:cs typeface="Bodoni MT Black" panose="02070A03080606020203" charset="0"/>
              </a:rPr>
              <a:t>S</a:t>
            </a:r>
            <a:r>
              <a:rPr altLang="en-US" sz="3605" lang="en-US" spc="-10">
                <a:solidFill>
                  <a:srgbClr val="1CADE4"/>
                </a:solidFill>
                <a:latin typeface="Bodoni MT Black" panose="02070A03080606020203" charset="0"/>
                <a:cs typeface="Bodoni MT Black" panose="02070A03080606020203" charset="0"/>
              </a:rPr>
              <a:t>t</a:t>
            </a:r>
            <a:r>
              <a:rPr altLang="en-US" sz="3605" lang="en-US" spc="-10">
                <a:solidFill>
                  <a:srgbClr val="1CADE4"/>
                </a:solidFill>
                <a:latin typeface="Bodoni MT Black" panose="02070A03080606020203" charset="0"/>
                <a:cs typeface="Bodoni MT Black" panose="02070A03080606020203" charset="0"/>
              </a:rPr>
              <a:t>u</a:t>
            </a:r>
            <a:r>
              <a:rPr altLang="en-US" sz="3605" lang="en-US" spc="-10">
                <a:solidFill>
                  <a:srgbClr val="1CADE4"/>
                </a:solidFill>
                <a:latin typeface="Bodoni MT Black" panose="02070A03080606020203" charset="0"/>
                <a:cs typeface="Bodoni MT Black" panose="02070A03080606020203" charset="0"/>
              </a:rPr>
              <a:t>dent</a:t>
            </a:r>
            <a:r>
              <a:rPr altLang="en-US" sz="3605" lang="en-US" spc="-10">
                <a:solidFill>
                  <a:srgbClr val="1CADE4"/>
                </a:solidFill>
                <a:latin typeface="Bodoni MT Black" panose="02070A03080606020203" charset="0"/>
                <a:cs typeface="Bodoni MT Black" panose="02070A03080606020203" charset="0"/>
              </a:rPr>
              <a:t> </a:t>
            </a:r>
            <a:r>
              <a:rPr altLang="en-US" sz="3605" lang="en-US" spc="-10">
                <a:solidFill>
                  <a:srgbClr val="1CADE4"/>
                </a:solidFill>
                <a:latin typeface="Bodoni MT Black" panose="02070A03080606020203" charset="0"/>
                <a:cs typeface="Bodoni MT Black" panose="02070A03080606020203" charset="0"/>
              </a:rPr>
              <a:t>performance</a:t>
            </a:r>
            <a:r>
              <a:rPr altLang="en-US" sz="3605" lang="en-US" spc="-10">
                <a:solidFill>
                  <a:srgbClr val="1CADE4"/>
                </a:solidFill>
                <a:latin typeface="Bodoni MT Black" panose="02070A03080606020203" charset="0"/>
                <a:cs typeface="Bodoni MT Black" panose="02070A03080606020203" charset="0"/>
              </a:rPr>
              <a:t> </a:t>
            </a:r>
            <a:r>
              <a:rPr altLang="en-US" sz="3605" lang="en-US" spc="-10">
                <a:solidFill>
                  <a:srgbClr val="1CADE4"/>
                </a:solidFill>
                <a:latin typeface="Bodoni MT Black" panose="02070A03080606020203" charset="0"/>
                <a:cs typeface="Bodoni MT Black" panose="02070A03080606020203" charset="0"/>
              </a:rPr>
              <a:t>D</a:t>
            </a:r>
            <a:r>
              <a:rPr altLang="en-US" sz="3605" lang="en-US" spc="-10">
                <a:solidFill>
                  <a:srgbClr val="1CADE4"/>
                </a:solidFill>
                <a:latin typeface="Bodoni MT Black" panose="02070A03080606020203" charset="0"/>
                <a:cs typeface="Bodoni MT Black" panose="02070A03080606020203" charset="0"/>
              </a:rPr>
              <a:t>a</a:t>
            </a:r>
            <a:r>
              <a:rPr altLang="en-US" sz="3605" lang="en-US" spc="-10">
                <a:solidFill>
                  <a:srgbClr val="1CADE4"/>
                </a:solidFill>
                <a:latin typeface="Bodoni MT Black" panose="02070A03080606020203" charset="0"/>
                <a:cs typeface="Bodoni MT Black" panose="02070A03080606020203" charset="0"/>
              </a:rPr>
              <a:t>t</a:t>
            </a:r>
            <a:r>
              <a:rPr altLang="en-US" sz="3605" lang="en-US" spc="-10">
                <a:solidFill>
                  <a:srgbClr val="1CADE4"/>
                </a:solidFill>
                <a:latin typeface="Bodoni MT Black" panose="02070A03080606020203" charset="0"/>
                <a:cs typeface="Bodoni MT Black" panose="02070A03080606020203" charset="0"/>
              </a:rPr>
              <a:t>a</a:t>
            </a:r>
            <a:r>
              <a:rPr altLang="en-US" sz="3605" lang="en-US" spc="-10">
                <a:solidFill>
                  <a:srgbClr val="1CADE4"/>
                </a:solidFill>
                <a:latin typeface="Bodoni MT Black" panose="02070A03080606020203" charset="0"/>
                <a:cs typeface="Bodoni MT Black" panose="02070A03080606020203" charset="0"/>
              </a:rPr>
              <a:t> </a:t>
            </a:r>
            <a:r>
              <a:rPr altLang="en-US" sz="3605" lang="en-US" spc="-10">
                <a:solidFill>
                  <a:srgbClr val="1CADE4"/>
                </a:solidFill>
                <a:latin typeface="Bodoni MT Black" panose="02070A03080606020203" charset="0"/>
                <a:cs typeface="Bodoni MT Black" panose="02070A03080606020203" charset="0"/>
              </a:rPr>
              <a:t>s</a:t>
            </a:r>
            <a:r>
              <a:rPr altLang="en-US" sz="3605" lang="en-US" spc="-10">
                <a:solidFill>
                  <a:srgbClr val="1CADE4"/>
                </a:solidFill>
                <a:latin typeface="Bodoni MT Black" panose="02070A03080606020203" charset="0"/>
                <a:cs typeface="Bodoni MT Black" panose="02070A03080606020203" charset="0"/>
              </a:rPr>
              <a:t>e</a:t>
            </a:r>
            <a:r>
              <a:rPr altLang="en-US" sz="3605" lang="en-US" spc="-10">
                <a:solidFill>
                  <a:srgbClr val="1CADE4"/>
                </a:solidFill>
                <a:latin typeface="Bodoni MT Black" panose="02070A03080606020203" charset="0"/>
                <a:cs typeface="Bodoni MT Black" panose="02070A03080606020203" charset="0"/>
              </a:rPr>
              <a:t>t</a:t>
            </a:r>
            <a:endParaRPr altLang="en-US" sz="3605" lang="en-IN" spc="-10">
              <a:solidFill>
                <a:srgbClr val="1CADE4"/>
              </a:solidFill>
              <a:latin typeface="Bodoni MT Black" panose="02070A03080606020203" charset="0"/>
              <a:cs typeface="Bodoni MT Black" panose="02070A03080606020203" charset="0"/>
            </a:endParaRPr>
          </a:p>
        </p:txBody>
      </p:sp>
      <p:sp>
        <p:nvSpPr>
          <p:cNvPr id="1048588" name="TextBox 6"/>
          <p:cNvSpPr txBox="1"/>
          <p:nvPr/>
        </p:nvSpPr>
        <p:spPr>
          <a:xfrm>
            <a:off x="3048635" y="762000"/>
            <a:ext cx="6633210" cy="579120"/>
          </a:xfrm>
          <a:prstGeom prst="rect"/>
        </p:spPr>
        <p:txBody>
          <a:bodyPr anchor="t" bIns="0" lIns="0" rIns="0" rtlCol="0" tIns="0" wrap="square">
            <a:spAutoFit/>
          </a:bodyPr>
          <a:p>
            <a:pPr algn="l">
              <a:lnSpc>
                <a:spcPts val="4520"/>
              </a:lnSpc>
            </a:pPr>
            <a:r>
              <a:rPr sz="3230" lang="en-US" spc="-9">
                <a:solidFill>
                  <a:srgbClr val="1482AC"/>
                </a:solidFill>
                <a:latin typeface="Montserrat" panose="00000500000000000000"/>
              </a:rPr>
              <a:t>CAPSTONE</a:t>
            </a:r>
            <a:r>
              <a:rPr altLang="en-US" sz="3230" lang="en-IN" spc="-9">
                <a:solidFill>
                  <a:srgbClr val="1482AC"/>
                </a:solidFill>
                <a:latin typeface="Montserrat" panose="00000500000000000000"/>
              </a:rPr>
              <a:t> </a:t>
            </a:r>
            <a:r>
              <a:rPr sz="3230" lang="en-US" spc="-9">
                <a:solidFill>
                  <a:srgbClr val="1482AC"/>
                </a:solidFill>
                <a:latin typeface="Montserrat" panose="00000500000000000000"/>
              </a:rPr>
              <a:t>PROJECT</a:t>
            </a:r>
            <a:endParaRPr sz="3230" lang="en-US" spc="-9">
              <a:solidFill>
                <a:srgbClr val="1482AC"/>
              </a:solidFill>
              <a:latin typeface="Montserrat" panose="00000500000000000000"/>
            </a:endParaRPr>
          </a:p>
        </p:txBody>
      </p:sp>
      <p:sp>
        <p:nvSpPr>
          <p:cNvPr id="1048589" name="TextBox 7"/>
          <p:cNvSpPr txBox="1"/>
          <p:nvPr/>
        </p:nvSpPr>
        <p:spPr>
          <a:xfrm>
            <a:off x="3455241" y="4524939"/>
            <a:ext cx="5281517" cy="923290"/>
          </a:xfrm>
          <a:prstGeom prst="rect"/>
        </p:spPr>
        <p:txBody>
          <a:bodyPr anchor="t" bIns="0" lIns="0" rIns="0" rtlCol="0" tIns="0">
            <a:spAutoFit/>
          </a:bodyPr>
          <a:p>
            <a:pPr algn="l">
              <a:lnSpc>
                <a:spcPts val="2400"/>
              </a:lnSpc>
            </a:pPr>
            <a:r>
              <a:rPr sz="2025" lang="en-US" spc="-6">
                <a:solidFill>
                  <a:srgbClr val="1482AC"/>
                </a:solidFill>
                <a:latin typeface="Times New Roman" panose="02020603050405020304" charset="0"/>
                <a:cs typeface="Times New Roman" panose="02020603050405020304" charset="0"/>
              </a:rPr>
              <a:t>Presented By:</a:t>
            </a:r>
            <a:endParaRPr sz="2025" lang="en-US" spc="-6">
              <a:solidFill>
                <a:srgbClr val="1482AC"/>
              </a:solidFill>
              <a:latin typeface="Times New Roman" panose="02020603050405020304" charset="0"/>
              <a:cs typeface="Times New Roman" panose="02020603050405020304" charset="0"/>
            </a:endParaRPr>
          </a:p>
          <a:p>
            <a:pPr algn="l">
              <a:lnSpc>
                <a:spcPts val="2400"/>
              </a:lnSpc>
            </a:pPr>
            <a:r>
              <a:rPr sz="2025" lang="en-US" spc="-6">
                <a:solidFill>
                  <a:srgbClr val="1482AC"/>
                </a:solidFill>
                <a:latin typeface="Times New Roman" panose="02020603050405020304" charset="0"/>
                <a:cs typeface="Times New Roman" panose="02020603050405020304" charset="0"/>
              </a:rPr>
              <a:t>1. </a:t>
            </a:r>
            <a:r>
              <a:rPr altLang="en-US" sz="2025" lang="en-US" spc="-6">
                <a:solidFill>
                  <a:srgbClr val="1482AC"/>
                </a:solidFill>
                <a:latin typeface="Times New Roman" panose="02020603050405020304" charset="0"/>
                <a:cs typeface="Times New Roman" panose="02020603050405020304" charset="0"/>
              </a:rPr>
              <a:t>M</a:t>
            </a:r>
            <a:r>
              <a:rPr altLang="en-US" sz="2025" lang="en-US" spc="-6">
                <a:solidFill>
                  <a:srgbClr val="1482AC"/>
                </a:solidFill>
                <a:latin typeface="Times New Roman" panose="02020603050405020304" charset="0"/>
                <a:cs typeface="Times New Roman" panose="02020603050405020304" charset="0"/>
              </a:rPr>
              <a:t>.</a:t>
            </a:r>
            <a:r>
              <a:rPr altLang="en-US" sz="2025" lang="en-US" spc="-6">
                <a:solidFill>
                  <a:srgbClr val="1482AC"/>
                </a:solidFill>
                <a:latin typeface="Times New Roman" panose="02020603050405020304" charset="0"/>
                <a:cs typeface="Times New Roman" panose="02020603050405020304" charset="0"/>
              </a:rPr>
              <a:t> </a:t>
            </a:r>
            <a:r>
              <a:rPr altLang="en-US" sz="2025" lang="en-US" spc="-6">
                <a:solidFill>
                  <a:srgbClr val="1482AC"/>
                </a:solidFill>
                <a:latin typeface="Times New Roman" panose="02020603050405020304" charset="0"/>
                <a:cs typeface="Times New Roman" panose="02020603050405020304" charset="0"/>
              </a:rPr>
              <a:t>B</a:t>
            </a:r>
            <a:r>
              <a:rPr altLang="en-US" sz="2025" lang="en-US" spc="-6">
                <a:solidFill>
                  <a:srgbClr val="1482AC"/>
                </a:solidFill>
                <a:latin typeface="Times New Roman" panose="02020603050405020304" charset="0"/>
                <a:cs typeface="Times New Roman" panose="02020603050405020304" charset="0"/>
              </a:rPr>
              <a:t>a</a:t>
            </a:r>
            <a:r>
              <a:rPr altLang="en-US" sz="2025" lang="en-US" spc="-6">
                <a:solidFill>
                  <a:srgbClr val="1482AC"/>
                </a:solidFill>
                <a:latin typeface="Times New Roman" panose="02020603050405020304" charset="0"/>
                <a:cs typeface="Times New Roman" panose="02020603050405020304" charset="0"/>
              </a:rPr>
              <a:t>l</a:t>
            </a:r>
            <a:r>
              <a:rPr altLang="en-US" sz="2025" lang="en-US" spc="-6">
                <a:solidFill>
                  <a:srgbClr val="1482AC"/>
                </a:solidFill>
                <a:latin typeface="Times New Roman" panose="02020603050405020304" charset="0"/>
                <a:cs typeface="Times New Roman" panose="02020603050405020304" charset="0"/>
              </a:rPr>
              <a:t>a</a:t>
            </a:r>
            <a:r>
              <a:rPr altLang="en-US" sz="2025" lang="en-US" spc="-6">
                <a:solidFill>
                  <a:srgbClr val="1482AC"/>
                </a:solidFill>
                <a:latin typeface="Times New Roman" panose="02020603050405020304" charset="0"/>
                <a:cs typeface="Times New Roman" panose="02020603050405020304" charset="0"/>
              </a:rPr>
              <a:t>j</a:t>
            </a:r>
            <a:r>
              <a:rPr altLang="en-US" sz="2025" lang="en-US" spc="-6">
                <a:solidFill>
                  <a:srgbClr val="1482AC"/>
                </a:solidFill>
                <a:latin typeface="Times New Roman" panose="02020603050405020304" charset="0"/>
                <a:cs typeface="Times New Roman" panose="02020603050405020304" charset="0"/>
              </a:rPr>
              <a:t>i</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Solamalai </a:t>
            </a:r>
            <a:r>
              <a:rPr sz="2025" lang="en-US" spc="-6">
                <a:solidFill>
                  <a:srgbClr val="1482AC"/>
                </a:solidFill>
                <a:latin typeface="Times New Roman" panose="02020603050405020304" charset="0"/>
                <a:cs typeface="Times New Roman" panose="02020603050405020304" charset="0"/>
              </a:rPr>
              <a:t>College</a:t>
            </a:r>
            <a:r>
              <a:rPr altLang="en-US" sz="2025" lang="en-IN" spc="-6">
                <a:solidFill>
                  <a:srgbClr val="1482AC"/>
                </a:solidFill>
                <a:latin typeface="Times New Roman" panose="02020603050405020304" charset="0"/>
                <a:cs typeface="Times New Roman" panose="02020603050405020304" charset="0"/>
              </a:rPr>
              <a:t> of Engineering</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Mechanical Engineering</a:t>
            </a:r>
            <a:endParaRPr sz="2025" lang="en-US" spc="-6">
              <a:solidFill>
                <a:srgbClr val="1482AC"/>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0" name="TextBox 4"/>
          <p:cNvSpPr txBox="1"/>
          <p:nvPr/>
        </p:nvSpPr>
        <p:spPr>
          <a:xfrm>
            <a:off x="628015" y="772795"/>
            <a:ext cx="7649845" cy="593090"/>
          </a:xfrm>
          <a:prstGeom prst="rect"/>
        </p:spPr>
        <p:txBody>
          <a:bodyPr anchor="t" bIns="0" lIns="0" rIns="0" rtlCol="0" tIns="0" wrap="square">
            <a:spAutoFit/>
          </a:bodyPr>
          <a:p>
            <a:pPr algn="l">
              <a:lnSpc>
                <a:spcPts val="4625"/>
              </a:lnSpc>
            </a:pPr>
            <a:r>
              <a:rPr sz="3305" lang="en-US" spc="-9">
                <a:solidFill>
                  <a:srgbClr val="1CADE4"/>
                </a:solidFill>
                <a:latin typeface="Montserrat" panose="00000500000000000000"/>
              </a:rPr>
              <a:t>FUTURE SCOPE</a:t>
            </a:r>
            <a:endParaRPr sz="3305" lang="en-US" spc="-9">
              <a:solidFill>
                <a:srgbClr val="1CADE4"/>
              </a:solidFill>
              <a:latin typeface="Montserrat" panose="00000500000000000000"/>
            </a:endParaRPr>
          </a:p>
        </p:txBody>
      </p:sp>
      <p:sp>
        <p:nvSpPr>
          <p:cNvPr id="1048631" name="Text Box 5"/>
          <p:cNvSpPr txBox="1"/>
          <p:nvPr/>
        </p:nvSpPr>
        <p:spPr>
          <a:xfrm>
            <a:off x="925830" y="1981200"/>
            <a:ext cx="8910320" cy="1310641"/>
          </a:xfrm>
          <a:prstGeom prst="rect"/>
          <a:noFill/>
        </p:spPr>
        <p:txBody>
          <a:bodyPr anchor="t" rtlCol="0" wrap="square">
            <a:spAutoFit/>
          </a:bodyPr>
          <a:p>
            <a:pPr>
              <a:lnSpc>
                <a:spcPct val="120000"/>
              </a:lnSpc>
            </a:pPr>
            <a:r>
              <a:rPr lang="en-US">
                <a:latin typeface="Times New Roman" panose="02020603050405020304" charset="0"/>
                <a:cs typeface="Times New Roman" panose="02020603050405020304" charset="0"/>
              </a:rPr>
              <a:t>The future of 3D printing is bright, promising faster, more diverse, and more integrated production methods. By embracing these trends and prioritizing quality, security, and sustainability, this technology can revolutionize manufacturing and empower businesses to create a more resilient and responsible future.</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2"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3"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4" name="TextBox 4"/>
          <p:cNvSpPr txBox="1"/>
          <p:nvPr/>
        </p:nvSpPr>
        <p:spPr>
          <a:xfrm>
            <a:off x="673100" y="523240"/>
            <a:ext cx="706755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REFERENCES</a:t>
            </a:r>
            <a:endParaRPr sz="3980" lang="en-US" spc="-11">
              <a:solidFill>
                <a:srgbClr val="1CADE4"/>
              </a:solidFill>
              <a:latin typeface="Montserrat" panose="00000500000000000000"/>
            </a:endParaRPr>
          </a:p>
        </p:txBody>
      </p:sp>
      <p:sp>
        <p:nvSpPr>
          <p:cNvPr id="1048635" name="Text Box 4"/>
          <p:cNvSpPr txBox="1"/>
          <p:nvPr/>
        </p:nvSpPr>
        <p:spPr>
          <a:xfrm>
            <a:off x="838200" y="1676400"/>
            <a:ext cx="6386195" cy="294640"/>
          </a:xfrm>
          <a:prstGeom prst="rect"/>
          <a:noFill/>
        </p:spPr>
        <p:txBody>
          <a:bodyPr anchor="t" rtlCol="0" wrap="square">
            <a:spAutoFit/>
          </a:bodyPr>
          <a:p>
            <a:r>
              <a:rPr lang="en-US">
                <a:hlinkClick r:id="rId3" action="ppaction://hlinksldjump"/>
              </a:rPr>
              <a:t>https://www.kaggle.com/datasets/afumetto/3dprinter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6"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7"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8" name="TextBox 4"/>
          <p:cNvSpPr txBox="1"/>
          <p:nvPr/>
        </p:nvSpPr>
        <p:spPr>
          <a:xfrm>
            <a:off x="5063747" y="3579752"/>
            <a:ext cx="2102348" cy="473135"/>
          </a:xfrm>
          <a:prstGeom prst="rect"/>
        </p:spPr>
        <p:txBody>
          <a:bodyPr anchor="t" bIns="0" lIns="0" rIns="0" rtlCol="0" tIns="0">
            <a:spAutoFit/>
          </a:bodyPr>
          <a:p>
            <a:pPr algn="l">
              <a:lnSpc>
                <a:spcPts val="3890"/>
              </a:lnSpc>
            </a:pPr>
            <a:r>
              <a:rPr sz="2775" lang="en-US" spc="-2">
                <a:solidFill>
                  <a:srgbClr val="002060"/>
                </a:solidFill>
                <a:latin typeface="Montserrat" panose="00000500000000000000"/>
              </a:rPr>
              <a:t>THANK YOU</a:t>
            </a:r>
            <a:endParaRPr sz="2775" lang="en-US"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2" name="TextBox 4"/>
          <p:cNvSpPr txBox="1"/>
          <p:nvPr/>
        </p:nvSpPr>
        <p:spPr>
          <a:xfrm>
            <a:off x="915035" y="930910"/>
            <a:ext cx="4434205" cy="1267460"/>
          </a:xfrm>
          <a:prstGeom prst="rect"/>
        </p:spPr>
        <p:txBody>
          <a:bodyPr anchor="t" bIns="0" lIns="0" rIns="0" rtlCol="0" tIns="0" wrap="square">
            <a:spAutoFit/>
          </a:bodyPr>
          <a:p>
            <a:pPr algn="l">
              <a:lnSpc>
                <a:spcPts val="5185"/>
              </a:lnSpc>
            </a:pPr>
            <a:r>
              <a:rPr sz="2775" lang="en-US" spc="-5">
                <a:solidFill>
                  <a:srgbClr val="002060"/>
                </a:solidFill>
                <a:latin typeface="Montserrat" panose="00000500000000000000"/>
              </a:rPr>
              <a:t>OUTLINE</a:t>
            </a:r>
            <a:endParaRPr sz="2775" lang="en-US" spc="-5">
              <a:solidFill>
                <a:srgbClr val="002060"/>
              </a:solidFill>
              <a:latin typeface="Montserrat" panose="00000500000000000000"/>
            </a:endParaRPr>
          </a:p>
          <a:p>
            <a:pPr algn="l">
              <a:lnSpc>
                <a:spcPts val="4700"/>
              </a:lnSpc>
            </a:pPr>
            <a:r>
              <a:rPr sz="1880" lang="en-US">
                <a:solidFill>
                  <a:srgbClr val="1CADE4"/>
                </a:solidFill>
                <a:sym typeface="Arimo" panose="020B0604020202020204"/>
              </a:rPr>
              <a:t></a:t>
            </a:r>
            <a:endParaRPr sz="1880" lang="en-US">
              <a:solidFill>
                <a:srgbClr val="1CADE4"/>
              </a:solidFill>
              <a:sym typeface="Arimo" panose="020B0604020202020204"/>
            </a:endParaRPr>
          </a:p>
        </p:txBody>
      </p:sp>
      <p:sp>
        <p:nvSpPr>
          <p:cNvPr id="1048593" name="TextBox 6"/>
          <p:cNvSpPr txBox="1"/>
          <p:nvPr/>
        </p:nvSpPr>
        <p:spPr>
          <a:xfrm>
            <a:off x="930278" y="2393718"/>
            <a:ext cx="132093" cy="3309620"/>
          </a:xfrm>
          <a:prstGeom prst="rect"/>
        </p:spPr>
        <p:txBody>
          <a:bodyPr anchor="t" bIns="0" lIns="0" rIns="0" rtlCol="0" tIns="0">
            <a:spAutoFit/>
          </a:bodyPr>
          <a:p>
            <a:pPr algn="just">
              <a:lnSpc>
                <a:spcPts val="3680"/>
              </a:lnSpc>
            </a:pPr>
            <a:r>
              <a:rPr sz="1875" lang="en-US">
                <a:solidFill>
                  <a:srgbClr val="1CADE4"/>
                </a:solidFill>
                <a:sym typeface="Arimo" panose="020B0604020202020204"/>
              </a:rPr>
              <a:t>   </a:t>
            </a:r>
            <a:endParaRPr sz="1875" lang="en-US">
              <a:solidFill>
                <a:srgbClr val="1CADE4"/>
              </a:solidFill>
              <a:sym typeface="Arimo" panose="020B0604020202020204"/>
            </a:endParaRPr>
          </a:p>
          <a:p>
            <a:pPr algn="l">
              <a:lnSpc>
                <a:spcPts val="3980"/>
              </a:lnSpc>
            </a:pPr>
            <a:r>
              <a:rPr sz="1875" lang="en-US">
                <a:solidFill>
                  <a:srgbClr val="1CADE4"/>
                </a:solidFill>
                <a:sym typeface="Arimo" panose="020B0604020202020204"/>
              </a:rPr>
              <a:t></a:t>
            </a:r>
            <a:endParaRPr sz="1875" lang="en-US">
              <a:solidFill>
                <a:srgbClr val="1CADE4"/>
              </a:solidFill>
              <a:sym typeface="Arimo" panose="020B0604020202020204"/>
            </a:endParaRPr>
          </a:p>
          <a:p>
            <a:pPr algn="just">
              <a:lnSpc>
                <a:spcPts val="3680"/>
              </a:lnSpc>
            </a:pPr>
            <a:r>
              <a:rPr sz="1875" lang="en-US">
                <a:solidFill>
                  <a:srgbClr val="1CADE4"/>
                </a:solidFill>
                <a:sym typeface="Arimo" panose="020B0604020202020204"/>
              </a:rPr>
              <a:t> </a:t>
            </a:r>
            <a:endParaRPr sz="1875" lang="en-US">
              <a:solidFill>
                <a:srgbClr val="1CADE4"/>
              </a:solidFill>
              <a:sym typeface="Arimo" panose="020B0604020202020204"/>
            </a:endParaRPr>
          </a:p>
        </p:txBody>
      </p:sp>
      <p:sp>
        <p:nvSpPr>
          <p:cNvPr id="1048594" name="TextBox 7"/>
          <p:cNvSpPr txBox="1"/>
          <p:nvPr/>
        </p:nvSpPr>
        <p:spPr>
          <a:xfrm>
            <a:off x="1067117" y="2057108"/>
            <a:ext cx="3847405" cy="3776980"/>
          </a:xfrm>
          <a:prstGeom prst="rect"/>
        </p:spPr>
        <p:txBody>
          <a:bodyPr anchor="t" bIns="0" lIns="0" rIns="0" rtlCol="0" tIns="0">
            <a:spAutoFit/>
          </a:bodyPr>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Pro</a:t>
            </a:r>
            <a:r>
              <a:rPr altLang="en-US" sz="2025" lang="en-IN" spc="-6">
                <a:solidFill>
                  <a:srgbClr val="404040"/>
                </a:solidFill>
                <a:latin typeface="Times New Roman" panose="02020603050405020304" charset="0"/>
                <a:cs typeface="Times New Roman" panose="02020603050405020304" charset="0"/>
              </a:rPr>
              <a:t>belm Statement</a:t>
            </a:r>
            <a:endParaRPr altLang="en-US" sz="2025" lang="en-IN"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altLang="en-US" sz="2025" lang="en-IN" spc="-6">
                <a:solidFill>
                  <a:srgbClr val="404040"/>
                </a:solidFill>
                <a:latin typeface="Times New Roman" panose="02020603050405020304" charset="0"/>
                <a:cs typeface="Times New Roman" panose="02020603050405020304" charset="0"/>
              </a:rPr>
              <a:t>Pro</a:t>
            </a:r>
            <a:r>
              <a:rPr sz="2025" lang="en-US" spc="-6">
                <a:solidFill>
                  <a:srgbClr val="404040"/>
                </a:solidFill>
                <a:latin typeface="Times New Roman" panose="02020603050405020304" charset="0"/>
                <a:cs typeface="Times New Roman" panose="02020603050405020304" charset="0"/>
              </a:rPr>
              <a:t>posed Solution</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System Approach</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Algorithm &amp; Deployment</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10">
                <a:solidFill>
                  <a:srgbClr val="404040"/>
                </a:solidFill>
                <a:latin typeface="Times New Roman" panose="02020603050405020304" charset="0"/>
                <a:cs typeface="Times New Roman" panose="02020603050405020304" charset="0"/>
              </a:rPr>
              <a:t>Result </a:t>
            </a:r>
            <a:endParaRPr sz="2025" lang="en-US" spc="10">
              <a:solidFill>
                <a:srgbClr val="404040"/>
              </a:solidFill>
              <a:latin typeface="Times New Roman" panose="02020603050405020304" charset="0"/>
              <a:cs typeface="Times New Roman" panose="02020603050405020304" charset="0"/>
            </a:endParaRPr>
          </a:p>
          <a:p>
            <a:pPr algn="l" indent="-342900" marL="342900">
              <a:lnSpc>
                <a:spcPts val="39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Conclusion</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Future Scope</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References</a:t>
            </a:r>
            <a:endParaRPr sz="2025" lang="en-US"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6"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7" name="TextBox 4"/>
          <p:cNvSpPr txBox="1"/>
          <p:nvPr/>
        </p:nvSpPr>
        <p:spPr>
          <a:xfrm>
            <a:off x="673100" y="523240"/>
            <a:ext cx="1076769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PROBLEM STATEMENT</a:t>
            </a:r>
            <a:endParaRPr sz="3980" lang="en-US" spc="-11">
              <a:solidFill>
                <a:srgbClr val="1CADE4"/>
              </a:solidFill>
              <a:latin typeface="Montserrat" panose="00000500000000000000"/>
            </a:endParaRPr>
          </a:p>
        </p:txBody>
      </p:sp>
      <p:sp>
        <p:nvSpPr>
          <p:cNvPr id="1048702" name=""/>
          <p:cNvSpPr txBox="1"/>
          <p:nvPr/>
        </p:nvSpPr>
        <p:spPr>
          <a:xfrm>
            <a:off x="842851" y="1488922"/>
            <a:ext cx="9878416" cy="1678941"/>
          </a:xfrm>
          <a:prstGeom prst="rect"/>
        </p:spPr>
        <p:txBody>
          <a:bodyPr rtlCol="0" wrap="square">
            <a:spAutoFit/>
          </a:bodyPr>
          <a:p>
            <a:r>
              <a:rPr sz="2800" lang="en-IN">
                <a:solidFill>
                  <a:srgbClr val="000000"/>
                </a:solidFill>
              </a:rPr>
              <a:t>Data Collection: Implement a mechanism to collect student performance data including grades, attendance records, demographic information, and any other relevant metrics.Data Storage: Create a database or data warehouse to store the collected data securely.</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1" name="TextBox 4"/>
          <p:cNvSpPr txBox="1"/>
          <p:nvPr/>
        </p:nvSpPr>
        <p:spPr>
          <a:xfrm>
            <a:off x="673100" y="523240"/>
            <a:ext cx="1045273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PROPOSED SOLUTION</a:t>
            </a:r>
            <a:endParaRPr sz="3980" lang="en-US" spc="-11">
              <a:solidFill>
                <a:srgbClr val="1CADE4"/>
              </a:solidFill>
              <a:latin typeface="Montserrat" panose="00000500000000000000"/>
            </a:endParaRPr>
          </a:p>
        </p:txBody>
      </p:sp>
      <p:sp>
        <p:nvSpPr>
          <p:cNvPr id="1048707" name=""/>
          <p:cNvSpPr txBox="1"/>
          <p:nvPr/>
        </p:nvSpPr>
        <p:spPr>
          <a:xfrm>
            <a:off x="665489" y="1237614"/>
            <a:ext cx="11526511" cy="3901440"/>
          </a:xfrm>
          <a:prstGeom prst="rect"/>
        </p:spPr>
        <p:txBody>
          <a:bodyPr rtlCol="0" wrap="square">
            <a:spAutoFit/>
          </a:bodyPr>
          <a:p>
            <a:r>
              <a:rPr sz="2800" lang="en-IN">
                <a:solidFill>
                  <a:srgbClr val="000000"/>
                </a:solidFill>
              </a:rPr>
              <a:t>Data Collection and Storage:Implement an automated data collection system that gathers student performance data from various sources such as academic records, attendance databases, and demographic surveys.Store the collected data securely in a relational database or data warehouse with appropriate access controls and encryption measures to ensure data integrity and confidentiality.Data Analysis:Utilize machine learning algorithms for analyzing student performance data, including regression analysis, classification algorithms, and clustering techniques.Develop models to predict student performance based on historical data, identify factors influencing academic outcomes, and detect patterns indicative of at-risk students.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6" name="TextBox 4"/>
          <p:cNvSpPr txBox="1"/>
          <p:nvPr/>
        </p:nvSpPr>
        <p:spPr>
          <a:xfrm>
            <a:off x="673103" y="464925"/>
            <a:ext cx="5216995" cy="707390"/>
          </a:xfrm>
          <a:prstGeom prst="rect"/>
        </p:spPr>
        <p:txBody>
          <a:bodyPr anchor="t" bIns="0" lIns="0" rIns="0" rtlCol="0" tIns="0">
            <a:spAutoFit/>
          </a:bodyPr>
          <a:p>
            <a:pPr algn="l">
              <a:lnSpc>
                <a:spcPts val="5570"/>
              </a:lnSpc>
            </a:pPr>
            <a:r>
              <a:rPr sz="3980" lang="en-US" spc="-11">
                <a:solidFill>
                  <a:srgbClr val="1CADE4"/>
                </a:solidFill>
                <a:latin typeface="Montserrat" panose="00000500000000000000"/>
              </a:rPr>
              <a:t>SYSTEM APPROACH</a:t>
            </a:r>
            <a:endParaRPr sz="3980" lang="en-US" spc="-11">
              <a:solidFill>
                <a:srgbClr val="1CADE4"/>
              </a:solidFill>
              <a:latin typeface="Montserrat" panose="00000500000000000000"/>
            </a:endParaRPr>
          </a:p>
        </p:txBody>
      </p:sp>
      <p:sp>
        <p:nvSpPr>
          <p:cNvPr id="1048607" name="Text Box 4"/>
          <p:cNvSpPr txBox="1"/>
          <p:nvPr/>
        </p:nvSpPr>
        <p:spPr>
          <a:xfrm>
            <a:off x="229235" y="1828800"/>
            <a:ext cx="10259060" cy="3220721"/>
          </a:xfrm>
          <a:prstGeom prst="rect"/>
          <a:noFill/>
        </p:spPr>
        <p:txBody>
          <a:bodyPr rtlCol="0" wrap="square">
            <a:spAutoFit/>
          </a:bodyPr>
          <a:p>
            <a:pPr algn="just"/>
            <a:r>
              <a:rPr altLang="en-US" lang="en-IN">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endParaRPr altLang="en-US"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r>
              <a:rPr altLang="en-US" b="1" sz="1900" lang="en-IN">
                <a:latin typeface="Times New Roman" panose="02020603050405020304" charset="0"/>
                <a:cs typeface="Times New Roman" panose="02020603050405020304" charset="0"/>
              </a:rPr>
              <a:t>System Requirements:</a:t>
            </a:r>
            <a:endParaRPr altLang="en-US" b="1" sz="1900"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lnSpc>
                <a:spcPct val="130000"/>
              </a:lnSpc>
            </a:pPr>
            <a:r>
              <a:rPr altLang="en-US" b="1" lang="en-IN">
                <a:latin typeface="Times New Roman" panose="02020603050405020304" charset="0"/>
                <a:cs typeface="Times New Roman" panose="02020603050405020304" charset="0"/>
              </a:rPr>
              <a:t>1.Hardaware: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 computer with sufficent processing power,perferably wwith multiple cores or a GPU for faster traning of machine learning models.</a:t>
            </a:r>
            <a:endParaRPr altLang="en-US"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Adequate RAm to handke the size of the saraset and computational requriments.</a:t>
            </a:r>
            <a:endParaRPr altLang="en-US" lang="en-IN">
              <a:latin typeface="Times New Roman" panose="02020603050405020304" charset="0"/>
              <a:cs typeface="Times New Roman" panose="02020603050405020304" charset="0"/>
            </a:endParaRPr>
          </a:p>
          <a:p>
            <a:pPr algn="just" indent="-285750" marL="285750">
              <a:lnSpc>
                <a:spcPct val="130000"/>
              </a:lnSpc>
            </a:pPr>
            <a:r>
              <a:rPr altLang="en-US" b="1" lang="en-IN">
                <a:latin typeface="Times New Roman" panose="02020603050405020304" charset="0"/>
                <a:cs typeface="Times New Roman" panose="02020603050405020304" charset="0"/>
              </a:rPr>
              <a:t>2. Software: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An operating syatem compatible with the requrired machine learning libraries(eg., Windowa=s, linux,macsOS).</a:t>
            </a:r>
            <a:endParaRPr altLang="en-US" lang="en-IN">
              <a:latin typeface="Times New Roman" panose="02020603050405020304" charset="0"/>
              <a:cs typeface="Times New Roman" panose="02020603050405020304" charset="0"/>
            </a:endParaRPr>
          </a:p>
          <a:p>
            <a:pPr algn="just" indent="-285750" marL="285750">
              <a:lnSpc>
                <a:spcPct val="130000"/>
              </a:lnSpc>
            </a:pPr>
            <a:endParaRPr altLang="en-US" lang="en-I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0"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711" name=""/>
          <p:cNvSpPr txBox="1"/>
          <p:nvPr/>
        </p:nvSpPr>
        <p:spPr>
          <a:xfrm>
            <a:off x="762233" y="1247774"/>
            <a:ext cx="10667535" cy="2631440"/>
          </a:xfrm>
          <a:prstGeom prst="rect"/>
        </p:spPr>
        <p:txBody>
          <a:bodyPr rtlCol="0" wrap="square">
            <a:spAutoFit/>
          </a:bodyPr>
          <a:p>
            <a:r>
              <a:rPr sz="2800" lang="en-IN">
                <a:solidFill>
                  <a:srgbClr val="000000"/>
                </a:solidFill>
              </a:rPr>
              <a:t>Data Preprocessing:Clean the collected data by handling missing values, outliers, and inconsistencies.Encode categorical variables and normalize numerical features to prepare the data for analysis.Feature Engineering:Extract relevant features from the data such as attendance rates, socio-economic indicators, and performance in specific subjects.Create additional features if necessary, such as cumulative GPA or standardized test scores.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61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5"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616" name="Text Box 6"/>
          <p:cNvSpPr txBox="1"/>
          <p:nvPr/>
        </p:nvSpPr>
        <p:spPr>
          <a:xfrm>
            <a:off x="685800" y="2057400"/>
            <a:ext cx="4537075" cy="294640"/>
          </a:xfrm>
          <a:prstGeom prst="rect"/>
          <a:noFill/>
        </p:spPr>
        <p:txBody>
          <a:bodyPr anchor="t" rtlCol="0" wrap="square">
            <a:spAutoFit/>
          </a:bodyPr>
          <a:p>
            <a:r>
              <a:rPr lang="en-US">
                <a:latin typeface="Times New Roman" panose="02020603050405020304" charset="0"/>
                <a:cs typeface="Times New Roman" panose="02020603050405020304" charset="0"/>
              </a:rPr>
              <a:t>Deep neural networks (DNN)</a:t>
            </a:r>
            <a:endParaRPr lang="en-US">
              <a:latin typeface="Times New Roman" panose="02020603050405020304" charset="0"/>
              <a:cs typeface="Times New Roman" panose="02020603050405020304" charset="0"/>
            </a:endParaRPr>
          </a:p>
        </p:txBody>
      </p:sp>
      <p:sp>
        <p:nvSpPr>
          <p:cNvPr id="1048617" name="Text Box 8"/>
          <p:cNvSpPr txBox="1"/>
          <p:nvPr/>
        </p:nvSpPr>
        <p:spPr>
          <a:xfrm>
            <a:off x="1063625" y="2667000"/>
            <a:ext cx="10064750" cy="497841"/>
          </a:xfrm>
          <a:prstGeom prst="rect"/>
          <a:noFill/>
        </p:spPr>
        <p:txBody>
          <a:bodyPr anchor="t" rtlCol="0" wrap="square">
            <a:spAutoFit/>
          </a:bodyPr>
          <a:p>
            <a:r>
              <a:rPr lang="en-US">
                <a:latin typeface="Times New Roman" panose="02020603050405020304" charset="0"/>
                <a:cs typeface="Times New Roman" panose="02020603050405020304" charset="0"/>
              </a:rPr>
              <a:t>Deep neural networks (DNN) is a class of machine learning algorithms similar to the artificial neural network and aims to mimic the information processing of the brain.</a:t>
            </a:r>
            <a:endParaRPr lang="en-US">
              <a:latin typeface="Times New Roman" panose="02020603050405020304" charset="0"/>
              <a:cs typeface="Times New Roman" panose="02020603050405020304" charset="0"/>
            </a:endParaRPr>
          </a:p>
        </p:txBody>
      </p:sp>
      <p:sp>
        <p:nvSpPr>
          <p:cNvPr id="1048618" name="Text Box 5"/>
          <p:cNvSpPr txBox="1"/>
          <p:nvPr/>
        </p:nvSpPr>
        <p:spPr>
          <a:xfrm>
            <a:off x="838200" y="3657600"/>
            <a:ext cx="4361180" cy="294640"/>
          </a:xfrm>
          <a:prstGeom prst="rect"/>
          <a:noFill/>
        </p:spPr>
        <p:txBody>
          <a:bodyPr anchor="t" rtlCol="0" wrap="none">
            <a:spAutoFit/>
          </a:bodyPr>
          <a:p>
            <a:r>
              <a:rPr lang="en-US">
                <a:latin typeface="Times New Roman" panose="02020603050405020304" charset="0"/>
                <a:cs typeface="Times New Roman" panose="02020603050405020304" charset="0"/>
                <a:sym typeface="+mn-ea"/>
              </a:rPr>
              <a:t>Steps to implement the </a:t>
            </a:r>
            <a:r>
              <a:rPr altLang="en-US" lang="en-IN">
                <a:latin typeface="Times New Roman" panose="02020603050405020304" charset="0"/>
                <a:cs typeface="Times New Roman" panose="02020603050405020304" charset="0"/>
                <a:sym typeface="+mn-ea"/>
              </a:rPr>
              <a:t>DNN</a:t>
            </a:r>
            <a:r>
              <a:rPr lang="en-US">
                <a:latin typeface="Times New Roman" panose="02020603050405020304" charset="0"/>
                <a:cs typeface="Times New Roman" panose="02020603050405020304" charset="0"/>
                <a:sym typeface="+mn-ea"/>
              </a:rPr>
              <a:t> algorithm:</a:t>
            </a:r>
            <a:endParaRPr lang="en-US">
              <a:latin typeface="Times New Roman" panose="02020603050405020304" charset="0"/>
              <a:cs typeface="Times New Roman" panose="02020603050405020304" charset="0"/>
            </a:endParaRPr>
          </a:p>
        </p:txBody>
      </p:sp>
      <p:sp>
        <p:nvSpPr>
          <p:cNvPr id="1048619" name="Text Box 7"/>
          <p:cNvSpPr txBox="1"/>
          <p:nvPr/>
        </p:nvSpPr>
        <p:spPr>
          <a:xfrm>
            <a:off x="1524000" y="4267200"/>
            <a:ext cx="5193665" cy="1310641"/>
          </a:xfrm>
          <a:prstGeom prst="rect"/>
          <a:noFill/>
        </p:spPr>
        <p:txBody>
          <a:bodyPr anchor="t" rtlCol="0" wrap="square">
            <a:spAutoFit/>
          </a:bodyPr>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Data collection</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sym typeface="+mn-ea"/>
              </a:rPr>
              <a:t> Feature extraction</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Information processing</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Model training</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Performance evaluation</a:t>
            </a:r>
            <a:endParaRPr lang="en-US">
              <a:latin typeface="Times New Roman" panose="02020603050405020304" charset="0"/>
              <a:cs typeface="Times New Roman" panose="02020603050405020304" charset="0"/>
            </a:endParaRPr>
          </a:p>
        </p:txBody>
      </p:sp>
      <p:sp>
        <p:nvSpPr>
          <p:cNvPr id="104862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1"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2"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3" name="TextBox 4"/>
          <p:cNvSpPr txBox="1"/>
          <p:nvPr/>
        </p:nvSpPr>
        <p:spPr>
          <a:xfrm>
            <a:off x="673100" y="523240"/>
            <a:ext cx="605409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RESULT</a:t>
            </a:r>
            <a:endParaRPr sz="3980" lang="en-US" spc="-11">
              <a:solidFill>
                <a:srgbClr val="1CADE4"/>
              </a:solidFill>
              <a:latin typeface="Montserrat" panose="00000500000000000000"/>
            </a:endParaRPr>
          </a:p>
        </p:txBody>
      </p:sp>
      <p:pic>
        <p:nvPicPr>
          <p:cNvPr id="2097156" name=""/>
          <p:cNvPicPr>
            <a:picLocks/>
          </p:cNvPicPr>
          <p:nvPr/>
        </p:nvPicPr>
        <p:blipFill>
          <a:blip xmlns:r="http://schemas.openxmlformats.org/officeDocument/2006/relationships" r:embed="rId3"/>
          <a:stretch>
            <a:fillRect/>
          </a:stretch>
        </p:blipFill>
        <p:spPr>
          <a:xfrm rot="0">
            <a:off x="2102946" y="1237614"/>
            <a:ext cx="6974745" cy="50816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6" name="TextBox 4"/>
          <p:cNvSpPr txBox="1"/>
          <p:nvPr/>
        </p:nvSpPr>
        <p:spPr>
          <a:xfrm>
            <a:off x="673100" y="523240"/>
            <a:ext cx="690308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CONCLUSION</a:t>
            </a:r>
            <a:endParaRPr sz="3980" lang="en-US" spc="-11">
              <a:solidFill>
                <a:srgbClr val="1CADE4"/>
              </a:solidFill>
              <a:latin typeface="Montserrat" panose="00000500000000000000"/>
            </a:endParaRPr>
          </a:p>
        </p:txBody>
      </p:sp>
      <p:sp>
        <p:nvSpPr>
          <p:cNvPr id="1048627" name="Text Box 4"/>
          <p:cNvSpPr txBox="1"/>
          <p:nvPr/>
        </p:nvSpPr>
        <p:spPr>
          <a:xfrm>
            <a:off x="990600" y="1676400"/>
            <a:ext cx="9279890" cy="1676401"/>
          </a:xfrm>
          <a:prstGeom prst="rect"/>
          <a:noFill/>
        </p:spPr>
        <p:txBody>
          <a:bodyPr anchor="t" rtlCol="0" wrap="square">
            <a:spAutoFit/>
          </a:bodyPr>
          <a:p>
            <a:pPr>
              <a:lnSpc>
                <a:spcPct val="130000"/>
              </a:lnSpc>
            </a:pPr>
            <a:r>
              <a:rPr lang="en-US">
                <a:latin typeface="Times New Roman" panose="02020603050405020304" charset="0"/>
                <a:cs typeface="Times New Roman" panose="02020603050405020304" charset="0"/>
              </a:rPr>
              <a:t>This work is based on the Ultimaker S5 3-D printer settings and filaments. Material and strength tests were carried out on a Sincotec GMBH tester capable of pulling 20 kN.</a:t>
            </a:r>
            <a:endParaRPr lang="en-US">
              <a:latin typeface="Times New Roman" panose="02020603050405020304" charset="0"/>
              <a:cs typeface="Times New Roman" panose="02020603050405020304" charset="0"/>
            </a:endParaRPr>
          </a:p>
          <a:p>
            <a:pPr>
              <a:lnSpc>
                <a:spcPct val="130000"/>
              </a:lnSpc>
            </a:pP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Here we try to estimate which material is used from the input and output parameters using the kNN and DNN algorithms.</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mudhalvan.pdf</dc:title>
  <dc:creator>M2010J19CI</dc:creator>
  <cp:lastModifiedBy>warma</cp:lastModifiedBy>
  <dcterms:created xsi:type="dcterms:W3CDTF">2006-08-15T13:00:00Z</dcterms:created>
  <dcterms:modified xsi:type="dcterms:W3CDTF">2024-04-05T10:58:39Z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3313a9e2fbe04b36acd44b9667aad6a5</vt:lpwstr>
  </property>
  <property fmtid="{D5CDD505-2E9C-101B-9397-08002B2CF9AE}" pid="3" name="KSOProductBuildVer">
    <vt:lpwstr>1033-11.2.0.11225</vt:lpwstr>
  </property>
</Properties>
</file>