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slides/slide12.xml" ContentType="application/vnd.openxmlformats-officedocument.presentationml.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slides/slide13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tableStyles" Target="tableStyle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ssath\OneDrive\Desktop\employee_data%20(1).csv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_rels/chart2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ssath\OneDrive\Desktop\employee_data%20(1).csv" TargetMode="External"/><Relationship Id="rId2" Type="http://schemas.microsoft.com/office/2011/relationships/chartStyle" Target="style2.xml"/><Relationship Id="rId3" Type="http://schemas.microsoft.com/office/2011/relationships/chartColorStyle" Target="colors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(1).csv]Sheet1!PivotTable1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IN" sz="2400" i="1" u="sng" dirty="0"/>
              <a:t>Employee performance analysis </a:t>
            </a:r>
          </a:p>
        </c:rich>
      </c:tx>
      <c:layout>
        <c:manualLayout>
          <c:xMode val="edge"/>
          <c:yMode val="edge"/>
          <c:x val="0.11304851599432424"/>
          <c:y val="0.005557761884912755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3"/>
            </a:solidFill>
            <a:ln w="9525">
              <a:solidFill>
                <a:schemeClr val="accent3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34.0</c:v>
                </c:pt>
                <c:pt idx="1">
                  <c:v>25.0</c:v>
                </c:pt>
                <c:pt idx="2">
                  <c:v>23.0</c:v>
                </c:pt>
                <c:pt idx="3">
                  <c:v>28.0</c:v>
                </c:pt>
                <c:pt idx="4">
                  <c:v>23.0</c:v>
                </c:pt>
                <c:pt idx="5">
                  <c:v>32.0</c:v>
                </c:pt>
                <c:pt idx="6">
                  <c:v>24.0</c:v>
                </c:pt>
                <c:pt idx="7">
                  <c:v>30.0</c:v>
                </c:pt>
                <c:pt idx="8">
                  <c:v>24.0</c:v>
                </c:pt>
                <c:pt idx="9">
                  <c:v>27.0</c:v>
                </c:pt>
              </c:numCache>
            </c:numRef>
          </c:val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2"/>
                </a:solidFill>
              </a:ln>
              <a:effectLst/>
            </c:spPr>
            <c:trendlineType val="exp"/>
            <c:dispRSqr val="0"/>
            <c:dispEq val="0"/>
          </c:trendline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80.0</c:v>
                </c:pt>
                <c:pt idx="1">
                  <c:v>89.0</c:v>
                </c:pt>
                <c:pt idx="2">
                  <c:v>78.0</c:v>
                </c:pt>
                <c:pt idx="3">
                  <c:v>76.0</c:v>
                </c:pt>
                <c:pt idx="4">
                  <c:v>73.0</c:v>
                </c:pt>
                <c:pt idx="5">
                  <c:v>68.0</c:v>
                </c:pt>
                <c:pt idx="6">
                  <c:v>85.0</c:v>
                </c:pt>
                <c:pt idx="7">
                  <c:v>78.0</c:v>
                </c:pt>
                <c:pt idx="8">
                  <c:v>75.0</c:v>
                </c:pt>
                <c:pt idx="9">
                  <c:v>79.0</c:v>
                </c:pt>
              </c:numCache>
            </c:numRef>
          </c:val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3"/>
                </a:solidFill>
              </a:ln>
              <a:effectLst/>
            </c:spPr>
            <c:trendlineType val="linear"/>
            <c:dispRSqr val="0"/>
            <c:dispEq val="0"/>
          </c:trendline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189.0</c:v>
                </c:pt>
                <c:pt idx="1">
                  <c:v>186.0</c:v>
                </c:pt>
                <c:pt idx="2">
                  <c:v>201.0</c:v>
                </c:pt>
                <c:pt idx="3">
                  <c:v>192.0</c:v>
                </c:pt>
                <c:pt idx="4">
                  <c:v>208.0</c:v>
                </c:pt>
                <c:pt idx="5">
                  <c:v>201.0</c:v>
                </c:pt>
                <c:pt idx="6">
                  <c:v>190.0</c:v>
                </c:pt>
                <c:pt idx="7">
                  <c:v>196.0</c:v>
                </c:pt>
                <c:pt idx="8">
                  <c:v>198.0</c:v>
                </c:pt>
                <c:pt idx="9">
                  <c:v>188.0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67"/>
        <c:overlap val="-43"/>
        <c:axId val="1646313792"/>
        <c:axId val="1639839664"/>
      </c:barChart>
      <c:catAx>
        <c:axId val="164631379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39839664"/>
        <c:crosses val="autoZero"/>
        <c:auto val="1"/>
        <c:lblAlgn val="ctr"/>
        <c:lblOffset val="100"/>
        <c:noMultiLvlLbl val="0"/>
      </c:catAx>
      <c:valAx>
        <c:axId val="16398396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46313792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(1).csv]Sheet1!PivotTable1</c:name>
    <c:fmtId val="-1"/>
  </c:pivotSource>
  <c:chart>
    <c:autoTitleDeleted val="1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pieChart>
        <c:varyColors val="1"/>
        <c:ser>
          <c:idx val="0"/>
          <c:order val="0"/>
          <c:tx>
            <c:strRef>
              <c:f>Sheet1!$B$3:$B$4</c:f>
              <c:strCache>
                <c:ptCount val="1"/>
                <c:pt idx="0">
                  <c:v>HIGH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34.0</c:v>
                </c:pt>
                <c:pt idx="1">
                  <c:v>25.0</c:v>
                </c:pt>
                <c:pt idx="2">
                  <c:v>23.0</c:v>
                </c:pt>
                <c:pt idx="3">
                  <c:v>28.0</c:v>
                </c:pt>
                <c:pt idx="4">
                  <c:v>23.0</c:v>
                </c:pt>
                <c:pt idx="5">
                  <c:v>32.0</c:v>
                </c:pt>
                <c:pt idx="6">
                  <c:v>24.0</c:v>
                </c:pt>
                <c:pt idx="7">
                  <c:v>30.0</c:v>
                </c:pt>
                <c:pt idx="8">
                  <c:v>24.0</c:v>
                </c:pt>
                <c:pt idx="9">
                  <c:v>27.0</c:v>
                </c:pt>
              </c:numCache>
            </c:numRef>
          </c:val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LOW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80.0</c:v>
                </c:pt>
                <c:pt idx="1">
                  <c:v>89.0</c:v>
                </c:pt>
                <c:pt idx="2">
                  <c:v>78.0</c:v>
                </c:pt>
                <c:pt idx="3">
                  <c:v>76.0</c:v>
                </c:pt>
                <c:pt idx="4">
                  <c:v>73.0</c:v>
                </c:pt>
                <c:pt idx="5">
                  <c:v>68.0</c:v>
                </c:pt>
                <c:pt idx="6">
                  <c:v>85.0</c:v>
                </c:pt>
                <c:pt idx="7">
                  <c:v>78.0</c:v>
                </c:pt>
                <c:pt idx="8">
                  <c:v>75.0</c:v>
                </c:pt>
                <c:pt idx="9">
                  <c:v>79.0</c:v>
                </c:pt>
              </c:numCache>
            </c:numRef>
          </c:val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MED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189.0</c:v>
                </c:pt>
                <c:pt idx="1">
                  <c:v>186.0</c:v>
                </c:pt>
                <c:pt idx="2">
                  <c:v>201.0</c:v>
                </c:pt>
                <c:pt idx="3">
                  <c:v>192.0</c:v>
                </c:pt>
                <c:pt idx="4">
                  <c:v>208.0</c:v>
                </c:pt>
                <c:pt idx="5">
                  <c:v>201.0</c:v>
                </c:pt>
                <c:pt idx="6">
                  <c:v>190.0</c:v>
                </c:pt>
                <c:pt idx="7">
                  <c:v>196.0</c:v>
                </c:pt>
                <c:pt idx="8">
                  <c:v>198.0</c:v>
                </c:pt>
                <c:pt idx="9">
                  <c:v>188.0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058013212398513"/>
          <c:y val="0.17549454344522725"/>
          <c:w val="0.1252223813314929"/>
          <c:h val="0.605633835244278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7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1048708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9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0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1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9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0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1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1048692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8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9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0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1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1048702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4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1048705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chart" Target="../charts/chart2.x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56590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20599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STUDENT NAME:</a:t>
            </a:r>
            <a:r>
              <a:rPr dirty="0" sz="2400" lang="en-US"/>
              <a:t> </a:t>
            </a:r>
            <a:r>
              <a:rPr dirty="0" sz="2400" lang="en-US"/>
              <a:t>J</a:t>
            </a:r>
            <a:r>
              <a:rPr dirty="0" sz="2400" lang="en-US"/>
              <a:t> </a:t>
            </a:r>
            <a:r>
              <a:rPr dirty="0" sz="2400" lang="en-US"/>
              <a:t>B</a:t>
            </a:r>
            <a:r>
              <a:rPr dirty="0" sz="2400" lang="en-US"/>
              <a:t>A</a:t>
            </a:r>
            <a:r>
              <a:rPr dirty="0" sz="2400" lang="en-US"/>
              <a:t>L</a:t>
            </a:r>
            <a:r>
              <a:rPr dirty="0" sz="2400" lang="en-US"/>
              <a:t>A</a:t>
            </a:r>
            <a:r>
              <a:rPr dirty="0" sz="2400" lang="en-US"/>
              <a:t>J</a:t>
            </a:r>
            <a:r>
              <a:rPr dirty="0" sz="2400" lang="en-US"/>
              <a:t>I</a:t>
            </a:r>
            <a:endParaRPr altLang="en-US" lang="zh-CN"/>
          </a:p>
          <a:p>
            <a:r>
              <a:rPr dirty="0" sz="2400" lang="en-US"/>
              <a:t>REGISTER NO: 31221981</a:t>
            </a:r>
            <a:r>
              <a:rPr dirty="0" sz="2400" lang="en-US"/>
              <a:t>3</a:t>
            </a:r>
            <a:endParaRPr altLang="en-US" lang="zh-CN"/>
          </a:p>
          <a:p>
            <a:r>
              <a:rPr dirty="0" sz="2400" lang="en-US"/>
              <a:t>DEPARTMENT: BACHELOR OF COMMERCE</a:t>
            </a:r>
          </a:p>
          <a:p>
            <a:r>
              <a:rPr dirty="0" sz="2400" lang="en-US"/>
              <a:t>COLLEGE: PERI COLLEGE OF ARTS AND SCIENCE</a:t>
            </a:r>
          </a:p>
          <a:p>
            <a:r>
              <a:rPr dirty="0" sz="2400" lang="en-US"/>
              <a:t>  NM I</a:t>
            </a:r>
            <a:r>
              <a:rPr dirty="0" sz="2400" lang="en-US"/>
              <a:t>D</a:t>
            </a:r>
            <a:r>
              <a:rPr dirty="0" sz="2400" lang="en-US"/>
              <a:t> </a:t>
            </a:r>
            <a:r>
              <a:rPr dirty="0" sz="2400" lang="en-US"/>
              <a:t>:</a:t>
            </a:r>
            <a:r>
              <a:rPr dirty="0" sz="2400" lang="en-US"/>
              <a:t> </a:t>
            </a:r>
            <a:r>
              <a:rPr dirty="0" sz="2400" lang="en-US"/>
              <a:t>F90375899D0DC58A77B407989BD114B8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9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0" name="object 8"/>
          <p:cNvSpPr txBox="1"/>
          <p:nvPr/>
        </p:nvSpPr>
        <p:spPr>
          <a:xfrm>
            <a:off x="739775" y="291147"/>
            <a:ext cx="3303904" cy="1613534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1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2" name="TextBox 2"/>
          <p:cNvSpPr txBox="1"/>
          <p:nvPr/>
        </p:nvSpPr>
        <p:spPr>
          <a:xfrm>
            <a:off x="707118" y="1630755"/>
            <a:ext cx="8694964" cy="3749040"/>
          </a:xfrm>
          <a:prstGeom prst="rect"/>
          <a:noFill/>
        </p:spPr>
        <p:txBody>
          <a:bodyPr wrap="square">
            <a:spAutoFit/>
          </a:bodyPr>
          <a:p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Use PivotTables for Advanced Analysis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PivotTables can dynamically summarize and analyze your data:</a:t>
            </a:r>
          </a:p>
          <a:p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 Select Your Data Range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 Go to Insert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&gt; </a:t>
            </a:r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PivotTable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 Configure PivotTable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 Rows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Project Name or Department.</a:t>
            </a:r>
          </a:p>
          <a:p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 Columns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Performance Metrics.</a:t>
            </a:r>
          </a:p>
          <a:p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 Values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Average or Count of Performance Metrics.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6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1613534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87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4194304" name="Chart 1"/>
          <p:cNvGraphicFramePr>
            <a:graphicFrameLocks/>
          </p:cNvGraphicFramePr>
          <p:nvPr/>
        </p:nvGraphicFramePr>
        <p:xfrm>
          <a:off x="1295400" y="1039450"/>
          <a:ext cx="7829550" cy="55322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800100"/>
          </a:xfrm>
        </p:spPr>
        <p:txBody>
          <a:bodyPr/>
          <a:p>
            <a:r>
              <a:rPr dirty="0" lang="en-US"/>
              <a:t>RESULT 2 PIE CHART </a:t>
            </a:r>
            <a:endParaRPr dirty="0" lang="en-IN"/>
          </a:p>
        </p:txBody>
      </p:sp>
      <p:sp>
        <p:nvSpPr>
          <p:cNvPr id="1048694" name="Text Placeholder 2"/>
          <p:cNvSpPr>
            <a:spLocks noGrp="1"/>
          </p:cNvSpPr>
          <p:nvPr>
            <p:ph type="body" idx="1"/>
          </p:nvPr>
        </p:nvSpPr>
        <p:spPr>
          <a:xfrm>
            <a:off x="-2362200" y="4114800"/>
            <a:ext cx="76200" cy="304800"/>
          </a:xfrm>
        </p:spPr>
        <p:txBody>
          <a:bodyPr/>
          <a:p>
            <a:endParaRPr dirty="0" lang="en-IN"/>
          </a:p>
        </p:txBody>
      </p:sp>
      <p:graphicFrame>
        <p:nvGraphicFramePr>
          <p:cNvPr id="4194305" name="Chart 3"/>
          <p:cNvGraphicFramePr>
            <a:graphicFrameLocks/>
          </p:cNvGraphicFramePr>
          <p:nvPr/>
        </p:nvGraphicFramePr>
        <p:xfrm>
          <a:off x="576943" y="1739537"/>
          <a:ext cx="7548970" cy="4343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5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800100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6" name="TextBox 3"/>
          <p:cNvSpPr txBox="1"/>
          <p:nvPr/>
        </p:nvSpPr>
        <p:spPr>
          <a:xfrm>
            <a:off x="914400" y="1295400"/>
            <a:ext cx="7924800" cy="5704840"/>
          </a:xfrm>
          <a:prstGeom prst="rect"/>
          <a:noFill/>
        </p:spPr>
        <p:txBody>
          <a:bodyPr wrap="square">
            <a:spAutoFit/>
          </a:bodyPr>
          <a:p>
            <a:r>
              <a:rPr dirty="0" sz="2000" i="1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In summary, creating an effective employee performance analysis model in Excel involves several key steps to ensure you can track, analyze, and visualize data efficiently:</a:t>
            </a:r>
          </a:p>
          <a:p>
            <a:endParaRPr b="1" dirty="0" sz="2000" i="1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b="1" dirty="0" sz="2000" i="1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Data Organization</a:t>
            </a:r>
            <a:r>
              <a:rPr dirty="0" sz="2000" i="1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Start by structuring your data in a well-organized table, including essential fields such as Employee ID, Name, Gender, Department, Project ID, Performance Metrics, and Ratings.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endParaRPr b="1" dirty="0" sz="2000" i="1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b="1" dirty="0" sz="2000" i="1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Summary Tables</a:t>
            </a:r>
            <a:r>
              <a:rPr dirty="0" sz="2000" i="1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Develop summary tables to aggregate data by projects and departments. This helps in understanding overall performance trends and making comparisons.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endParaRPr b="1" dirty="0" sz="2000" i="1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b="1" dirty="0" sz="2000" i="1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</a:t>
            </a:r>
            <a:r>
              <a:rPr dirty="0" sz="2000" i="1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Utilize charts and graphs to visually represent performance data. Bar charts, pie charts, and line graphs can provide clear insights into how employees are performing across different projects and departments.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8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1413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9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5646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1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323849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2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613534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51206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413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dirty="0"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TextBox 10"/>
          <p:cNvSpPr txBox="1"/>
          <p:nvPr/>
        </p:nvSpPr>
        <p:spPr>
          <a:xfrm>
            <a:off x="381000" y="2019300"/>
            <a:ext cx="8534400" cy="3825240"/>
          </a:xfrm>
          <a:prstGeom prst="rect"/>
          <a:noFill/>
        </p:spPr>
        <p:txBody>
          <a:bodyPr wrap="square">
            <a:spAutoFit/>
          </a:bodyPr>
          <a:p>
            <a:r>
              <a:rPr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Analyzing employee performance using Excel helps organizations make data-driven decisions to enhance productivity, address skill gaps, and recognize achievements, ultimately leading to improved overall performance and employee satisfaction.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1413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5" name="TextBox 10"/>
          <p:cNvSpPr txBox="1"/>
          <p:nvPr/>
        </p:nvSpPr>
        <p:spPr>
          <a:xfrm>
            <a:off x="990600" y="2133600"/>
            <a:ext cx="7924800" cy="9042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56" name="TextBox 11"/>
          <p:cNvSpPr txBox="1"/>
          <p:nvPr/>
        </p:nvSpPr>
        <p:spPr>
          <a:xfrm>
            <a:off x="553811" y="2019300"/>
            <a:ext cx="8475889" cy="4206240"/>
          </a:xfrm>
          <a:prstGeom prst="rect"/>
          <a:noFill/>
        </p:spPr>
        <p:txBody>
          <a:bodyPr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summary of a project overview for data analytics using MS Excel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b="1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Title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Data Analytics using MS Excel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b="1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To leverage MS Excel's data analytics capabilities to extract insights, identify trends, and inform business decisions..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aims to demonstrate the power of MS Excel in data analytics, providing actionable insights to drive informed business decisions.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8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9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0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499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1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2" name="TextBox 8"/>
          <p:cNvSpPr txBox="1"/>
          <p:nvPr/>
        </p:nvSpPr>
        <p:spPr>
          <a:xfrm>
            <a:off x="1427388" y="1986643"/>
            <a:ext cx="4657726" cy="2225041"/>
          </a:xfrm>
          <a:prstGeom prst="rect"/>
          <a:noFill/>
        </p:spPr>
        <p:txBody>
          <a:bodyPr wrap="square">
            <a:spAutoFit/>
          </a:bodyPr>
          <a:p>
            <a:pPr indent="-285750" marL="285750">
              <a:buFont typeface="Arial" panose="020B0604020202020204" pitchFamily="34" charset="0"/>
              <a:buChar char="•"/>
            </a:pPr>
            <a:r>
              <a:rPr b="1" dirty="0" sz="3200" i="1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Employee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b="1" dirty="0" sz="3200" i="1" lang="en-US">
                <a:latin typeface="Trebuchet MS" panose="020B0603020202020204" pitchFamily="34" charset="0"/>
              </a:rPr>
              <a:t>Employer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b="1" dirty="0" sz="3200" i="1" lang="en-US">
                <a:latin typeface="Trebuchet MS" panose="020B0603020202020204" pitchFamily="34" charset="0"/>
              </a:rPr>
              <a:t>Organization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b="1" dirty="0" sz="3200" i="1" lang="en-US">
                <a:latin typeface="Trebuchet MS" panose="020B0603020202020204" pitchFamily="34" charset="0"/>
              </a:rPr>
              <a:t>Firm</a:t>
            </a:r>
            <a:endParaRPr dirty="0" sz="3200" lang="en-I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12325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7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8" name="TextBox 9"/>
          <p:cNvSpPr txBox="1"/>
          <p:nvPr/>
        </p:nvSpPr>
        <p:spPr>
          <a:xfrm>
            <a:off x="2514599" y="1695450"/>
            <a:ext cx="6838951" cy="5781040"/>
          </a:xfrm>
          <a:prstGeom prst="rect"/>
          <a:noFill/>
        </p:spPr>
        <p:txBody>
          <a:bodyPr wrap="square">
            <a:spAutoFit/>
          </a:bodyPr>
          <a:p>
            <a:pPr indent="-285750" marL="285750">
              <a:buFont typeface="Arial" panose="020B0604020202020204" pitchFamily="34" charset="0"/>
              <a:buChar char="•"/>
            </a:pPr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Filtering in Excel allows you to selectively display and analyze specific subsets of data based on criteria, enabling focused insights and streamlined data management.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altLang="en-US"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Groups in Excel help organize and manage data by allowing users to collapse or expand sections of related rows or columns, facilitating better data navigation and analysis.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endParaRPr altLang="en-US" b="1"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altLang="en-US"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 Pivot Table in Excel is a powerful tool that summarizes, analyzes, and presents large datasets by organizing data into rows, columns, and values for dynamic and interactive reporting</a:t>
            </a:r>
            <a:r>
              <a:rPr altLang="en-US" b="1" dirty="0" sz="2400" lang="en-US"/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800100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70" name="TextBox 3"/>
          <p:cNvSpPr txBox="1"/>
          <p:nvPr/>
        </p:nvSpPr>
        <p:spPr>
          <a:xfrm>
            <a:off x="381000" y="1110977"/>
            <a:ext cx="9144000" cy="6593840"/>
          </a:xfrm>
          <a:prstGeom prst="rect"/>
          <a:noFill/>
        </p:spPr>
        <p:txBody>
          <a:bodyPr wrap="square">
            <a:spAutoFit/>
          </a:bodyPr>
          <a:p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There is 5 features in employee dataset.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b="1" dirty="0" sz="2400" lang="en-US" u="sng">
                <a:latin typeface="Times New Roman" panose="02020603050405020304" pitchFamily="18" charset="0"/>
                <a:cs typeface="Times New Roman" panose="02020603050405020304" pitchFamily="18" charset="0"/>
              </a:rPr>
              <a:t>Business unit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"</a:t>
            </a:r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Business Unit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," "Revenue," "Expenses," "Profit," and "Market Share" to clearly present and compare metrics for each unit.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endParaRPr b="1" dirty="0" sz="2400" lang="en-US" u="sng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b="1" dirty="0" sz="2400" lang="en-US" u="sng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score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Apply conditional formatting to highlight high or low performance scores for better visualization.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endParaRPr b="1" dirty="0" sz="2400" lang="en-US" u="sng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b="1" dirty="0" sz="2400" lang="en-US" u="sng">
                <a:latin typeface="Times New Roman" panose="02020603050405020304" pitchFamily="18" charset="0"/>
                <a:cs typeface="Times New Roman" panose="02020603050405020304" pitchFamily="18" charset="0"/>
              </a:rPr>
              <a:t>Current employee rating </a:t>
            </a:r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altLang="en-US"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Number Format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Ensure that the Rating column is formatted to show numbers or a rating scale if applicable. 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2400" lang="en-US" u="sng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 gender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:Create a summary table to analyze </a:t>
            </a:r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levels by gender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 This table will help you visualize the data more </a:t>
            </a:r>
            <a:r>
              <a:rPr dirty="0" sz="2400" lang="en-US"/>
              <a:t>effectively.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5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71500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6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7" name="TextBox 8"/>
          <p:cNvSpPr txBox="1"/>
          <p:nvPr/>
        </p:nvSpPr>
        <p:spPr>
          <a:xfrm>
            <a:off x="2743200" y="2354703"/>
            <a:ext cx="8534018" cy="1501139"/>
          </a:xfrm>
          <a:prstGeom prst="rect"/>
          <a:noFill/>
        </p:spPr>
        <p:txBody>
          <a:bodyPr rtlCol="0" wrap="square">
            <a:spAutoFit/>
          </a:bodyPr>
          <a:p>
            <a:r>
              <a:rPr b="1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 </a:t>
            </a:r>
            <a:r>
              <a:rPr b="1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FORMULA :</a:t>
            </a:r>
            <a:endParaRPr b="1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b="1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IFS (Z8-5”VERY HIGH”28-4,”HIGH”,28&gt;3,”MED”,TRUE,”LOW”)</a:t>
            </a:r>
            <a:endParaRPr b="1" dirty="0" sz="28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919363182651</cp:lastModifiedBy>
  <dcterms:created xsi:type="dcterms:W3CDTF">2024-03-27T19:07:22Z</dcterms:created>
  <dcterms:modified xsi:type="dcterms:W3CDTF">2024-09-19T07:54:17Z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a634d21080a34b338d8c31c643938cfe</vt:lpwstr>
  </property>
</Properties>
</file>