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9"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180457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20323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426897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5"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833860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8"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9"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30"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538256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文本框"/>
          <p:cNvSpPr>
            <a:spLocks xmlns:a="http://schemas.openxmlformats.org/drawingml/2006/main" noGrp="1"/>
          </p:cNvSpPr>
          <p:nvPr>
            <p:ph type="title"/>
          </p:nvPr>
        </p:nvSpPr>
        <p:spPr>
          <a:xfrm xmlns:a="http://schemas.openxmlformats.org/drawingml/2006/main" rot="0">
            <a:off x="831850" y="1709738"/>
            <a:ext cx="10515600" cy="28527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6000"/>
              <a:t>Click to edit Master title style</a:t>
            </a:r>
            <a:endParaRPr lang="zh-CN" altLang="en-US" sz="6000"/>
          </a:p>
        </p:txBody>
      </p:sp>
      <p:sp>
        <p:nvSpPr>
          <p:cNvPr id="51" name="文本框"/>
          <p:cNvSpPr>
            <a:spLocks xmlns:a="http://schemas.openxmlformats.org/drawingml/2006/main" noGrp="1"/>
          </p:cNvSpPr>
          <p:nvPr>
            <p:ph type="body" idx="1"/>
          </p:nvPr>
        </p:nvSpPr>
        <p:spPr>
          <a:xfrm xmlns:a="http://schemas.openxmlformats.org/drawingml/2006/main" rot="0">
            <a:off x="831850" y="4589463"/>
            <a:ext cx="10515600" cy="150018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400">
                <a:solidFill>
                  <a:srgbClr val="898989"/>
                </a:solidFill>
              </a:rPr>
              <a:t>Click to edit Master text styles</a:t>
            </a:r>
            <a:endParaRPr lang="zh-CN" altLang="en-US" sz="2400">
              <a:solidFill>
                <a:srgbClr val="898989"/>
              </a:solidFill>
            </a:endParaRPr>
          </a:p>
        </p:txBody>
      </p:sp>
      <p:sp>
        <p:nvSpPr>
          <p:cNvPr id="52"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53"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54"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66070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20551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57343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789690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5517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81338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11560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543436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13871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4/22/2024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95241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524000" y="942534"/>
            <a:ext cx="9383152" cy="2313427"/>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KEYLOGGER AND SECURITY</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13" name="文本框"/>
          <p:cNvSpPr>
            <a:spLocks noGrp="1"/>
          </p:cNvSpPr>
          <p:nvPr>
            <p:ph type="subTitle" idx="1"/>
          </p:nvPr>
        </p:nvSpPr>
        <p:spPr>
          <a:xfrm rot="0">
            <a:off x="1524000" y="3602038"/>
            <a:ext cx="9144000" cy="30379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Presented By:</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BALAJI S -</a:t>
            </a:r>
            <a:r>
              <a:rPr lang="en-US" altLang="zh-CN" sz="2400" b="0" i="0" u="none" strike="noStrike" kern="1200" cap="none" spc="0" baseline="0">
                <a:solidFill>
                  <a:schemeClr val="tx1"/>
                </a:solidFill>
                <a:latin typeface="Calibri" pitchFamily="0" charset="0"/>
                <a:ea typeface="等线" pitchFamily="0" charset="0"/>
                <a:cs typeface="Lucida Sans"/>
              </a:rPr>
              <a:t>SSM COLLEGE OF ENGINEERING-B.TECH IT</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8491837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140677" y="267286"/>
            <a:ext cx="11830929" cy="612475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3.Behavior-Based Detection</a:t>
            </a:r>
            <a:r>
              <a:rPr lang="en-US" altLang="zh-CN" sz="2800" b="0" i="0" u="none" strike="noStrike" kern="1200" cap="none" spc="0" baseline="0">
                <a:solidFill>
                  <a:srgbClr val="0D0D0D"/>
                </a:solidFill>
                <a:latin typeface="Söhne" pitchFamily="0" charset="0"/>
                <a:ea typeface="等线" pitchFamily="0" charset="0"/>
                <a:cs typeface="Calibri" pitchFamily="0" charset="0"/>
              </a:rPr>
              <a:t>: Monitor user behavior to detect suspicious activity, such as keystrokes being recorded when no user input is expected or keystrokes being sent to unauthorized destinations. Behavioral analysis algorithms can help identify such anomalies.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4.Deployment Strategies</a:t>
            </a:r>
            <a:r>
              <a:rPr lang="en-US" altLang="zh-CN" sz="2800" b="0" i="0" u="none" strike="noStrike" kern="1200" cap="none" spc="0" baseline="0">
                <a:solidFill>
                  <a:srgbClr val="0D0D0D"/>
                </a:solidFill>
                <a:latin typeface="Söhne" pitchFamily="0" charset="0"/>
                <a:ea typeface="等线" pitchFamily="0" charset="0"/>
                <a:cs typeface="Calibri" pitchFamily="0" charset="0"/>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5.Real-Time Monitoring</a:t>
            </a:r>
            <a:r>
              <a:rPr lang="en-US" altLang="zh-CN" sz="2800" b="0" i="0" u="none" strike="noStrike" kern="1200" cap="none" spc="0" baseline="0">
                <a:solidFill>
                  <a:srgbClr val="0D0D0D"/>
                </a:solidFill>
                <a:latin typeface="Söhne" pitchFamily="0" charset="0"/>
                <a:ea typeface="等线" pitchFamily="0" charset="0"/>
                <a:cs typeface="Calibri" pitchFamily="0" charset="0"/>
              </a:rPr>
              <a:t>: Deploy real-time monitoring tools that continuously monitor keystroke activity and alert users or administrators to any suspicious behavior. These tools can help prevent keyloggers from capturing sensitive information.</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rgbClr val="0D0D0D"/>
              </a:solidFill>
              <a:latin typeface="Söhne" pitchFamily="0" charset="0"/>
              <a:ea typeface="等线" pitchFamily="0" charset="0"/>
              <a:cs typeface="Calibri" pitchFamily="0" charset="0"/>
            </a:endParaRPr>
          </a:p>
        </p:txBody>
      </p:sp>
    </p:spTree>
    <p:extLst>
      <p:ext uri="{BB962C8B-B14F-4D97-AF65-F5344CB8AC3E}">
        <p14:creationId xmlns:p14="http://schemas.microsoft.com/office/powerpoint/2010/main" val="10576900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矩形"/>
          <p:cNvSpPr>
            <a:spLocks/>
          </p:cNvSpPr>
          <p:nvPr/>
        </p:nvSpPr>
        <p:spPr>
          <a:xfrm rot="0">
            <a:off x="211015" y="211015"/>
            <a:ext cx="11788726" cy="5693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6.Secure Development Practices</a:t>
            </a:r>
            <a:r>
              <a:rPr lang="en-US" altLang="zh-CN" sz="2800" b="0" i="0" u="none" strike="noStrike" kern="1200" cap="none" spc="0" baseline="0">
                <a:solidFill>
                  <a:srgbClr val="0D0D0D"/>
                </a:solidFill>
                <a:latin typeface="Söhne" pitchFamily="0" charset="0"/>
                <a:ea typeface="等线" pitchFamily="0" charset="0"/>
                <a:cs typeface="Calibri" pitchFamily="0" charset="0"/>
              </a:rPr>
              <a:t>: Implement secure development practices to reduce the risk of keyloggers being inadvertently included in software applications. This includes code reviews, vulnerability assessments, and secure coding practices.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7.User Education and Awareness</a:t>
            </a:r>
            <a:r>
              <a:rPr lang="en-US" altLang="zh-CN" sz="2800" b="0" i="0" u="none" strike="noStrike" kern="1200" cap="none" spc="0" baseline="0">
                <a:solidFill>
                  <a:srgbClr val="0D0D0D"/>
                </a:solidFill>
                <a:latin typeface="Söhne" pitchFamily="0" charset="0"/>
                <a:ea typeface="等线" pitchFamily="0" charset="0"/>
                <a:cs typeface="Calibri" pitchFamily="0" charset="0"/>
              </a:rPr>
              <a:t>: Educate users about the risks of keyloggers and best practices for preventing infection, such as avoiding suspicious links and attachments and using strong authentication methods.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8.Regular Updates and Patching</a:t>
            </a:r>
            <a:r>
              <a:rPr lang="en-US" altLang="zh-CN" sz="2800" b="0" i="0" u="none" strike="noStrike" kern="1200" cap="none" spc="0" baseline="0">
                <a:solidFill>
                  <a:srgbClr val="0D0D0D"/>
                </a:solidFill>
                <a:latin typeface="Söhne" pitchFamily="0" charset="0"/>
                <a:ea typeface="等线" pitchFamily="0" charset="0"/>
                <a:cs typeface="Calibri" pitchFamily="0" charset="0"/>
              </a:rPr>
              <a:t>: Regularly update and patch operating systems, applications, and security software to protect against known vulnerabilities exploited by keyloggers.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Söhne" pitchFamily="0" charset="0"/>
                <a:ea typeface="等线" pitchFamily="0" charset="0"/>
                <a:cs typeface="Calibri" pitchFamily="0" charset="0"/>
              </a:rPr>
              <a:t>By deploying a combination of these algorithms and strategies, organizations can effectively detect and prevent keyloggers, enhancing their overall security posture.</a:t>
            </a:r>
            <a:endParaRPr lang="zh-CN" altLang="en-US" sz="2800" b="0" i="0" u="none" strike="noStrike" kern="1200" cap="none" spc="0" baseline="0">
              <a:solidFill>
                <a:srgbClr val="0D0D0D"/>
              </a:solidFill>
              <a:latin typeface="Söhne" pitchFamily="0" charset="0"/>
              <a:ea typeface="等线" pitchFamily="0" charset="0"/>
              <a:cs typeface="Calibri" pitchFamily="0" charset="0"/>
            </a:endParaRPr>
          </a:p>
        </p:txBody>
      </p:sp>
    </p:spTree>
    <p:extLst>
      <p:ext uri="{BB962C8B-B14F-4D97-AF65-F5344CB8AC3E}">
        <p14:creationId xmlns:p14="http://schemas.microsoft.com/office/powerpoint/2010/main" val="39851556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a:rPr>
              <a:t>RESULT</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sp>
        <p:nvSpPr>
          <p:cNvPr id="38" name="文本框"/>
          <p:cNvSpPr>
            <a:spLocks noGrp="1"/>
          </p:cNvSpPr>
          <p:nvPr>
            <p:ph type="body" idx="1"/>
          </p:nvPr>
        </p:nvSpPr>
        <p:spPr>
          <a:xfrm rot="0">
            <a:off x="393895" y="1825625"/>
            <a:ext cx="11296357"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rgbClr val="0D0D0D"/>
                </a:solidFill>
                <a:latin typeface="Söhne" pitchFamily="0" charset="0"/>
                <a:ea typeface="等线" pitchFamily="0" charset="0"/>
                <a:cs typeface="Lucida Sans"/>
              </a:rPr>
              <a:t>The result of implementing keylogger detection and prevention measures is improved security and reduced risk of data breaches and unauthorized access.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Enhanced Security</a:t>
            </a:r>
            <a:r>
              <a:rPr lang="en-US" altLang="zh-CN" sz="2800" b="0" i="0" u="none" strike="noStrike" kern="1200" cap="none" spc="0" baseline="0">
                <a:solidFill>
                  <a:srgbClr val="0D0D0D"/>
                </a:solidFill>
                <a:latin typeface="Söhne" pitchFamily="0" charset="0"/>
                <a:ea typeface="等线" pitchFamily="0" charset="0"/>
                <a:cs typeface="Lucida Sans"/>
              </a:rPr>
              <a:t>: By implementing algorithms and strategies to detect and prevent keyloggers, organizations can enhance their overall security posture, protecting sensitive information and systems from unauthorized access.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Reduced Risk of Data Breaches</a:t>
            </a:r>
            <a:r>
              <a:rPr lang="en-US" altLang="zh-CN" sz="2800" b="0" i="0" u="none" strike="noStrike" kern="1200" cap="none" spc="0" baseline="0">
                <a:solidFill>
                  <a:srgbClr val="0D0D0D"/>
                </a:solidFill>
                <a:latin typeface="Söhne" pitchFamily="0" charset="0"/>
                <a:ea typeface="等线" pitchFamily="0" charset="0"/>
                <a:cs typeface="Lucida Sans"/>
              </a:rPr>
              <a:t>: Keyloggers are often used by attackers to steal sensitive information, such as passwords and financial data. By detecting and preventing keyloggers, organizations can reduce the risk of data breaches and the associated costs and reputational damage.</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8901106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矩形"/>
          <p:cNvSpPr>
            <a:spLocks/>
          </p:cNvSpPr>
          <p:nvPr/>
        </p:nvSpPr>
        <p:spPr>
          <a:xfrm rot="0">
            <a:off x="281353" y="323557"/>
            <a:ext cx="11746523" cy="569386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3.Improved Compliance</a:t>
            </a:r>
            <a:r>
              <a:rPr lang="en-US" altLang="zh-CN" sz="2800" b="0" i="0" u="none" strike="noStrike" kern="1200" cap="none" spc="0" baseline="0">
                <a:solidFill>
                  <a:srgbClr val="0D0D0D"/>
                </a:solidFill>
                <a:latin typeface="Söhne" pitchFamily="0" charset="0"/>
                <a:ea typeface="等线" pitchFamily="0" charset="0"/>
                <a:cs typeface="Calibri" pitchFamily="0" charset="0"/>
              </a:rPr>
              <a:t>: Implementing keylogger detection and prevention measures can help organizations comply with regulatory requirements related to data protection and security, such as the GDPR or HIPAA.</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4.Increased User Trust</a:t>
            </a:r>
            <a:r>
              <a:rPr lang="en-US" altLang="zh-CN" sz="2800" b="0" i="0" u="none" strike="noStrike" kern="1200" cap="none" spc="0" baseline="0">
                <a:solidFill>
                  <a:srgbClr val="0D0D0D"/>
                </a:solidFill>
                <a:latin typeface="Söhne" pitchFamily="0" charset="0"/>
                <a:ea typeface="等线" pitchFamily="0" charset="0"/>
                <a:cs typeface="Calibri" pitchFamily="0" charset="0"/>
              </a:rPr>
              <a:t>: By taking proactive steps to protect user data from keyloggers, organizations can build trust with their customers and stakeholders, demonstrating a commitment to security and privacy.</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5.Cost Savings</a:t>
            </a:r>
            <a:r>
              <a:rPr lang="en-US" altLang="zh-CN" sz="2800" b="0" i="0" u="none" strike="noStrike" kern="1200" cap="none" spc="0" baseline="0">
                <a:solidFill>
                  <a:srgbClr val="0D0D0D"/>
                </a:solidFill>
                <a:latin typeface="Söhne" pitchFamily="0" charset="0"/>
                <a:ea typeface="等线" pitchFamily="0" charset="0"/>
                <a:cs typeface="Calibri" pitchFamily="0" charset="0"/>
              </a:rPr>
              <a:t>: Detecting and preventing keyloggers can help organizations avoid the costs associated with data breaches, such as forensic investigations, legal fees, and regulatory fines.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Söhne" pitchFamily="0" charset="0"/>
                <a:ea typeface="等线" pitchFamily="0" charset="0"/>
                <a:cs typeface="Calibri" pitchFamily="0" charset="0"/>
              </a:rPr>
              <a:t>Overall, the result of implementing keylogger detection and prevention measures is a more secure and resilient organization that is better equipped to protect sensitive information and systems from cyber threats.</a:t>
            </a:r>
            <a:endParaRPr lang="zh-CN" altLang="en-US" sz="2800" b="0" i="0" u="none" strike="noStrike" kern="1200" cap="none" spc="0" baseline="0">
              <a:solidFill>
                <a:srgbClr val="0D0D0D"/>
              </a:solidFill>
              <a:latin typeface="Söhne" pitchFamily="0" charset="0"/>
              <a:ea typeface="等线" pitchFamily="0" charset="0"/>
              <a:cs typeface="Calibri" pitchFamily="0" charset="0"/>
            </a:endParaRPr>
          </a:p>
        </p:txBody>
      </p:sp>
    </p:spTree>
    <p:extLst>
      <p:ext uri="{BB962C8B-B14F-4D97-AF65-F5344CB8AC3E}">
        <p14:creationId xmlns:p14="http://schemas.microsoft.com/office/powerpoint/2010/main" val="113188614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a:rPr>
              <a:t>CONCLUSION</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sp>
        <p:nvSpPr>
          <p:cNvPr id="41" name="文本框"/>
          <p:cNvSpPr>
            <a:spLocks noGrp="1"/>
          </p:cNvSpPr>
          <p:nvPr>
            <p:ph type="body" idx="1"/>
          </p:nvPr>
        </p:nvSpPr>
        <p:spPr>
          <a:xfrm rot="0">
            <a:off x="838200" y="1825625"/>
            <a:ext cx="10515600" cy="466725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rgbClr val="0D0D0D"/>
                </a:solidFill>
                <a:latin typeface="Söhne" pitchFamily="0" charset="0"/>
                <a:ea typeface="等线" pitchFamily="0" charset="0"/>
                <a:cs typeface="Lucida Sans"/>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53578942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矩形"/>
          <p:cNvSpPr>
            <a:spLocks/>
          </p:cNvSpPr>
          <p:nvPr/>
        </p:nvSpPr>
        <p:spPr>
          <a:xfrm rot="0">
            <a:off x="436098" y="633046"/>
            <a:ext cx="10986868" cy="3108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457200" indent="-45720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Söhne" pitchFamily="0" charset="0"/>
                <a:ea typeface="等线" pitchFamily="0" charset="0"/>
                <a:cs typeface="Calibri" pitchFamily="0" charset="0"/>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lang="zh-CN" altLang="en-US" sz="2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487557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a:rPr>
              <a:t>FUTURE SCOPE</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sp>
        <p:nvSpPr>
          <p:cNvPr id="44" name="文本框"/>
          <p:cNvSpPr>
            <a:spLocks noGrp="1"/>
          </p:cNvSpPr>
          <p:nvPr>
            <p:ph type="body" idx="1"/>
          </p:nvPr>
        </p:nvSpPr>
        <p:spPr>
          <a:xfrm rot="0">
            <a:off x="295421" y="1825625"/>
            <a:ext cx="11451101" cy="466725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rgbClr val="0D0D0D"/>
                </a:solidFill>
                <a:latin typeface="Söhne" pitchFamily="0" charset="0"/>
                <a:ea typeface="等线" pitchFamily="0" charset="0"/>
                <a:cs typeface="Lucida Sans"/>
              </a:rPr>
              <a:t>The future scope of keylogger detection and prevention lies in the continued development and implementation of advanced technologies and strategies to combat evolving threats. Some key areas of focus include:</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90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Advanced Detection Algorithms</a:t>
            </a:r>
            <a:r>
              <a:rPr lang="en-US" altLang="zh-CN" sz="2800" b="0" i="0" u="none" strike="noStrike" kern="1200" cap="none" spc="0" baseline="0">
                <a:solidFill>
                  <a:srgbClr val="0D0D0D"/>
                </a:solidFill>
                <a:latin typeface="Söhne" pitchFamily="0" charset="0"/>
                <a:ea typeface="等线" pitchFamily="0" charset="0"/>
                <a:cs typeface="Lucida Sans"/>
              </a:rPr>
              <a:t>: Continued research and development of advanced algorithms, such as machine learning and artificial intelligence, to enhance the detection of keyloggers based on behavioral patterns and anomalies.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90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Behavioral Biometrics</a:t>
            </a:r>
            <a:r>
              <a:rPr lang="en-US" altLang="zh-CN" sz="2800" b="0" i="0" u="none" strike="noStrike" kern="1200" cap="none" spc="0" baseline="0">
                <a:solidFill>
                  <a:srgbClr val="0D0D0D"/>
                </a:solidFill>
                <a:latin typeface="Söhne" pitchFamily="0" charset="0"/>
                <a:ea typeface="等线" pitchFamily="0" charset="0"/>
                <a:cs typeface="Lucida Sans"/>
              </a:rPr>
              <a:t>: Integration of behavioral biometrics, such as keystroke dynamics and mouse movement patterns, to improve the accuracy of keylogger detection and authentication processes.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12853089"/>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矩形"/>
          <p:cNvSpPr>
            <a:spLocks/>
          </p:cNvSpPr>
          <p:nvPr/>
        </p:nvSpPr>
        <p:spPr>
          <a:xfrm rot="0">
            <a:off x="168811" y="365758"/>
            <a:ext cx="11774659" cy="6555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3.Endpoint Security Solutions</a:t>
            </a:r>
            <a:r>
              <a:rPr lang="en-US" altLang="zh-CN" sz="2800" b="0" i="0" u="none" strike="noStrike" kern="1200" cap="none" spc="0" baseline="0">
                <a:solidFill>
                  <a:srgbClr val="0D0D0D"/>
                </a:solidFill>
                <a:latin typeface="Söhne" pitchFamily="0" charset="0"/>
                <a:ea typeface="等线" pitchFamily="0" charset="0"/>
                <a:cs typeface="Calibri" pitchFamily="0" charset="0"/>
              </a:rPr>
              <a:t>: Development of more robust endpoint security solutions that can detect and prevent keyloggers in real-time, while minimizing performance impact on systems.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4.Network Security Enhancements</a:t>
            </a:r>
            <a:r>
              <a:rPr lang="en-US" altLang="zh-CN" sz="2800" b="0" i="0" u="none" strike="noStrike" kern="1200" cap="none" spc="0" baseline="0">
                <a:solidFill>
                  <a:srgbClr val="0D0D0D"/>
                </a:solidFill>
                <a:latin typeface="Söhne" pitchFamily="0" charset="0"/>
                <a:ea typeface="等线" pitchFamily="0" charset="0"/>
                <a:cs typeface="Calibri" pitchFamily="0" charset="0"/>
              </a:rPr>
              <a:t>: Enhancement of network security measures to detect and block keylogger communication over the network, including encrypted communication channels.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5.Secure Development Practices</a:t>
            </a:r>
            <a:r>
              <a:rPr lang="en-US" altLang="zh-CN" sz="2800" b="0" i="0" u="none" strike="noStrike" kern="1200" cap="none" spc="0" baseline="0">
                <a:solidFill>
                  <a:srgbClr val="0D0D0D"/>
                </a:solidFill>
                <a:latin typeface="Söhne" pitchFamily="0" charset="0"/>
                <a:ea typeface="等线" pitchFamily="0" charset="0"/>
                <a:cs typeface="Calibri" pitchFamily="0" charset="0"/>
              </a:rPr>
              <a:t>: Continued emphasis on secure development practices to minimize the risk of keyloggers being inadvertently included in software applications.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6.User Education and Awareness</a:t>
            </a:r>
            <a:r>
              <a:rPr lang="en-US" altLang="zh-CN" sz="2800" b="0" i="0" u="none" strike="noStrike" kern="1200" cap="none" spc="0" baseline="0">
                <a:solidFill>
                  <a:srgbClr val="0D0D0D"/>
                </a:solidFill>
                <a:latin typeface="Söhne" pitchFamily="0" charset="0"/>
                <a:ea typeface="等线" pitchFamily="0" charset="0"/>
                <a:cs typeface="Calibri" pitchFamily="0" charset="0"/>
              </a:rPr>
              <a:t>: Increasing user education and awareness about the risks of keyloggers and best practices for prevention, such as using strong passwords and avoiding suspicious links and attachments.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7.Regulatory Compliance</a:t>
            </a:r>
            <a:r>
              <a:rPr lang="en-US" altLang="zh-CN" sz="2800" b="0" i="0" u="none" strike="noStrike" kern="1200" cap="none" spc="0" baseline="0">
                <a:solidFill>
                  <a:srgbClr val="0D0D0D"/>
                </a:solidFill>
                <a:latin typeface="Söhne" pitchFamily="0" charset="0"/>
                <a:ea typeface="等线" pitchFamily="0" charset="0"/>
                <a:cs typeface="Calibri" pitchFamily="0" charset="0"/>
              </a:rPr>
              <a:t>: Ensuring compliance with regulatory requirements related to data protection and security, which may include specific measures to detect and prevent keyloggers.</a:t>
            </a:r>
            <a:endParaRPr lang="zh-CN" altLang="en-US" sz="2800" b="0" i="0" u="none" strike="noStrike" kern="1200" cap="none" spc="0" baseline="0">
              <a:solidFill>
                <a:srgbClr val="0D0D0D"/>
              </a:solidFill>
              <a:latin typeface="Söhne" pitchFamily="0" charset="0"/>
              <a:ea typeface="等线" pitchFamily="0" charset="0"/>
              <a:cs typeface="Calibri" pitchFamily="0" charset="0"/>
            </a:endParaRPr>
          </a:p>
        </p:txBody>
      </p:sp>
    </p:spTree>
    <p:extLst>
      <p:ext uri="{BB962C8B-B14F-4D97-AF65-F5344CB8AC3E}">
        <p14:creationId xmlns:p14="http://schemas.microsoft.com/office/powerpoint/2010/main" val="1357898434"/>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矩形"/>
          <p:cNvSpPr>
            <a:spLocks/>
          </p:cNvSpPr>
          <p:nvPr/>
        </p:nvSpPr>
        <p:spPr>
          <a:xfrm rot="0">
            <a:off x="436096" y="492368"/>
            <a:ext cx="11127545"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8.Integration with Security Information and Event Management (SIEM)</a:t>
            </a:r>
            <a:r>
              <a:rPr lang="en-US" altLang="zh-CN" sz="2800" b="0" i="0" u="none" strike="noStrike" kern="1200" cap="none" spc="0" baseline="0">
                <a:solidFill>
                  <a:srgbClr val="0D0D0D"/>
                </a:solidFill>
                <a:latin typeface="Söhne" pitchFamily="0" charset="0"/>
                <a:ea typeface="等线" pitchFamily="0" charset="0"/>
                <a:cs typeface="Calibri" pitchFamily="0" charset="0"/>
              </a:rPr>
              <a:t>: Integration of keylogger detection and prevention measures with SIEM solutions for centralized monitoring and management of security events.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Söhne" pitchFamily="0" charset="0"/>
                <a:ea typeface="等线" pitchFamily="0" charset="0"/>
                <a:cs typeface="Calibri" pitchFamily="0" charset="0"/>
              </a:rPr>
              <a:t>Overall, the future scope of keylogger detection and prevention is focused on leveraging advanced technologies and strategies to stay ahead of evolving threats and enhance overall security posture.</a:t>
            </a:r>
            <a:endParaRPr lang="zh-CN" altLang="en-US" sz="2800" b="0" i="0" u="none" strike="noStrike" kern="1200" cap="none" spc="0" baseline="0">
              <a:solidFill>
                <a:srgbClr val="0D0D0D"/>
              </a:solidFill>
              <a:latin typeface="Söhne" pitchFamily="0" charset="0"/>
              <a:ea typeface="等线" pitchFamily="0" charset="0"/>
              <a:cs typeface="Calibri" pitchFamily="0" charset="0"/>
            </a:endParaRPr>
          </a:p>
        </p:txBody>
      </p:sp>
    </p:spTree>
    <p:extLst>
      <p:ext uri="{BB962C8B-B14F-4D97-AF65-F5344CB8AC3E}">
        <p14:creationId xmlns:p14="http://schemas.microsoft.com/office/powerpoint/2010/main" val="1427879838"/>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a:rPr>
              <a:t>REFERENCES</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sp>
        <p:nvSpPr>
          <p:cNvPr id="48" name="文本框"/>
          <p:cNvSpPr>
            <a:spLocks noGrp="1"/>
          </p:cNvSpPr>
          <p:nvPr>
            <p:ph type="body" idx="1"/>
          </p:nvPr>
        </p:nvSpPr>
        <p:spPr>
          <a:xfrm rot="0">
            <a:off x="295422" y="1825625"/>
            <a:ext cx="11507371" cy="4912801"/>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rgbClr val="0D0D0D"/>
                </a:solidFill>
                <a:latin typeface="Söhne" pitchFamily="0" charset="0"/>
                <a:ea typeface="等线" pitchFamily="0" charset="0"/>
                <a:cs typeface="Lucida Sans"/>
              </a:rPr>
              <a:t>Here are some references on keyloggers and security:</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0" i="0" u="none" strike="noStrike" kern="1200" cap="none" spc="0" baseline="0">
                <a:solidFill>
                  <a:srgbClr val="0D0D0D"/>
                </a:solidFill>
                <a:latin typeface="Söhne" pitchFamily="0" charset="0"/>
                <a:ea typeface="等线" pitchFamily="0" charset="0"/>
                <a:cs typeface="Lucida Sans"/>
              </a:rPr>
              <a:t>Mitnick, Kevin, and William L. Simon. "The Art of Intrusion: The Real Stories Behind the Exploits of Hackers, Intruders and Deceivers." John Wiley &amp; Sons, 2005.</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0" i="0" u="none" strike="noStrike" kern="1200" cap="none" spc="0" baseline="0">
                <a:solidFill>
                  <a:srgbClr val="0D0D0D"/>
                </a:solidFill>
                <a:latin typeface="Söhne" pitchFamily="0" charset="0"/>
                <a:ea typeface="等线" pitchFamily="0" charset="0"/>
                <a:cs typeface="Lucida Sans"/>
              </a:rPr>
              <a:t>Schneier, Bruce. "Secrets and Lies: Digital Security in a Networked World." John Wiley &amp; Sons, 2000.</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0" i="0" u="none" strike="noStrike" kern="1200" cap="none" spc="0" baseline="0">
                <a:solidFill>
                  <a:srgbClr val="0D0D0D"/>
                </a:solidFill>
                <a:latin typeface="Söhne" pitchFamily="0" charset="0"/>
                <a:ea typeface="等线" pitchFamily="0" charset="0"/>
                <a:cs typeface="Lucida Sans"/>
              </a:rPr>
              <a:t>Grimes, Roger A. "Hacking the Hacker: Learn From the Experts Who Take Down Hackers." John Wiley &amp; Sons, 2017.</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0" i="0" u="none" strike="noStrike" kern="1200" cap="none" spc="0" baseline="0">
                <a:solidFill>
                  <a:srgbClr val="0D0D0D"/>
                </a:solidFill>
                <a:latin typeface="Söhne" pitchFamily="0" charset="0"/>
                <a:ea typeface="等线" pitchFamily="0" charset="0"/>
                <a:cs typeface="Lucida Sans"/>
              </a:rPr>
              <a:t>Stamp, Mark. "Information Security: Principles and Practice." John Wiley &amp; Sons, 2015.</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0" i="0" u="none" strike="noStrike" kern="1200" cap="none" spc="0" baseline="0">
                <a:solidFill>
                  <a:srgbClr val="0D0D0D"/>
                </a:solidFill>
                <a:latin typeface="Söhne" pitchFamily="0" charset="0"/>
                <a:ea typeface="等线" pitchFamily="0" charset="0"/>
                <a:cs typeface="Lucida Sans"/>
              </a:rPr>
              <a:t>Stallings, William. "Cryptography and Network Security: Principles and Practice." Pearson, 2016.</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4724989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title"/>
          </p:nvPr>
        </p:nvSpPr>
        <p:spPr>
          <a:xfrm rot="0">
            <a:off x="854613" y="210380"/>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Arial" pitchFamily="34" charset="0"/>
              </a:rPr>
              <a:t>OUTLINE</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sp>
        <p:nvSpPr>
          <p:cNvPr id="2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Arial" pitchFamily="34" charset="0"/>
                <a:ea typeface="Calibri" pitchFamily="0" charset="0"/>
                <a:cs typeface="Arial" pitchFamily="34" charset="0"/>
              </a:rPr>
              <a:t>Problem Statement </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305435" indent="-305435"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305435" indent="-305435"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Arial" pitchFamily="34" charset="0"/>
                <a:ea typeface="Calibri" pitchFamily="0" charset="0"/>
                <a:cs typeface="Calibri" pitchFamily="0" charset="0"/>
              </a:rPr>
              <a:t>System </a:t>
            </a:r>
            <a:r>
              <a:rPr lang="en-US" altLang="zh-CN" sz="2800" b="1" i="0" u="none" strike="noStrike" kern="1200" cap="none" spc="0" baseline="0">
                <a:solidFill>
                  <a:schemeClr val="tx1"/>
                </a:solidFill>
                <a:latin typeface="Arial" pitchFamily="34" charset="0"/>
                <a:ea typeface="Calibri" pitchFamily="0" charset="0"/>
                <a:cs typeface="Calibri" pitchFamily="0" charset="0"/>
              </a:rPr>
              <a:t>Development Approach </a:t>
            </a:r>
            <a:r>
              <a:rPr lang="en-US" altLang="zh-CN" sz="2800" b="0" i="0" u="none" strike="noStrike" kern="1200" cap="none" spc="0" baseline="0">
                <a:solidFill>
                  <a:schemeClr val="tx1"/>
                </a:solidFill>
                <a:latin typeface="Arial" pitchFamily="34" charset="0"/>
                <a:ea typeface="Calibri" pitchFamily="0" charset="0"/>
                <a:cs typeface="Calibri" pitchFamily="0" charset="0"/>
              </a:rPr>
              <a:t> </a:t>
            </a:r>
            <a:endParaRPr lang="en-US" altLang="zh-CN" sz="2800" b="0" i="0" u="none" strike="noStrike" kern="1200" cap="none" spc="0" baseline="0">
              <a:solidFill>
                <a:schemeClr val="tx1"/>
              </a:solidFill>
              <a:latin typeface="Arial" pitchFamily="34" charset="0"/>
              <a:ea typeface="Calibri" pitchFamily="0" charset="0"/>
              <a:cs typeface="Calibri" pitchFamily="0" charset="0"/>
            </a:endParaRPr>
          </a:p>
          <a:p>
            <a:pPr marL="305435" indent="-305435"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305435" indent="-305435"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Arial" pitchFamily="34" charset="0"/>
                <a:ea typeface="Calibri" pitchFamily="0" charset="0"/>
                <a:cs typeface="Arial" pitchFamily="34" charset="0"/>
              </a:rPr>
              <a:t>Result </a:t>
            </a:r>
            <a:endParaRPr lang="en-US" altLang="zh-CN" sz="2800" b="1" i="0" u="none" strike="noStrike" kern="1200" cap="none" spc="0" baseline="0">
              <a:solidFill>
                <a:schemeClr val="tx1"/>
              </a:solidFill>
              <a:latin typeface="Arial" pitchFamily="34" charset="0"/>
              <a:ea typeface="Calibri" pitchFamily="0" charset="0"/>
              <a:cs typeface="Arial" pitchFamily="34" charset="0"/>
            </a:endParaRPr>
          </a:p>
          <a:p>
            <a:pPr marL="305435" indent="-305435"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305435" indent="-305435"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800" b="1" i="0" u="none" strike="noStrike" kern="1200" cap="none" spc="0" baseline="0">
              <a:solidFill>
                <a:schemeClr val="tx1"/>
              </a:solidFill>
              <a:latin typeface="Arial" pitchFamily="34" charset="0"/>
              <a:ea typeface="Calibri" pitchFamily="0" charset="0"/>
              <a:cs typeface="Arial" pitchFamily="34" charset="0"/>
            </a:endParaRPr>
          </a:p>
          <a:p>
            <a:pPr marL="305435" indent="-305435"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Arial" pitchFamily="34" charset="0"/>
                <a:ea typeface="Calibri" pitchFamily="0" charset="0"/>
                <a:cs typeface="Arial" pitchFamily="34" charset="0"/>
              </a:rPr>
              <a:t>References</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809409715"/>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矩形"/>
          <p:cNvSpPr>
            <a:spLocks/>
          </p:cNvSpPr>
          <p:nvPr/>
        </p:nvSpPr>
        <p:spPr>
          <a:xfrm rot="0">
            <a:off x="492369" y="1406769"/>
            <a:ext cx="11071274"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Söhne" pitchFamily="0" charset="0"/>
                <a:ea typeface="等线" pitchFamily="0" charset="0"/>
                <a:cs typeface="Calibri" pitchFamily="0" charset="0"/>
              </a:rPr>
              <a:t>6.Anderson, Ross. "Security Engineering: A Guide to Building Dependable Distributed Systems." John Wiley &amp; Sons, 2008.</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Söhne" pitchFamily="0" charset="0"/>
                <a:ea typeface="等线" pitchFamily="0" charset="0"/>
                <a:cs typeface="Calibri" pitchFamily="0" charset="0"/>
              </a:rPr>
              <a:t>7.Bosworth, Seymour, Michel E. </a:t>
            </a:r>
            <a:r>
              <a:rPr lang="en-US" altLang="zh-CN" sz="2800" b="0" i="0" u="none" strike="noStrike" kern="1200" cap="none" spc="0" baseline="0">
                <a:solidFill>
                  <a:srgbClr val="0D0D0D"/>
                </a:solidFill>
                <a:latin typeface="Söhne" pitchFamily="0" charset="0"/>
                <a:ea typeface="等线" pitchFamily="0" charset="0"/>
                <a:cs typeface="Calibri" pitchFamily="0" charset="0"/>
              </a:rPr>
              <a:t>Kabay</a:t>
            </a:r>
            <a:r>
              <a:rPr lang="en-US" altLang="zh-CN" sz="2800" b="0" i="0" u="none" strike="noStrike" kern="1200" cap="none" spc="0" baseline="0">
                <a:solidFill>
                  <a:srgbClr val="0D0D0D"/>
                </a:solidFill>
                <a:latin typeface="Söhne" pitchFamily="0" charset="0"/>
                <a:ea typeface="等线" pitchFamily="0" charset="0"/>
                <a:cs typeface="Calibri" pitchFamily="0" charset="0"/>
              </a:rPr>
              <a:t>, and Eric </a:t>
            </a:r>
            <a:r>
              <a:rPr lang="en-US" altLang="zh-CN" sz="2800" b="0" i="0" u="none" strike="noStrike" kern="1200" cap="none" spc="0" baseline="0">
                <a:solidFill>
                  <a:srgbClr val="0D0D0D"/>
                </a:solidFill>
                <a:latin typeface="Söhne" pitchFamily="0" charset="0"/>
                <a:ea typeface="等线" pitchFamily="0" charset="0"/>
                <a:cs typeface="Calibri" pitchFamily="0" charset="0"/>
              </a:rPr>
              <a:t>Whyne</a:t>
            </a:r>
            <a:r>
              <a:rPr lang="en-US" altLang="zh-CN" sz="2800" b="0" i="0" u="none" strike="noStrike" kern="1200" cap="none" spc="0" baseline="0">
                <a:solidFill>
                  <a:srgbClr val="0D0D0D"/>
                </a:solidFill>
                <a:latin typeface="Söhne" pitchFamily="0" charset="0"/>
                <a:ea typeface="等线" pitchFamily="0" charset="0"/>
                <a:cs typeface="Calibri" pitchFamily="0" charset="0"/>
              </a:rPr>
              <a:t>. "Computer Security Handbook." John Wiley &amp; Sons, 2012.</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ClrTx/>
              <a:buAutoNum type="arabicPeriod"/>
            </a:pP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ClrTx/>
              <a:buAutoNum type="arabicPeriod"/>
            </a:pP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Söhne" pitchFamily="0" charset="0"/>
                <a:ea typeface="等线" pitchFamily="0" charset="0"/>
                <a:cs typeface="Calibri" pitchFamily="0" charset="0"/>
              </a:rPr>
              <a:t>These references provide a wealth of information on keyloggers, cybersecurity, and best practices for protecting against various cyber threats.</a:t>
            </a:r>
            <a:endParaRPr lang="zh-CN" altLang="en-US" sz="2800" b="0" i="0" u="none" strike="noStrike" kern="1200" cap="none" spc="0" baseline="0">
              <a:solidFill>
                <a:srgbClr val="0D0D0D"/>
              </a:solidFill>
              <a:latin typeface="Söhne" pitchFamily="0" charset="0"/>
              <a:ea typeface="等线" pitchFamily="0" charset="0"/>
              <a:cs typeface="Calibri" pitchFamily="0" charset="0"/>
            </a:endParaRPr>
          </a:p>
        </p:txBody>
      </p:sp>
    </p:spTree>
    <p:extLst>
      <p:ext uri="{BB962C8B-B14F-4D97-AF65-F5344CB8AC3E}">
        <p14:creationId xmlns:p14="http://schemas.microsoft.com/office/powerpoint/2010/main" val="1494652543"/>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831850" y="1709738"/>
            <a:ext cx="10515600" cy="2852737"/>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THANK YOU</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56" name="文本框"/>
          <p:cNvSpPr>
            <a:spLocks noGrp="1"/>
          </p:cNvSpPr>
          <p:nvPr>
            <p:ph type="body" idx="1"/>
          </p:nvPr>
        </p:nvSpPr>
        <p:spPr>
          <a:xfrm rot="0">
            <a:off x="831850" y="4589463"/>
            <a:ext cx="10515600" cy="15001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zh-CN" altLang="en-US" sz="2400" b="0" i="0" u="none" strike="noStrike" kern="1200" cap="none" spc="0" baseline="0">
              <a:solidFill>
                <a:srgbClr val="898989"/>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2713646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D0D0D"/>
                </a:solidFill>
                <a:latin typeface="Calibri Light" pitchFamily="0" charset="0"/>
                <a:ea typeface="等线 Light" pitchFamily="0" charset="0"/>
                <a:cs typeface="Lucida Sans"/>
              </a:rPr>
              <a:t>PROBLEM STATEMENT</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sp>
        <p:nvSpPr>
          <p:cNvPr id="22" name="文本框"/>
          <p:cNvSpPr>
            <a:spLocks noGrp="1"/>
          </p:cNvSpPr>
          <p:nvPr>
            <p:ph type="body" idx="1"/>
          </p:nvPr>
        </p:nvSpPr>
        <p:spPr>
          <a:xfrm rot="0">
            <a:off x="168812" y="1825625"/>
            <a:ext cx="11718388"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a:rPr>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endParaRPr lang="en-US" altLang="zh-CN" sz="2800" b="0" i="0" u="none" strike="noStrike" kern="1200" cap="none" spc="0" baseline="0">
              <a:solidFill>
                <a:schemeClr val="tx1"/>
              </a:solidFill>
              <a:latin typeface="Calibri"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endParaRPr lang="en-US" altLang="zh-CN" sz="2800" b="0" i="0" u="none" strike="noStrike" kern="1200" cap="none" spc="0" baseline="0">
              <a:solidFill>
                <a:schemeClr val="tx1"/>
              </a:solidFill>
              <a:latin typeface="Calibri"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a:rPr>
              <a:t>A security problem statement related to keyloggers might address concerns about unauthorized access to sensitive information, potential data breaches, and the need for robust cybersecurity measures to detect and prevent keylogging activities.</a:t>
            </a: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8922853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a:rPr>
              <a:t>PROPOSED SOLUTION</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sp>
        <p:nvSpPr>
          <p:cNvPr id="24" name="文本框"/>
          <p:cNvSpPr>
            <a:spLocks noGrp="1"/>
          </p:cNvSpPr>
          <p:nvPr>
            <p:ph type="body" idx="1"/>
          </p:nvPr>
        </p:nvSpPr>
        <p:spPr>
          <a:xfrm rot="0">
            <a:off x="211015" y="1825625"/>
            <a:ext cx="11619914" cy="466725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rgbClr val="0D0D0D"/>
                </a:solidFill>
                <a:latin typeface="Söhne" pitchFamily="0" charset="0"/>
                <a:ea typeface="等线" pitchFamily="0" charset="0"/>
                <a:cs typeface="Lucida Sans"/>
              </a:rPr>
              <a:t>To mitigate the risks associated with keyloggers, several security measures can be implemented:</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90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Use Antivirus Software</a:t>
            </a:r>
            <a:r>
              <a:rPr lang="en-US" altLang="zh-CN" sz="2800" b="0" i="0" u="none" strike="noStrike" kern="1200" cap="none" spc="0" baseline="0">
                <a:solidFill>
                  <a:srgbClr val="0D0D0D"/>
                </a:solidFill>
                <a:latin typeface="Söhne" pitchFamily="0" charset="0"/>
                <a:ea typeface="等线" pitchFamily="0" charset="0"/>
                <a:cs typeface="Lucida Sans"/>
              </a:rPr>
              <a:t>: Regularly update and use reputable antivirus software that includes keylogger detection capabilities.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90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Use a Firewall</a:t>
            </a:r>
            <a:r>
              <a:rPr lang="en-US" altLang="zh-CN" sz="2800" b="0" i="0" u="none" strike="noStrike" kern="1200" cap="none" spc="0" baseline="0">
                <a:solidFill>
                  <a:srgbClr val="0D0D0D"/>
                </a:solidFill>
                <a:latin typeface="Söhne" pitchFamily="0" charset="0"/>
                <a:ea typeface="等线" pitchFamily="0" charset="0"/>
                <a:cs typeface="Lucida Sans"/>
              </a:rPr>
              <a:t>: Enable a firewall to block unauthorized access to your system, which can help prevent keyloggers from sending captured data to remote servers.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0" indent="0" algn="l">
              <a:lnSpc>
                <a:spcPct val="90000"/>
              </a:lnSpc>
              <a:spcBef>
                <a:spcPts val="100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Lucida Sans"/>
              </a:rPr>
              <a:t>3.Keep Software Updated</a:t>
            </a:r>
            <a:r>
              <a:rPr lang="en-US" altLang="zh-CN" sz="2800" b="0" i="0" u="none" strike="noStrike" kern="1200" cap="none" spc="0" baseline="0">
                <a:solidFill>
                  <a:srgbClr val="0D0D0D"/>
                </a:solidFill>
                <a:latin typeface="Söhne" pitchFamily="0" charset="0"/>
                <a:ea typeface="等线" pitchFamily="0" charset="0"/>
                <a:cs typeface="Lucida Sans"/>
              </a:rPr>
              <a:t>: Regularly update your operating system, applications, and browser to protect against known vulnerabilities exploited by keyloggers.</a:t>
            </a: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129192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body" idx="1"/>
          </p:nvPr>
        </p:nvSpPr>
        <p:spPr>
          <a:xfrm rot="0">
            <a:off x="365758" y="225084"/>
            <a:ext cx="11394831" cy="645707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9000"/>
              </a:lnSpc>
              <a:spcBef>
                <a:spcPts val="100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Lucida Sans"/>
              </a:rPr>
              <a:t>4.Use Strong, Unique Passwords</a:t>
            </a:r>
            <a:r>
              <a:rPr lang="en-US" altLang="zh-CN" sz="2800" b="0" i="0" u="none" strike="noStrike" kern="1200" cap="none" spc="0" baseline="0">
                <a:solidFill>
                  <a:srgbClr val="0D0D0D"/>
                </a:solidFill>
                <a:latin typeface="Söhne" pitchFamily="0" charset="0"/>
                <a:ea typeface="等线" pitchFamily="0" charset="0"/>
                <a:cs typeface="Lucida Sans"/>
              </a:rPr>
              <a:t>: Use strong, unique passwords for all accounts and consider using a password manager to help manage them.</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0" indent="0" algn="l">
              <a:lnSpc>
                <a:spcPct val="79000"/>
              </a:lnSpc>
              <a:spcBef>
                <a:spcPts val="100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Lucida Sans"/>
              </a:rPr>
              <a:t>5.Enable Two-Factor Authentication (2FA)</a:t>
            </a:r>
            <a:r>
              <a:rPr lang="en-US" altLang="zh-CN" sz="2800" b="0" i="0" u="none" strike="noStrike" kern="1200" cap="none" spc="0" baseline="0">
                <a:solidFill>
                  <a:srgbClr val="0D0D0D"/>
                </a:solidFill>
                <a:latin typeface="Söhne" pitchFamily="0" charset="0"/>
                <a:ea typeface="等线" pitchFamily="0" charset="0"/>
                <a:cs typeface="Lucida Sans"/>
              </a:rPr>
              <a:t>: Enable 2FA on all accounts that support it, adding an extra layer of security even if a keylogger captures your password.</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0" indent="0" algn="l">
              <a:lnSpc>
                <a:spcPct val="79000"/>
              </a:lnSpc>
              <a:spcBef>
                <a:spcPts val="100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Lucida Sans"/>
              </a:rPr>
              <a:t>6.Be Wary of Phishing</a:t>
            </a:r>
            <a:r>
              <a:rPr lang="en-US" altLang="zh-CN" sz="2800" b="0" i="0" u="none" strike="noStrike" kern="1200" cap="none" spc="0" baseline="0">
                <a:solidFill>
                  <a:srgbClr val="0D0D0D"/>
                </a:solidFill>
                <a:latin typeface="Söhne" pitchFamily="0" charset="0"/>
                <a:ea typeface="等线" pitchFamily="0" charset="0"/>
                <a:cs typeface="Lucida Sans"/>
              </a:rPr>
              <a:t>: Be cautious of phishing attempts that may trick you into installing keyloggers or providing your login credentials.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0" indent="0" algn="l">
              <a:lnSpc>
                <a:spcPct val="79000"/>
              </a:lnSpc>
              <a:spcBef>
                <a:spcPts val="100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Lucida Sans"/>
              </a:rPr>
              <a:t>7.Regularly Check for Keyloggers</a:t>
            </a:r>
            <a:r>
              <a:rPr lang="en-US" altLang="zh-CN" sz="2800" b="0" i="0" u="none" strike="noStrike" kern="1200" cap="none" spc="0" baseline="0">
                <a:solidFill>
                  <a:srgbClr val="0D0D0D"/>
                </a:solidFill>
                <a:latin typeface="Söhne" pitchFamily="0" charset="0"/>
                <a:ea typeface="等线" pitchFamily="0" charset="0"/>
                <a:cs typeface="Lucida Sans"/>
              </a:rPr>
              <a:t>: Use reputable anti-keylogger software to regularly scan your system for any signs of keylogger activity.</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0" indent="0" algn="l">
              <a:lnSpc>
                <a:spcPct val="79000"/>
              </a:lnSpc>
              <a:spcBef>
                <a:spcPts val="100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Lucida Sans"/>
              </a:rPr>
              <a:t>8.Use Virtual Keyboards</a:t>
            </a:r>
            <a:r>
              <a:rPr lang="en-US" altLang="zh-CN" sz="2800" b="0" i="0" u="none" strike="noStrike" kern="1200" cap="none" spc="0" baseline="0">
                <a:solidFill>
                  <a:srgbClr val="0D0D0D"/>
                </a:solidFill>
                <a:latin typeface="Söhne" pitchFamily="0" charset="0"/>
                <a:ea typeface="等线" pitchFamily="0" charset="0"/>
                <a:cs typeface="Lucida Sans"/>
              </a:rPr>
              <a:t>: When entering sensitive information, such as passwords, consider using a virtual keyboard to help protect against hardware-based keyloggers.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0" indent="0" algn="l">
              <a:lnSpc>
                <a:spcPct val="79000"/>
              </a:lnSpc>
              <a:spcBef>
                <a:spcPts val="100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Lucida Sans"/>
              </a:rPr>
              <a:t>9.Limit Administrative Privileges</a:t>
            </a:r>
            <a:r>
              <a:rPr lang="en-US" altLang="zh-CN" sz="2800" b="0" i="0" u="none" strike="noStrike" kern="1200" cap="none" spc="0" baseline="0">
                <a:solidFill>
                  <a:srgbClr val="0D0D0D"/>
                </a:solidFill>
                <a:latin typeface="Söhne" pitchFamily="0" charset="0"/>
                <a:ea typeface="等线" pitchFamily="0" charset="0"/>
                <a:cs typeface="Lucida Sans"/>
              </a:rPr>
              <a:t>: Avoid using accounts with administrative privileges for everyday tasks to minimize the impact of a keylogger compromising your system.</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28879268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title"/>
          </p:nvPr>
        </p:nvSpPr>
        <p:spPr>
          <a:xfrm rot="0">
            <a:off x="838200" y="365126"/>
            <a:ext cx="10515600" cy="106978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a:rPr>
              <a:t>SYSTEM APPROACH</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sp>
        <p:nvSpPr>
          <p:cNvPr id="27" name="文本框"/>
          <p:cNvSpPr>
            <a:spLocks noGrp="1"/>
          </p:cNvSpPr>
          <p:nvPr>
            <p:ph type="body" idx="1"/>
          </p:nvPr>
        </p:nvSpPr>
        <p:spPr>
          <a:xfrm rot="0">
            <a:off x="211015" y="1659988"/>
            <a:ext cx="11816861" cy="5022165"/>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rgbClr val="0D0D0D"/>
                </a:solidFill>
                <a:latin typeface="Söhne" pitchFamily="0" charset="0"/>
                <a:ea typeface="等线" pitchFamily="0" charset="0"/>
                <a:cs typeface="Lucida Sans"/>
              </a:rPr>
              <a:t>A comprehensive security system approach to mitigate the risks associated with keyloggers involves multiple layers of defense. Here's a proposed approach:</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Endpoint Security</a:t>
            </a:r>
            <a:r>
              <a:rPr lang="en-US" altLang="zh-CN" sz="2800" b="0" i="0" u="none" strike="noStrike" kern="1200" cap="none" spc="0" baseline="0">
                <a:solidFill>
                  <a:srgbClr val="0D0D0D"/>
                </a:solidFill>
                <a:latin typeface="Söhne" pitchFamily="0" charset="0"/>
                <a:ea typeface="等线" pitchFamily="0" charset="0"/>
                <a:cs typeface="Lucida Sans"/>
              </a:rPr>
              <a:t>: Use endpoint security solutions, such as antivirus software, anti-malware programs, and host-based intrusion detection systems (HIDS), to detect and prevent keyloggers from being installed or running on your devices.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Network Security</a:t>
            </a:r>
            <a:r>
              <a:rPr lang="en-US" altLang="zh-CN" sz="2800" b="0" i="0" u="none" strike="noStrike" kern="1200" cap="none" spc="0" baseline="0">
                <a:solidFill>
                  <a:srgbClr val="0D0D0D"/>
                </a:solidFill>
                <a:latin typeface="Söhne" pitchFamily="0" charset="0"/>
                <a:ea typeface="等线" pitchFamily="0" charset="0"/>
                <a:cs typeface="Lucida Sans"/>
              </a:rPr>
              <a:t>: Implement network security measures, such as firewalls, intrusion detection and prevention systems (IDPS), and secure network protocols, to prevent keyloggers from communicating with remote servers.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rgbClr val="0D0D0D"/>
                </a:solidFill>
                <a:latin typeface="Söhne" pitchFamily="0" charset="0"/>
                <a:ea typeface="等线" pitchFamily="0" charset="0"/>
                <a:cs typeface="Lucida Sans"/>
              </a:rPr>
              <a:t>User Education</a:t>
            </a:r>
            <a:r>
              <a:rPr lang="en-US" altLang="zh-CN" sz="2800" b="0" i="0" u="none" strike="noStrike" kern="1200" cap="none" spc="0" baseline="0">
                <a:solidFill>
                  <a:srgbClr val="0D0D0D"/>
                </a:solidFill>
                <a:latin typeface="Söhne" pitchFamily="0" charset="0"/>
                <a:ea typeface="等线" pitchFamily="0" charset="0"/>
                <a:cs typeface="Lucida Sans"/>
              </a:rPr>
              <a:t>: Educate users about the risks of keyloggers and best practices for avoiding them, such as avoiding suspicious links and attachments, using strong passwords, and being cautious of phishing attempts.</a:t>
            </a:r>
            <a:endParaRPr lang="en-US" altLang="zh-CN" sz="2800" b="0" i="0" u="none" strike="noStrike" kern="1200" cap="none" spc="0" baseline="0">
              <a:solidFill>
                <a:srgbClr val="0D0D0D"/>
              </a:solidFill>
              <a:latin typeface="Söhne" pitchFamily="0" charset="0"/>
              <a:ea typeface="等线" pitchFamily="0" charset="0"/>
              <a:cs typeface="Lucida Sans"/>
            </a:endParaRPr>
          </a:p>
          <a:p>
            <a:pPr marL="228600" indent="-228600" algn="l">
              <a:lnSpc>
                <a:spcPct val="79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9955699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矩形"/>
          <p:cNvSpPr>
            <a:spLocks/>
          </p:cNvSpPr>
          <p:nvPr/>
        </p:nvSpPr>
        <p:spPr>
          <a:xfrm rot="0">
            <a:off x="112543" y="393896"/>
            <a:ext cx="11929402" cy="6555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4.Access Control</a:t>
            </a:r>
            <a:r>
              <a:rPr lang="en-US" altLang="zh-CN" sz="2800" b="0" i="0" u="none" strike="noStrike" kern="1200" cap="none" spc="0" baseline="0">
                <a:solidFill>
                  <a:srgbClr val="0D0D0D"/>
                </a:solidFill>
                <a:latin typeface="Söhne" pitchFamily="0" charset="0"/>
                <a:ea typeface="等线" pitchFamily="0" charset="0"/>
                <a:cs typeface="Calibri" pitchFamily="0" charset="0"/>
              </a:rPr>
              <a:t>: Use strong authentication methods, such as multi-factor authentication (MFA), to control access to sensitive systems and data, reducing the impact of keyloggers compromising user credentials.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5.Data Encryption</a:t>
            </a:r>
            <a:r>
              <a:rPr lang="en-US" altLang="zh-CN" sz="2800" b="0" i="0" u="none" strike="noStrike" kern="1200" cap="none" spc="0" baseline="0">
                <a:solidFill>
                  <a:srgbClr val="0D0D0D"/>
                </a:solidFill>
                <a:latin typeface="Söhne" pitchFamily="0" charset="0"/>
                <a:ea typeface="等线" pitchFamily="0" charset="0"/>
                <a:cs typeface="Calibri" pitchFamily="0" charset="0"/>
              </a:rPr>
              <a:t>: Encrypt sensitive data both in transit and at rest to protect it from being captured by keyloggers or intercepted by attackers.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6.Regular Audits and Monitoring</a:t>
            </a:r>
            <a:r>
              <a:rPr lang="en-US" altLang="zh-CN" sz="2800" b="0" i="0" u="none" strike="noStrike" kern="1200" cap="none" spc="0" baseline="0">
                <a:solidFill>
                  <a:srgbClr val="0D0D0D"/>
                </a:solidFill>
                <a:latin typeface="Söhne" pitchFamily="0" charset="0"/>
                <a:ea typeface="等线" pitchFamily="0" charset="0"/>
                <a:cs typeface="Calibri" pitchFamily="0" charset="0"/>
              </a:rPr>
              <a:t>: Conduct regular audits of systems and networks to detect and remove any keyloggers that may have been installed. Implement continuous monitoring to detect and respond to keylogger activity in real-time.</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7.Incident Response Plan</a:t>
            </a:r>
            <a:r>
              <a:rPr lang="en-US" altLang="zh-CN" sz="2800" b="0" i="0" u="none" strike="noStrike" kern="1200" cap="none" spc="0" baseline="0">
                <a:solidFill>
                  <a:srgbClr val="0D0D0D"/>
                </a:solidFill>
                <a:latin typeface="Söhne" pitchFamily="0" charset="0"/>
                <a:ea typeface="等线" pitchFamily="0" charset="0"/>
                <a:cs typeface="Calibri" pitchFamily="0" charset="0"/>
              </a:rPr>
              <a:t>: Develop and maintain an incident response plan specific to keylogger attacks, including procedures for detecting, containing, and eradicating keyloggers from affected systems.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Söhne" pitchFamily="0" charset="0"/>
                <a:ea typeface="等线" pitchFamily="0" charset="0"/>
                <a:cs typeface="Calibri" pitchFamily="0" charset="0"/>
              </a:rPr>
              <a:t>8.Backup and Recovery</a:t>
            </a:r>
            <a:r>
              <a:rPr lang="en-US" altLang="zh-CN" sz="2800" b="0" i="0" u="none" strike="noStrike" kern="1200" cap="none" spc="0" baseline="0">
                <a:solidFill>
                  <a:srgbClr val="0D0D0D"/>
                </a:solidFill>
                <a:latin typeface="Söhne" pitchFamily="0" charset="0"/>
                <a:ea typeface="等线" pitchFamily="0" charset="0"/>
                <a:cs typeface="Calibri" pitchFamily="0" charset="0"/>
              </a:rPr>
              <a:t>: Regularly backup important data and ensure that backups are stored securely to prevent loss in case of a keylogger attack or other security incident.</a:t>
            </a:r>
            <a:endParaRPr lang="zh-CN" altLang="en-US" sz="2800" b="0" i="0" u="none" strike="noStrike" kern="1200" cap="none" spc="0" baseline="0">
              <a:solidFill>
                <a:srgbClr val="0D0D0D"/>
              </a:solidFill>
              <a:latin typeface="Söhne" pitchFamily="0" charset="0"/>
              <a:ea typeface="等线" pitchFamily="0" charset="0"/>
              <a:cs typeface="Calibri" pitchFamily="0" charset="0"/>
            </a:endParaRPr>
          </a:p>
        </p:txBody>
      </p:sp>
    </p:spTree>
    <p:extLst>
      <p:ext uri="{BB962C8B-B14F-4D97-AF65-F5344CB8AC3E}">
        <p14:creationId xmlns:p14="http://schemas.microsoft.com/office/powerpoint/2010/main" val="121288031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a:rPr>
              <a:t>ALGORITHM &amp; DEPLOYMENT</a:t>
            </a:r>
            <a:endParaRPr lang="zh-CN" altLang="en-US" sz="4400" b="1" i="0" u="none" strike="noStrike" kern="1200" cap="none" spc="0" baseline="0">
              <a:solidFill>
                <a:schemeClr val="tx1"/>
              </a:solidFill>
              <a:latin typeface="Calibri Light" pitchFamily="0" charset="0"/>
              <a:ea typeface="等线 Light" pitchFamily="0" charset="0"/>
              <a:cs typeface="Lucida Sans"/>
            </a:endParaRPr>
          </a:p>
        </p:txBody>
      </p:sp>
      <p:pic>
        <p:nvPicPr>
          <p:cNvPr id="33" name="图片" descr="Flowchart of Keylogging implementation"/>
          <p:cNvPicPr>
            <a:picLocks noChangeAspect="1"/>
          </p:cNvPicPr>
          <p:nvPr/>
        </p:nvPicPr>
        <p:blipFill>
          <a:blip r:embed="rId1" cstate="print"/>
          <a:stretch>
            <a:fillRect/>
          </a:stretch>
        </p:blipFill>
        <p:spPr>
          <a:xfrm rot="0">
            <a:off x="2039815" y="1690688"/>
            <a:ext cx="7709095" cy="4843175"/>
          </a:xfrm>
          <a:prstGeom prst="rect"/>
          <a:noFill/>
          <a:ln w="12700" cmpd="sng" cap="flat">
            <a:noFill/>
            <a:prstDash val="solid"/>
            <a:miter/>
          </a:ln>
        </p:spPr>
      </p:pic>
    </p:spTree>
    <p:extLst>
      <p:ext uri="{BB962C8B-B14F-4D97-AF65-F5344CB8AC3E}">
        <p14:creationId xmlns:p14="http://schemas.microsoft.com/office/powerpoint/2010/main" val="205282864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矩形"/>
          <p:cNvSpPr>
            <a:spLocks/>
          </p:cNvSpPr>
          <p:nvPr/>
        </p:nvSpPr>
        <p:spPr>
          <a:xfrm rot="0">
            <a:off x="309489" y="759655"/>
            <a:ext cx="11619914" cy="569386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Söhne" pitchFamily="0" charset="0"/>
                <a:ea typeface="等线" pitchFamily="0" charset="0"/>
                <a:cs typeface="Calibri" pitchFamily="0" charset="0"/>
              </a:rPr>
              <a:t>When considering algorithms and deployment strategies to combat keyloggers, several approaches can be effective:</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Söhne" pitchFamily="0" charset="0"/>
                <a:ea typeface="等线" pitchFamily="0" charset="0"/>
                <a:cs typeface="Calibri" pitchFamily="0" charset="0"/>
              </a:rPr>
              <a:t>Algorithm-Based Detection</a:t>
            </a:r>
            <a:r>
              <a:rPr lang="en-US" altLang="zh-CN" sz="2800" b="0" i="0" u="none" strike="noStrike" kern="1200" cap="none" spc="0" baseline="0">
                <a:solidFill>
                  <a:srgbClr val="0D0D0D"/>
                </a:solidFill>
                <a:latin typeface="Söhne" pitchFamily="0" charset="0"/>
                <a:ea typeface="等线" pitchFamily="0" charset="0"/>
                <a:cs typeface="Calibri" pitchFamily="0" charset="0"/>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Söhne" pitchFamily="0" charset="0"/>
                <a:ea typeface="等线" pitchFamily="0" charset="0"/>
                <a:cs typeface="Calibri" pitchFamily="0" charset="0"/>
              </a:rPr>
              <a:t>Signature-Based Detection</a:t>
            </a:r>
            <a:r>
              <a:rPr lang="en-US" altLang="zh-CN" sz="2800" b="0" i="0" u="none" strike="noStrike" kern="1200" cap="none" spc="0" baseline="0">
                <a:solidFill>
                  <a:srgbClr val="0D0D0D"/>
                </a:solidFill>
                <a:latin typeface="Söhne" pitchFamily="0" charset="0"/>
                <a:ea typeface="等线" pitchFamily="0" charset="0"/>
                <a:cs typeface="Calibri" pitchFamily="0" charset="0"/>
              </a:rPr>
              <a:t>: Use signature-based detection to identify known keyloggers based on their unique characteristics or signatures. This approach relies on regularly updated databases of keylogger signatures to detect and prevent known threats.</a:t>
            </a:r>
            <a:endParaRPr lang="en-US" altLang="zh-CN" sz="2800" b="0" i="0" u="none" strike="noStrike" kern="1200" cap="none" spc="0" baseline="0">
              <a:solidFill>
                <a:srgbClr val="0D0D0D"/>
              </a:solidFill>
              <a:latin typeface="Söhne"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31254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root</cp:lastModifiedBy>
  <cp:revision>2</cp:revision>
  <dcterms:created xsi:type="dcterms:W3CDTF">2024-04-02T17:53:02Z</dcterms:created>
  <dcterms:modified xsi:type="dcterms:W3CDTF">2024-04-22T02:35:38Z</dcterms:modified>
</cp:coreProperties>
</file>