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8" r:id="rId2"/>
    <p:sldId id="269" r:id="rId3"/>
    <p:sldId id="271" r:id="rId4"/>
    <p:sldId id="257" r:id="rId5"/>
    <p:sldId id="260" r:id="rId6"/>
    <p:sldId id="258" r:id="rId7"/>
    <p:sldId id="261" r:id="rId8"/>
    <p:sldId id="259" r:id="rId9"/>
    <p:sldId id="272" r:id="rId10"/>
    <p:sldId id="263" r:id="rId11"/>
    <p:sldId id="274" r:id="rId12"/>
    <p:sldId id="273" r:id="rId13"/>
    <p:sldId id="267"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balaji\BALAJI%20J%20B.COM(A&amp;F)%203YEAR.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cuments\balaji\BALAJI%20J%20B.COM(A&amp;F)%203YEA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layout/>
    </c:title>
    <c:view3D>
      <c:rotX val="30"/>
      <c:perspective val="30"/>
    </c:view3D>
    <c:plotArea>
      <c:layout/>
      <c:pie3DChart>
        <c:varyColors val="1"/>
        <c:ser>
          <c:idx val="0"/>
          <c:order val="0"/>
          <c:tx>
            <c:strRef>
              <c:f>Sheet1!$C$2</c:f>
              <c:strCache>
                <c:ptCount val="1"/>
                <c:pt idx="0">
                  <c:v>UNIT-1</c:v>
                </c:pt>
              </c:strCache>
            </c:strRef>
          </c:tx>
          <c:explosion val="25"/>
          <c:cat>
            <c:strRef>
              <c:f>Sheet1!$B$3:$B$15</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Sheet1!$C$3:$C$15</c:f>
              <c:numCache>
                <c:formatCode>General</c:formatCode>
                <c:ptCount val="13"/>
                <c:pt idx="0">
                  <c:v>0</c:v>
                </c:pt>
                <c:pt idx="1">
                  <c:v>10</c:v>
                </c:pt>
                <c:pt idx="2">
                  <c:v>8</c:v>
                </c:pt>
                <c:pt idx="3">
                  <c:v>13</c:v>
                </c:pt>
                <c:pt idx="4">
                  <c:v>13</c:v>
                </c:pt>
                <c:pt idx="5">
                  <c:v>8</c:v>
                </c:pt>
                <c:pt idx="6">
                  <c:v>13</c:v>
                </c:pt>
                <c:pt idx="7">
                  <c:v>15</c:v>
                </c:pt>
                <c:pt idx="8">
                  <c:v>12</c:v>
                </c:pt>
                <c:pt idx="9">
                  <c:v>9</c:v>
                </c:pt>
                <c:pt idx="10">
                  <c:v>17</c:v>
                </c:pt>
                <c:pt idx="11">
                  <c:v>7</c:v>
                </c:pt>
                <c:pt idx="12">
                  <c:v>6</c:v>
                </c:pt>
              </c:numCache>
            </c:numRef>
          </c:val>
        </c:ser>
        <c:ser>
          <c:idx val="1"/>
          <c:order val="1"/>
          <c:tx>
            <c:strRef>
              <c:f>Sheet1!$D$2</c:f>
              <c:strCache>
                <c:ptCount val="1"/>
              </c:strCache>
            </c:strRef>
          </c:tx>
          <c:explosion val="25"/>
          <c:cat>
            <c:strRef>
              <c:f>Sheet1!$B$3:$B$15</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Sheet1!$D$3:$D$15</c:f>
              <c:numCache>
                <c:formatCode>General</c:formatCode>
                <c:ptCount val="13"/>
                <c:pt idx="0">
                  <c:v>0</c:v>
                </c:pt>
                <c:pt idx="1">
                  <c:v>354</c:v>
                </c:pt>
                <c:pt idx="2">
                  <c:v>347</c:v>
                </c:pt>
                <c:pt idx="3">
                  <c:v>349</c:v>
                </c:pt>
                <c:pt idx="4">
                  <c:v>353</c:v>
                </c:pt>
                <c:pt idx="5">
                  <c:v>350</c:v>
                </c:pt>
                <c:pt idx="6">
                  <c:v>345</c:v>
                </c:pt>
                <c:pt idx="7">
                  <c:v>353</c:v>
                </c:pt>
                <c:pt idx="8">
                  <c:v>347</c:v>
                </c:pt>
                <c:pt idx="9">
                  <c:v>345</c:v>
                </c:pt>
                <c:pt idx="10">
                  <c:v>352</c:v>
                </c:pt>
                <c:pt idx="11">
                  <c:v>357</c:v>
                </c:pt>
                <c:pt idx="12">
                  <c:v>355</c:v>
                </c:pt>
              </c:numCache>
            </c:numRef>
          </c:val>
        </c:ser>
        <c:ser>
          <c:idx val="2"/>
          <c:order val="2"/>
          <c:tx>
            <c:strRef>
              <c:f>Sheet1!$E$2</c:f>
              <c:strCache>
                <c:ptCount val="1"/>
                <c:pt idx="0">
                  <c:v>UNIT-2</c:v>
                </c:pt>
              </c:strCache>
            </c:strRef>
          </c:tx>
          <c:explosion val="25"/>
          <c:cat>
            <c:strRef>
              <c:f>Sheet1!$B$3:$B$15</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Sheet1!$E$3:$E$15</c:f>
              <c:numCache>
                <c:formatCode>General</c:formatCode>
                <c:ptCount val="13"/>
                <c:pt idx="0">
                  <c:v>0</c:v>
                </c:pt>
                <c:pt idx="1">
                  <c:v>14</c:v>
                </c:pt>
                <c:pt idx="2">
                  <c:v>18</c:v>
                </c:pt>
                <c:pt idx="3">
                  <c:v>10</c:v>
                </c:pt>
                <c:pt idx="4">
                  <c:v>9</c:v>
                </c:pt>
                <c:pt idx="5">
                  <c:v>12</c:v>
                </c:pt>
                <c:pt idx="6">
                  <c:v>18</c:v>
                </c:pt>
                <c:pt idx="7">
                  <c:v>9</c:v>
                </c:pt>
                <c:pt idx="8">
                  <c:v>12</c:v>
                </c:pt>
                <c:pt idx="9">
                  <c:v>14</c:v>
                </c:pt>
                <c:pt idx="10">
                  <c:v>13</c:v>
                </c:pt>
                <c:pt idx="11">
                  <c:v>17</c:v>
                </c:pt>
                <c:pt idx="12">
                  <c:v>18</c:v>
                </c:pt>
              </c:numCache>
            </c:numRef>
          </c:val>
        </c:ser>
        <c:ser>
          <c:idx val="3"/>
          <c:order val="3"/>
          <c:tx>
            <c:strRef>
              <c:f>Sheet1!$F$2</c:f>
              <c:strCache>
                <c:ptCount val="1"/>
              </c:strCache>
            </c:strRef>
          </c:tx>
          <c:explosion val="25"/>
          <c:cat>
            <c:strRef>
              <c:f>Sheet1!$B$3:$B$15</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Sheet1!$F$3:$F$15</c:f>
              <c:numCache>
                <c:formatCode>General</c:formatCode>
                <c:ptCount val="13"/>
                <c:pt idx="0">
                  <c:v>0</c:v>
                </c:pt>
                <c:pt idx="1">
                  <c:v>77</c:v>
                </c:pt>
                <c:pt idx="2">
                  <c:v>80</c:v>
                </c:pt>
                <c:pt idx="3">
                  <c:v>81</c:v>
                </c:pt>
                <c:pt idx="4">
                  <c:v>83</c:v>
                </c:pt>
                <c:pt idx="5">
                  <c:v>86</c:v>
                </c:pt>
                <c:pt idx="6">
                  <c:v>88</c:v>
                </c:pt>
                <c:pt idx="7">
                  <c:v>88</c:v>
                </c:pt>
                <c:pt idx="8">
                  <c:v>87</c:v>
                </c:pt>
                <c:pt idx="9">
                  <c:v>88</c:v>
                </c:pt>
                <c:pt idx="10">
                  <c:v>90</c:v>
                </c:pt>
                <c:pt idx="11">
                  <c:v>94</c:v>
                </c:pt>
                <c:pt idx="12">
                  <c:v>91</c:v>
                </c:pt>
              </c:numCache>
            </c:numRef>
          </c:val>
        </c:ser>
        <c:ser>
          <c:idx val="4"/>
          <c:order val="4"/>
          <c:tx>
            <c:strRef>
              <c:f>Sheet1!$G$2</c:f>
              <c:strCache>
                <c:ptCount val="1"/>
                <c:pt idx="0">
                  <c:v>UNIT-3</c:v>
                </c:pt>
              </c:strCache>
            </c:strRef>
          </c:tx>
          <c:explosion val="25"/>
          <c:cat>
            <c:strRef>
              <c:f>Sheet1!$B$3:$B$15</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Sheet1!$G$3:$G$15</c:f>
              <c:numCache>
                <c:formatCode>General</c:formatCode>
                <c:ptCount val="13"/>
                <c:pt idx="0">
                  <c:v>0</c:v>
                </c:pt>
                <c:pt idx="1">
                  <c:v>4</c:v>
                </c:pt>
                <c:pt idx="2">
                  <c:v>5</c:v>
                </c:pt>
                <c:pt idx="3">
                  <c:v>6</c:v>
                </c:pt>
                <c:pt idx="4">
                  <c:v>6</c:v>
                </c:pt>
                <c:pt idx="5">
                  <c:v>2</c:v>
                </c:pt>
                <c:pt idx="6">
                  <c:v>5</c:v>
                </c:pt>
                <c:pt idx="7">
                  <c:v>5</c:v>
                </c:pt>
                <c:pt idx="8">
                  <c:v>1</c:v>
                </c:pt>
                <c:pt idx="9">
                  <c:v>6</c:v>
                </c:pt>
                <c:pt idx="10">
                  <c:v>7</c:v>
                </c:pt>
                <c:pt idx="11">
                  <c:v>4</c:v>
                </c:pt>
                <c:pt idx="12">
                  <c:v>3</c:v>
                </c:pt>
              </c:numCache>
            </c:numRef>
          </c:val>
        </c:ser>
        <c:ser>
          <c:idx val="5"/>
          <c:order val="5"/>
          <c:tx>
            <c:strRef>
              <c:f>Sheet1!$H$2</c:f>
              <c:strCache>
                <c:ptCount val="1"/>
              </c:strCache>
            </c:strRef>
          </c:tx>
          <c:explosion val="25"/>
          <c:cat>
            <c:strRef>
              <c:f>Sheet1!$B$3:$B$15</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Sheet1!$H$3:$H$15</c:f>
              <c:numCache>
                <c:formatCode>General</c:formatCode>
                <c:ptCount val="13"/>
                <c:pt idx="0">
                  <c:v>0</c:v>
                </c:pt>
                <c:pt idx="1">
                  <c:v>242</c:v>
                </c:pt>
                <c:pt idx="2">
                  <c:v>222</c:v>
                </c:pt>
                <c:pt idx="3">
                  <c:v>234</c:v>
                </c:pt>
                <c:pt idx="4">
                  <c:v>242</c:v>
                </c:pt>
                <c:pt idx="5">
                  <c:v>228</c:v>
                </c:pt>
                <c:pt idx="6">
                  <c:v>222</c:v>
                </c:pt>
                <c:pt idx="7">
                  <c:v>225</c:v>
                </c:pt>
                <c:pt idx="8">
                  <c:v>240</c:v>
                </c:pt>
                <c:pt idx="9">
                  <c:v>231</c:v>
                </c:pt>
                <c:pt idx="10">
                  <c:v>239</c:v>
                </c:pt>
                <c:pt idx="11">
                  <c:v>232</c:v>
                </c:pt>
                <c:pt idx="12">
                  <c:v>242</c:v>
                </c:pt>
              </c:numCache>
            </c:numRef>
          </c:val>
        </c:ser>
        <c:ser>
          <c:idx val="6"/>
          <c:order val="6"/>
          <c:tx>
            <c:strRef>
              <c:f>Sheet1!$I$2</c:f>
              <c:strCache>
                <c:ptCount val="1"/>
                <c:pt idx="0">
                  <c:v>UNIT-4</c:v>
                </c:pt>
              </c:strCache>
            </c:strRef>
          </c:tx>
          <c:explosion val="25"/>
          <c:cat>
            <c:strRef>
              <c:f>Sheet1!$B$3:$B$15</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Sheet1!$I$3:$I$15</c:f>
              <c:numCache>
                <c:formatCode>General</c:formatCode>
                <c:ptCount val="13"/>
                <c:pt idx="0">
                  <c:v>0</c:v>
                </c:pt>
                <c:pt idx="1">
                  <c:v>24</c:v>
                </c:pt>
                <c:pt idx="2">
                  <c:v>16</c:v>
                </c:pt>
                <c:pt idx="3">
                  <c:v>17</c:v>
                </c:pt>
                <c:pt idx="4">
                  <c:v>28</c:v>
                </c:pt>
                <c:pt idx="5">
                  <c:v>20</c:v>
                </c:pt>
                <c:pt idx="6">
                  <c:v>15</c:v>
                </c:pt>
                <c:pt idx="7">
                  <c:v>17</c:v>
                </c:pt>
                <c:pt idx="8">
                  <c:v>9</c:v>
                </c:pt>
                <c:pt idx="9">
                  <c:v>15</c:v>
                </c:pt>
                <c:pt idx="10">
                  <c:v>17</c:v>
                </c:pt>
                <c:pt idx="11">
                  <c:v>29</c:v>
                </c:pt>
                <c:pt idx="12">
                  <c:v>9</c:v>
                </c:pt>
              </c:numCache>
            </c:numRef>
          </c:val>
        </c:ser>
        <c:ser>
          <c:idx val="7"/>
          <c:order val="7"/>
          <c:tx>
            <c:strRef>
              <c:f>Sheet1!$J$2</c:f>
              <c:strCache>
                <c:ptCount val="1"/>
              </c:strCache>
            </c:strRef>
          </c:tx>
          <c:explosion val="25"/>
          <c:cat>
            <c:strRef>
              <c:f>Sheet1!$B$3:$B$15</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Sheet1!$J$3:$J$15</c:f>
              <c:numCache>
                <c:formatCode>General</c:formatCode>
                <c:ptCount val="13"/>
                <c:pt idx="0">
                  <c:v>0</c:v>
                </c:pt>
                <c:pt idx="1">
                  <c:v>1028</c:v>
                </c:pt>
                <c:pt idx="2">
                  <c:v>1016</c:v>
                </c:pt>
                <c:pt idx="3">
                  <c:v>1015</c:v>
                </c:pt>
                <c:pt idx="4">
                  <c:v>1007</c:v>
                </c:pt>
                <c:pt idx="5">
                  <c:v>1006</c:v>
                </c:pt>
                <c:pt idx="6">
                  <c:v>1008</c:v>
                </c:pt>
                <c:pt idx="7">
                  <c:v>1030</c:v>
                </c:pt>
                <c:pt idx="8">
                  <c:v>1029</c:v>
                </c:pt>
                <c:pt idx="9">
                  <c:v>1024</c:v>
                </c:pt>
                <c:pt idx="10">
                  <c:v>1004</c:v>
                </c:pt>
                <c:pt idx="11">
                  <c:v>1022</c:v>
                </c:pt>
                <c:pt idx="12">
                  <c:v>1009</c:v>
                </c:pt>
              </c:numCache>
            </c:numRef>
          </c:val>
        </c:ser>
      </c:pie3DChart>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view3D>
      <c:perspective val="30"/>
    </c:view3D>
    <c:plotArea>
      <c:layout/>
      <c:bar3DChart>
        <c:barDir val="col"/>
        <c:grouping val="standard"/>
        <c:ser>
          <c:idx val="0"/>
          <c:order val="0"/>
          <c:tx>
            <c:strRef>
              <c:f>Sheet1!$C$10</c:f>
              <c:strCache>
                <c:ptCount val="1"/>
                <c:pt idx="0">
                  <c:v>UNIT-1</c:v>
                </c:pt>
              </c:strCache>
            </c:strRef>
          </c:tx>
          <c:cat>
            <c:strRef>
              <c:f>Sheet1!$B$11:$B$23</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Sheet1!$C$11:$C$23</c:f>
              <c:numCache>
                <c:formatCode>General</c:formatCode>
                <c:ptCount val="13"/>
                <c:pt idx="0">
                  <c:v>0</c:v>
                </c:pt>
                <c:pt idx="1">
                  <c:v>10</c:v>
                </c:pt>
                <c:pt idx="2">
                  <c:v>8</c:v>
                </c:pt>
                <c:pt idx="3">
                  <c:v>13</c:v>
                </c:pt>
                <c:pt idx="4">
                  <c:v>13</c:v>
                </c:pt>
                <c:pt idx="5">
                  <c:v>8</c:v>
                </c:pt>
                <c:pt idx="6">
                  <c:v>13</c:v>
                </c:pt>
                <c:pt idx="7">
                  <c:v>15</c:v>
                </c:pt>
                <c:pt idx="8">
                  <c:v>12</c:v>
                </c:pt>
                <c:pt idx="9">
                  <c:v>9</c:v>
                </c:pt>
                <c:pt idx="10">
                  <c:v>17</c:v>
                </c:pt>
                <c:pt idx="11">
                  <c:v>7</c:v>
                </c:pt>
                <c:pt idx="12">
                  <c:v>6</c:v>
                </c:pt>
              </c:numCache>
            </c:numRef>
          </c:val>
        </c:ser>
        <c:ser>
          <c:idx val="1"/>
          <c:order val="1"/>
          <c:tx>
            <c:strRef>
              <c:f>Sheet1!$D$10</c:f>
              <c:strCache>
                <c:ptCount val="1"/>
              </c:strCache>
            </c:strRef>
          </c:tx>
          <c:cat>
            <c:strRef>
              <c:f>Sheet1!$B$11:$B$23</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Sheet1!$D$11:$D$23</c:f>
              <c:numCache>
                <c:formatCode>General</c:formatCode>
                <c:ptCount val="13"/>
                <c:pt idx="0">
                  <c:v>0</c:v>
                </c:pt>
                <c:pt idx="1">
                  <c:v>354</c:v>
                </c:pt>
                <c:pt idx="2">
                  <c:v>347</c:v>
                </c:pt>
                <c:pt idx="3">
                  <c:v>349</c:v>
                </c:pt>
                <c:pt idx="4">
                  <c:v>353</c:v>
                </c:pt>
                <c:pt idx="5">
                  <c:v>350</c:v>
                </c:pt>
                <c:pt idx="6">
                  <c:v>345</c:v>
                </c:pt>
                <c:pt idx="7">
                  <c:v>353</c:v>
                </c:pt>
                <c:pt idx="8">
                  <c:v>347</c:v>
                </c:pt>
                <c:pt idx="9">
                  <c:v>345</c:v>
                </c:pt>
                <c:pt idx="10">
                  <c:v>352</c:v>
                </c:pt>
                <c:pt idx="11">
                  <c:v>357</c:v>
                </c:pt>
                <c:pt idx="12">
                  <c:v>355</c:v>
                </c:pt>
              </c:numCache>
            </c:numRef>
          </c:val>
        </c:ser>
        <c:ser>
          <c:idx val="2"/>
          <c:order val="2"/>
          <c:tx>
            <c:strRef>
              <c:f>Sheet1!$E$10</c:f>
              <c:strCache>
                <c:ptCount val="1"/>
                <c:pt idx="0">
                  <c:v>UNIT-2</c:v>
                </c:pt>
              </c:strCache>
            </c:strRef>
          </c:tx>
          <c:cat>
            <c:strRef>
              <c:f>Sheet1!$B$11:$B$23</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Sheet1!$E$11:$E$23</c:f>
              <c:numCache>
                <c:formatCode>General</c:formatCode>
                <c:ptCount val="13"/>
                <c:pt idx="0">
                  <c:v>0</c:v>
                </c:pt>
                <c:pt idx="1">
                  <c:v>14</c:v>
                </c:pt>
                <c:pt idx="2">
                  <c:v>18</c:v>
                </c:pt>
                <c:pt idx="3">
                  <c:v>10</c:v>
                </c:pt>
                <c:pt idx="4">
                  <c:v>9</c:v>
                </c:pt>
                <c:pt idx="5">
                  <c:v>12</c:v>
                </c:pt>
                <c:pt idx="6">
                  <c:v>18</c:v>
                </c:pt>
                <c:pt idx="7">
                  <c:v>9</c:v>
                </c:pt>
                <c:pt idx="8">
                  <c:v>12</c:v>
                </c:pt>
                <c:pt idx="9">
                  <c:v>14</c:v>
                </c:pt>
                <c:pt idx="10">
                  <c:v>13</c:v>
                </c:pt>
                <c:pt idx="11">
                  <c:v>17</c:v>
                </c:pt>
                <c:pt idx="12">
                  <c:v>18</c:v>
                </c:pt>
              </c:numCache>
            </c:numRef>
          </c:val>
        </c:ser>
        <c:ser>
          <c:idx val="3"/>
          <c:order val="3"/>
          <c:tx>
            <c:strRef>
              <c:f>Sheet1!$F$10</c:f>
              <c:strCache>
                <c:ptCount val="1"/>
              </c:strCache>
            </c:strRef>
          </c:tx>
          <c:cat>
            <c:strRef>
              <c:f>Sheet1!$B$11:$B$23</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Sheet1!$F$11:$F$23</c:f>
              <c:numCache>
                <c:formatCode>General</c:formatCode>
                <c:ptCount val="13"/>
                <c:pt idx="0">
                  <c:v>0</c:v>
                </c:pt>
                <c:pt idx="1">
                  <c:v>77</c:v>
                </c:pt>
                <c:pt idx="2">
                  <c:v>80</c:v>
                </c:pt>
                <c:pt idx="3">
                  <c:v>81</c:v>
                </c:pt>
                <c:pt idx="4">
                  <c:v>83</c:v>
                </c:pt>
                <c:pt idx="5">
                  <c:v>86</c:v>
                </c:pt>
                <c:pt idx="6">
                  <c:v>88</c:v>
                </c:pt>
                <c:pt idx="7">
                  <c:v>88</c:v>
                </c:pt>
                <c:pt idx="8">
                  <c:v>87</c:v>
                </c:pt>
                <c:pt idx="9">
                  <c:v>88</c:v>
                </c:pt>
                <c:pt idx="10">
                  <c:v>90</c:v>
                </c:pt>
                <c:pt idx="11">
                  <c:v>94</c:v>
                </c:pt>
                <c:pt idx="12">
                  <c:v>91</c:v>
                </c:pt>
              </c:numCache>
            </c:numRef>
          </c:val>
        </c:ser>
        <c:ser>
          <c:idx val="4"/>
          <c:order val="4"/>
          <c:tx>
            <c:strRef>
              <c:f>Sheet1!$G$10</c:f>
              <c:strCache>
                <c:ptCount val="1"/>
                <c:pt idx="0">
                  <c:v>UNIT-3</c:v>
                </c:pt>
              </c:strCache>
            </c:strRef>
          </c:tx>
          <c:cat>
            <c:strRef>
              <c:f>Sheet1!$B$11:$B$23</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Sheet1!$G$11:$G$23</c:f>
              <c:numCache>
                <c:formatCode>General</c:formatCode>
                <c:ptCount val="13"/>
                <c:pt idx="0">
                  <c:v>0</c:v>
                </c:pt>
                <c:pt idx="1">
                  <c:v>4</c:v>
                </c:pt>
                <c:pt idx="2">
                  <c:v>5</c:v>
                </c:pt>
                <c:pt idx="3">
                  <c:v>6</c:v>
                </c:pt>
                <c:pt idx="4">
                  <c:v>6</c:v>
                </c:pt>
                <c:pt idx="5">
                  <c:v>2</c:v>
                </c:pt>
                <c:pt idx="6">
                  <c:v>5</c:v>
                </c:pt>
                <c:pt idx="7">
                  <c:v>5</c:v>
                </c:pt>
                <c:pt idx="8">
                  <c:v>1</c:v>
                </c:pt>
                <c:pt idx="9">
                  <c:v>6</c:v>
                </c:pt>
                <c:pt idx="10">
                  <c:v>7</c:v>
                </c:pt>
                <c:pt idx="11">
                  <c:v>4</c:v>
                </c:pt>
                <c:pt idx="12">
                  <c:v>3</c:v>
                </c:pt>
              </c:numCache>
            </c:numRef>
          </c:val>
        </c:ser>
        <c:ser>
          <c:idx val="5"/>
          <c:order val="5"/>
          <c:tx>
            <c:strRef>
              <c:f>Sheet1!$H$10</c:f>
              <c:strCache>
                <c:ptCount val="1"/>
              </c:strCache>
            </c:strRef>
          </c:tx>
          <c:cat>
            <c:strRef>
              <c:f>Sheet1!$B$11:$B$23</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Sheet1!$H$11:$H$23</c:f>
              <c:numCache>
                <c:formatCode>General</c:formatCode>
                <c:ptCount val="13"/>
                <c:pt idx="0">
                  <c:v>0</c:v>
                </c:pt>
                <c:pt idx="1">
                  <c:v>242</c:v>
                </c:pt>
                <c:pt idx="2">
                  <c:v>222</c:v>
                </c:pt>
                <c:pt idx="3">
                  <c:v>234</c:v>
                </c:pt>
                <c:pt idx="4">
                  <c:v>242</c:v>
                </c:pt>
                <c:pt idx="5">
                  <c:v>228</c:v>
                </c:pt>
                <c:pt idx="6">
                  <c:v>222</c:v>
                </c:pt>
                <c:pt idx="7">
                  <c:v>225</c:v>
                </c:pt>
                <c:pt idx="8">
                  <c:v>240</c:v>
                </c:pt>
                <c:pt idx="9">
                  <c:v>231</c:v>
                </c:pt>
                <c:pt idx="10">
                  <c:v>239</c:v>
                </c:pt>
                <c:pt idx="11">
                  <c:v>232</c:v>
                </c:pt>
                <c:pt idx="12">
                  <c:v>242</c:v>
                </c:pt>
              </c:numCache>
            </c:numRef>
          </c:val>
        </c:ser>
        <c:ser>
          <c:idx val="6"/>
          <c:order val="6"/>
          <c:tx>
            <c:strRef>
              <c:f>Sheet1!$I$10</c:f>
              <c:strCache>
                <c:ptCount val="1"/>
                <c:pt idx="0">
                  <c:v>UNIT-4</c:v>
                </c:pt>
              </c:strCache>
            </c:strRef>
          </c:tx>
          <c:cat>
            <c:strRef>
              <c:f>Sheet1!$B$11:$B$23</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Sheet1!$I$11:$I$23</c:f>
              <c:numCache>
                <c:formatCode>General</c:formatCode>
                <c:ptCount val="13"/>
                <c:pt idx="0">
                  <c:v>0</c:v>
                </c:pt>
                <c:pt idx="1">
                  <c:v>24</c:v>
                </c:pt>
                <c:pt idx="2">
                  <c:v>16</c:v>
                </c:pt>
                <c:pt idx="3">
                  <c:v>17</c:v>
                </c:pt>
                <c:pt idx="4">
                  <c:v>28</c:v>
                </c:pt>
                <c:pt idx="5">
                  <c:v>20</c:v>
                </c:pt>
                <c:pt idx="6">
                  <c:v>15</c:v>
                </c:pt>
                <c:pt idx="7">
                  <c:v>17</c:v>
                </c:pt>
                <c:pt idx="8">
                  <c:v>9</c:v>
                </c:pt>
                <c:pt idx="9">
                  <c:v>15</c:v>
                </c:pt>
                <c:pt idx="10">
                  <c:v>17</c:v>
                </c:pt>
                <c:pt idx="11">
                  <c:v>29</c:v>
                </c:pt>
                <c:pt idx="12">
                  <c:v>9</c:v>
                </c:pt>
              </c:numCache>
            </c:numRef>
          </c:val>
        </c:ser>
        <c:ser>
          <c:idx val="7"/>
          <c:order val="7"/>
          <c:tx>
            <c:strRef>
              <c:f>Sheet1!$J$10</c:f>
              <c:strCache>
                <c:ptCount val="1"/>
              </c:strCache>
            </c:strRef>
          </c:tx>
          <c:cat>
            <c:strRef>
              <c:f>Sheet1!$B$11:$B$23</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Sheet1!$J$11:$J$23</c:f>
              <c:numCache>
                <c:formatCode>General</c:formatCode>
                <c:ptCount val="13"/>
                <c:pt idx="0">
                  <c:v>0</c:v>
                </c:pt>
                <c:pt idx="1">
                  <c:v>1028</c:v>
                </c:pt>
                <c:pt idx="2">
                  <c:v>1016</c:v>
                </c:pt>
                <c:pt idx="3">
                  <c:v>1015</c:v>
                </c:pt>
                <c:pt idx="4">
                  <c:v>1007</c:v>
                </c:pt>
                <c:pt idx="5">
                  <c:v>1006</c:v>
                </c:pt>
                <c:pt idx="6">
                  <c:v>1008</c:v>
                </c:pt>
                <c:pt idx="7">
                  <c:v>1030</c:v>
                </c:pt>
                <c:pt idx="8">
                  <c:v>1029</c:v>
                </c:pt>
                <c:pt idx="9">
                  <c:v>1024</c:v>
                </c:pt>
                <c:pt idx="10">
                  <c:v>1004</c:v>
                </c:pt>
                <c:pt idx="11">
                  <c:v>1022</c:v>
                </c:pt>
                <c:pt idx="12">
                  <c:v>1009</c:v>
                </c:pt>
              </c:numCache>
            </c:numRef>
          </c:val>
        </c:ser>
        <c:shape val="cylinder"/>
        <c:axId val="85658240"/>
        <c:axId val="85709184"/>
        <c:axId val="86897536"/>
      </c:bar3DChart>
      <c:catAx>
        <c:axId val="85658240"/>
        <c:scaling>
          <c:orientation val="minMax"/>
        </c:scaling>
        <c:axPos val="b"/>
        <c:tickLblPos val="nextTo"/>
        <c:crossAx val="85709184"/>
        <c:crosses val="autoZero"/>
        <c:auto val="1"/>
        <c:lblAlgn val="ctr"/>
        <c:lblOffset val="100"/>
      </c:catAx>
      <c:valAx>
        <c:axId val="85709184"/>
        <c:scaling>
          <c:orientation val="minMax"/>
        </c:scaling>
        <c:axPos val="l"/>
        <c:majorGridlines/>
        <c:numFmt formatCode="General" sourceLinked="1"/>
        <c:tickLblPos val="nextTo"/>
        <c:crossAx val="85658240"/>
        <c:crosses val="autoZero"/>
        <c:crossBetween val="between"/>
      </c:valAx>
      <c:serAx>
        <c:axId val="86897536"/>
        <c:scaling>
          <c:orientation val="minMax"/>
        </c:scaling>
        <c:axPos val="b"/>
        <c:tickLblPos val="nextTo"/>
        <c:crossAx val="85709184"/>
        <c:crosses val="autoZero"/>
      </c:ser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0F675305-FE2E-4355-A150-CEAF0FB03C19}" type="datetimeFigureOut">
              <a:rPr lang="en-US" smtClean="0"/>
              <a:pPr/>
              <a:t>8/29/2024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EF85837E-A609-475C-A6CA-392D9E3973D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675305-FE2E-4355-A150-CEAF0FB03C1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F85837E-A609-475C-A6CA-392D9E3973D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0F675305-FE2E-4355-A150-CEAF0FB03C19}" type="datetimeFigureOut">
              <a:rPr lang="en-US" smtClean="0"/>
              <a:pPr/>
              <a:t>8/29/2024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EF85837E-A609-475C-A6CA-392D9E3973D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675305-FE2E-4355-A150-CEAF0FB03C1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F85837E-A609-475C-A6CA-392D9E3973D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0F675305-FE2E-4355-A150-CEAF0FB03C19}" type="datetimeFigureOut">
              <a:rPr lang="en-US" smtClean="0"/>
              <a:pPr/>
              <a:t>8/29/2024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EF85837E-A609-475C-A6CA-392D9E3973D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F675305-FE2E-4355-A150-CEAF0FB03C1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F85837E-A609-475C-A6CA-392D9E3973D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F675305-FE2E-4355-A150-CEAF0FB03C19}"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F85837E-A609-475C-A6CA-392D9E3973D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F675305-FE2E-4355-A150-CEAF0FB03C19}"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F85837E-A609-475C-A6CA-392D9E3973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0F675305-FE2E-4355-A150-CEAF0FB03C19}" type="datetimeFigureOut">
              <a:rPr lang="en-US" smtClean="0"/>
              <a:pPr/>
              <a:t>8/29/2024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EF85837E-A609-475C-A6CA-392D9E3973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F675305-FE2E-4355-A150-CEAF0FB03C1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F85837E-A609-475C-A6CA-392D9E3973D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0F675305-FE2E-4355-A150-CEAF0FB03C1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F85837E-A609-475C-A6CA-392D9E3973DD}"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0F675305-FE2E-4355-A150-CEAF0FB03C19}" type="datetimeFigureOut">
              <a:rPr lang="en-US" smtClean="0"/>
              <a:pPr/>
              <a:t>8/29/2024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EF85837E-A609-475C-A6CA-392D9E3973D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6868" y="533400"/>
            <a:ext cx="5105400" cy="2181220"/>
          </a:xfrm>
        </p:spPr>
        <p:txBody>
          <a:bodyPr/>
          <a:lstStyle/>
          <a:p>
            <a:r>
              <a:rPr lang="en-US" dirty="0" smtClean="0"/>
              <a:t>Employee data analysis using excel </a:t>
            </a:r>
            <a:endParaRPr lang="en-US" dirty="0"/>
          </a:p>
        </p:txBody>
      </p:sp>
      <p:sp>
        <p:nvSpPr>
          <p:cNvPr id="3" name="Subtitle 2"/>
          <p:cNvSpPr>
            <a:spLocks noGrp="1"/>
          </p:cNvSpPr>
          <p:nvPr>
            <p:ph type="subTitle" idx="1"/>
          </p:nvPr>
        </p:nvSpPr>
        <p:spPr>
          <a:xfrm>
            <a:off x="928662" y="2571744"/>
            <a:ext cx="8215338" cy="3929090"/>
          </a:xfrm>
        </p:spPr>
        <p:txBody>
          <a:bodyPr anchor="ctr">
            <a:normAutofit/>
          </a:bodyPr>
          <a:lstStyle/>
          <a:p>
            <a:r>
              <a:rPr lang="en-US" sz="2000" dirty="0" smtClean="0"/>
              <a:t> NAME              :</a:t>
            </a:r>
            <a:r>
              <a:rPr lang="en-US" sz="2000" b="1" dirty="0" smtClean="0">
                <a:solidFill>
                  <a:schemeClr val="tx1"/>
                </a:solidFill>
              </a:rPr>
              <a:t>BALAJI.J                                    ,</a:t>
            </a:r>
            <a:endParaRPr lang="en-US" sz="2000" dirty="0" smtClean="0"/>
          </a:p>
          <a:p>
            <a:r>
              <a:rPr lang="en-US" sz="2000" dirty="0" smtClean="0"/>
              <a:t>        REGISTER  NO  :</a:t>
            </a:r>
            <a:r>
              <a:rPr lang="en-US" sz="2000" b="1" dirty="0" smtClean="0">
                <a:solidFill>
                  <a:schemeClr val="tx1"/>
                </a:solidFill>
              </a:rPr>
              <a:t>312220587                                ,</a:t>
            </a:r>
          </a:p>
          <a:p>
            <a:r>
              <a:rPr lang="en-US" sz="2000" b="1" dirty="0" smtClean="0">
                <a:solidFill>
                  <a:schemeClr val="tx1"/>
                </a:solidFill>
              </a:rPr>
              <a:t>40FF23F23B2F546825A463EEC5</a:t>
            </a:r>
          </a:p>
          <a:p>
            <a:r>
              <a:rPr lang="en-US" sz="2000" b="1" dirty="0" smtClean="0">
                <a:solidFill>
                  <a:schemeClr val="tx1"/>
                </a:solidFill>
              </a:rPr>
              <a:t>8DA34F                                      , </a:t>
            </a:r>
          </a:p>
          <a:p>
            <a:r>
              <a:rPr lang="en-US" sz="2000" dirty="0" smtClean="0"/>
              <a:t>DEPARTMENT   :</a:t>
            </a:r>
            <a:r>
              <a:rPr lang="en-US" sz="2000" b="1" dirty="0" smtClean="0">
                <a:solidFill>
                  <a:schemeClr val="tx1"/>
                </a:solidFill>
              </a:rPr>
              <a:t>B.COM   (ACCOUNTING&amp;FINANCE)</a:t>
            </a:r>
          </a:p>
          <a:p>
            <a:r>
              <a:rPr lang="en-US" sz="2000" b="1" dirty="0" smtClean="0">
                <a:solidFill>
                  <a:schemeClr val="tx1"/>
                </a:solidFill>
              </a:rPr>
              <a:t>3YEAR                                        ,</a:t>
            </a:r>
            <a:r>
              <a:rPr lang="en-US" sz="2000" dirty="0" smtClean="0"/>
              <a:t> </a:t>
            </a:r>
          </a:p>
          <a:p>
            <a:r>
              <a:rPr lang="en-US" sz="2000" dirty="0" smtClean="0"/>
              <a:t>COLLEGE        : </a:t>
            </a:r>
            <a:r>
              <a:rPr lang="en-US" sz="2000" b="1" dirty="0" smtClean="0">
                <a:solidFill>
                  <a:schemeClr val="tx1"/>
                </a:solidFill>
              </a:rPr>
              <a:t>VALLAL P.T.LEE CHENGALVARAYA </a:t>
            </a:r>
          </a:p>
          <a:p>
            <a:r>
              <a:rPr lang="en-US" sz="2000" b="1" dirty="0" smtClean="0">
                <a:solidFill>
                  <a:schemeClr val="tx1"/>
                </a:solidFill>
              </a:rPr>
              <a:t> NAICKER ARTS&amp;SCIENCE COLLAGE</a:t>
            </a:r>
          </a:p>
          <a:p>
            <a:r>
              <a:rPr lang="en-US" sz="2000" b="1" dirty="0" smtClean="0">
                <a:solidFill>
                  <a:schemeClr val="tx1"/>
                </a:solidFill>
              </a:rPr>
              <a:t> CHOOLAI-112                              .</a:t>
            </a:r>
            <a:endParaRPr lang="en-US" sz="2000"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wow</a:t>
            </a:r>
            <a:r>
              <a:rPr lang="en-US" dirty="0" smtClean="0"/>
              <a:t> </a:t>
            </a:r>
            <a:r>
              <a:rPr lang="en-US" dirty="0" smtClean="0"/>
              <a:t>in </a:t>
            </a:r>
            <a:r>
              <a:rPr lang="en-US" dirty="0" smtClean="0"/>
              <a:t>our solution </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1. Data-Driven Insights</a:t>
            </a:r>
          </a:p>
          <a:p>
            <a:r>
              <a:rPr lang="en-US" b="1" dirty="0" smtClean="0"/>
              <a:t>Advanced Analytics and Predictive Modeling:</a:t>
            </a:r>
            <a:r>
              <a:rPr lang="en-US" dirty="0" smtClean="0"/>
              <a:t> Use sophisticated analytics to identify patterns and predict potential turnover before it happens. By leveraging machine learning algorithms and data mining, your solution can forecast turnover risk with high accuracy, enabling proactive interventions.</a:t>
            </a:r>
          </a:p>
          <a:p>
            <a:r>
              <a:rPr lang="en-US" b="1" dirty="0" smtClean="0"/>
              <a:t>Real-Time Dashboards:</a:t>
            </a:r>
            <a:r>
              <a:rPr lang="en-US" dirty="0" smtClean="0"/>
              <a:t> Offer real-time visualizations of turnover metrics and trends. Interactive dashboards allow HR and management to quickly assess the impact of various factors and make informed decisions.</a:t>
            </a:r>
          </a:p>
          <a:p>
            <a:r>
              <a:rPr lang="en-US" b="1" dirty="0" smtClean="0"/>
              <a:t>2. Comprehensive Employee Experience</a:t>
            </a:r>
          </a:p>
          <a:p>
            <a:r>
              <a:rPr lang="en-US" b="1" dirty="0" smtClean="0"/>
              <a:t>Personalized Retention Strategies:</a:t>
            </a:r>
            <a:r>
              <a:rPr lang="en-US" dirty="0" smtClean="0"/>
              <a:t> Implement tailored retention plans based on individual employee profiles. Use insights from employee surveys, performance data, and career aspirations to create customized development paths and incentives.</a:t>
            </a:r>
          </a:p>
          <a:p>
            <a:r>
              <a:rPr lang="en-US" b="1" dirty="0" smtClean="0"/>
              <a:t>Holistic Engagement Platform:</a:t>
            </a:r>
            <a:r>
              <a:rPr lang="en-US" dirty="0" smtClean="0"/>
              <a:t> Integrate engagement tools that go beyond traditional surveys. Features like pulse surveys, anonymous feedback channels, and interactive wellness programs can provide a 360-degree view of employee satisfaction.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3174" y="428604"/>
            <a:ext cx="2786082" cy="584775"/>
          </a:xfrm>
          <a:prstGeom prst="rect">
            <a:avLst/>
          </a:prstGeom>
          <a:noFill/>
        </p:spPr>
        <p:txBody>
          <a:bodyPr wrap="square" rtlCol="0">
            <a:spAutoFit/>
          </a:bodyPr>
          <a:lstStyle/>
          <a:p>
            <a:pPr algn="ctr"/>
            <a:r>
              <a:rPr lang="en-US" sz="3200" b="1" dirty="0" smtClean="0"/>
              <a:t>RESULTS</a:t>
            </a:r>
            <a:endParaRPr lang="en-US" sz="3200" b="1" dirty="0"/>
          </a:p>
        </p:txBody>
      </p:sp>
      <p:graphicFrame>
        <p:nvGraphicFramePr>
          <p:cNvPr id="3" name="Chart 2"/>
          <p:cNvGraphicFramePr/>
          <p:nvPr/>
        </p:nvGraphicFramePr>
        <p:xfrm>
          <a:off x="500034" y="1171574"/>
          <a:ext cx="7148541" cy="518638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57422" y="285728"/>
            <a:ext cx="3429024" cy="769441"/>
          </a:xfrm>
          <a:prstGeom prst="rect">
            <a:avLst/>
          </a:prstGeom>
          <a:noFill/>
        </p:spPr>
        <p:txBody>
          <a:bodyPr wrap="square" rtlCol="0">
            <a:spAutoFit/>
          </a:bodyPr>
          <a:lstStyle/>
          <a:p>
            <a:pPr algn="ctr"/>
            <a:r>
              <a:rPr lang="en-US" sz="4400" b="1" dirty="0" smtClean="0"/>
              <a:t>MODELLING</a:t>
            </a:r>
            <a:endParaRPr lang="en-US" sz="4400" b="1" dirty="0"/>
          </a:p>
        </p:txBody>
      </p:sp>
      <p:graphicFrame>
        <p:nvGraphicFramePr>
          <p:cNvPr id="6" name="Table 5"/>
          <p:cNvGraphicFramePr>
            <a:graphicFrameLocks noGrp="1"/>
          </p:cNvGraphicFramePr>
          <p:nvPr/>
        </p:nvGraphicFramePr>
        <p:xfrm>
          <a:off x="285719" y="1000112"/>
          <a:ext cx="7572430" cy="5500726"/>
        </p:xfrm>
        <a:graphic>
          <a:graphicData uri="http://schemas.openxmlformats.org/drawingml/2006/table">
            <a:tbl>
              <a:tblPr/>
              <a:tblGrid>
                <a:gridCol w="1056191"/>
                <a:gridCol w="854137"/>
                <a:gridCol w="730150"/>
                <a:gridCol w="991901"/>
                <a:gridCol w="737037"/>
                <a:gridCol w="874802"/>
                <a:gridCol w="730150"/>
                <a:gridCol w="867912"/>
                <a:gridCol w="730150"/>
              </a:tblGrid>
              <a:tr h="392909">
                <a:tc>
                  <a:txBody>
                    <a:bodyPr/>
                    <a:lstStyle/>
                    <a:p>
                      <a:pPr algn="l" fontAlgn="b"/>
                      <a:r>
                        <a:rPr lang="en-US" sz="600" b="1" i="1"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gridSpan="2">
                  <a:txBody>
                    <a:bodyPr/>
                    <a:lstStyle/>
                    <a:p>
                      <a:pPr algn="ctr" fontAlgn="ctr"/>
                      <a:r>
                        <a:rPr lang="en-US" sz="600" b="1" i="1" u="none" strike="noStrike">
                          <a:solidFill>
                            <a:srgbClr val="000000"/>
                          </a:solidFill>
                          <a:latin typeface="Calibri"/>
                        </a:rPr>
                        <a:t>UNIT-1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tc gridSpan="2">
                  <a:txBody>
                    <a:bodyPr/>
                    <a:lstStyle/>
                    <a:p>
                      <a:pPr algn="ctr" fontAlgn="b"/>
                      <a:r>
                        <a:rPr lang="en-US" sz="600" b="1" i="1" u="none" strike="noStrike">
                          <a:solidFill>
                            <a:srgbClr val="000000"/>
                          </a:solidFill>
                          <a:latin typeface="Calibri"/>
                        </a:rPr>
                        <a:t>UNIT-2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tc gridSpan="2">
                  <a:txBody>
                    <a:bodyPr/>
                    <a:lstStyle/>
                    <a:p>
                      <a:pPr algn="ctr" fontAlgn="b"/>
                      <a:r>
                        <a:rPr lang="en-US" sz="600" b="1" i="1" u="none" strike="noStrike">
                          <a:solidFill>
                            <a:srgbClr val="000000"/>
                          </a:solidFill>
                          <a:latin typeface="Calibri"/>
                        </a:rPr>
                        <a:t>UNIT-3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tc gridSpan="2">
                  <a:txBody>
                    <a:bodyPr/>
                    <a:lstStyle/>
                    <a:p>
                      <a:pPr algn="ctr" fontAlgn="b"/>
                      <a:r>
                        <a:rPr lang="en-US" sz="600" b="1" i="1" u="none" strike="noStrike">
                          <a:solidFill>
                            <a:srgbClr val="000000"/>
                          </a:solidFill>
                          <a:latin typeface="Calibri"/>
                        </a:rPr>
                        <a:t>UNIT-4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tr>
              <a:tr h="392909">
                <a:tc>
                  <a:txBody>
                    <a:bodyPr/>
                    <a:lstStyle/>
                    <a:p>
                      <a:pPr algn="l" fontAlgn="b"/>
                      <a:r>
                        <a:rPr lang="en-US" sz="600" b="1" i="1" u="none" strike="noStrike">
                          <a:solidFill>
                            <a:srgbClr val="000000"/>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600" b="1" i="1" u="none" strike="noStrike">
                          <a:solidFill>
                            <a:srgbClr val="000000"/>
                          </a:solidFill>
                          <a:latin typeface="Calibri"/>
                        </a:rPr>
                        <a:t>No of departments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600" b="1" i="1" u="none" strike="noStrike">
                          <a:solidFill>
                            <a:srgbClr val="000000"/>
                          </a:solidFill>
                          <a:latin typeface="Calibri"/>
                        </a:rPr>
                        <a:t>No of emloyees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600" b="1" i="1" u="none" strike="noStrike">
                          <a:solidFill>
                            <a:srgbClr val="000000"/>
                          </a:solidFill>
                          <a:latin typeface="Calibri"/>
                        </a:rPr>
                        <a:t>No of departments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t"/>
                      <a:r>
                        <a:rPr lang="en-US" sz="600" b="1" i="1" u="none" strike="noStrike">
                          <a:solidFill>
                            <a:srgbClr val="000000"/>
                          </a:solidFill>
                          <a:latin typeface="Calibri"/>
                        </a:rPr>
                        <a:t>No of emloyees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600" b="1" i="1" u="none" strike="noStrike">
                          <a:solidFill>
                            <a:srgbClr val="000000"/>
                          </a:solidFill>
                          <a:latin typeface="Calibri"/>
                        </a:rPr>
                        <a:t>No of departments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t"/>
                      <a:r>
                        <a:rPr lang="en-US" sz="600" b="1" i="1" u="none" strike="noStrike">
                          <a:solidFill>
                            <a:srgbClr val="000000"/>
                          </a:solidFill>
                          <a:latin typeface="Calibri"/>
                        </a:rPr>
                        <a:t>No of emloyees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600" b="1" i="1" u="none" strike="noStrike">
                          <a:solidFill>
                            <a:srgbClr val="000000"/>
                          </a:solidFill>
                          <a:latin typeface="Calibri"/>
                        </a:rPr>
                        <a:t>No of departments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t"/>
                      <a:r>
                        <a:rPr lang="en-US" sz="600" b="1" i="1" u="none" strike="noStrike">
                          <a:solidFill>
                            <a:srgbClr val="000000"/>
                          </a:solidFill>
                          <a:latin typeface="Calibri"/>
                        </a:rPr>
                        <a:t>No of emloyees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92909">
                <a:tc>
                  <a:txBody>
                    <a:bodyPr/>
                    <a:lstStyle/>
                    <a:p>
                      <a:pPr algn="l" fontAlgn="b"/>
                      <a:r>
                        <a:rPr lang="en-US" sz="600" b="0" i="0" u="none" strike="noStrike">
                          <a:solidFill>
                            <a:srgbClr val="000000"/>
                          </a:solidFill>
                          <a:latin typeface="Calibri"/>
                        </a:rPr>
                        <a:t>January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354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77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242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1028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2909">
                <a:tc>
                  <a:txBody>
                    <a:bodyPr/>
                    <a:lstStyle/>
                    <a:p>
                      <a:pPr algn="l" fontAlgn="b"/>
                      <a:r>
                        <a:rPr lang="en-US" sz="600" b="0" i="0" u="none" strike="noStrike">
                          <a:solidFill>
                            <a:srgbClr val="000000"/>
                          </a:solidFill>
                          <a:latin typeface="Calibri"/>
                        </a:rPr>
                        <a:t>February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347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222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1016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92909">
                <a:tc>
                  <a:txBody>
                    <a:bodyPr/>
                    <a:lstStyle/>
                    <a:p>
                      <a:pPr algn="l" fontAlgn="b"/>
                      <a:r>
                        <a:rPr lang="en-US" sz="600" b="0" i="0" u="none" strike="noStrike">
                          <a:solidFill>
                            <a:srgbClr val="000000"/>
                          </a:solidFill>
                          <a:latin typeface="Calibri"/>
                        </a:rPr>
                        <a:t>March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349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81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234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1015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2909">
                <a:tc>
                  <a:txBody>
                    <a:bodyPr/>
                    <a:lstStyle/>
                    <a:p>
                      <a:pPr algn="l" fontAlgn="b"/>
                      <a:r>
                        <a:rPr lang="en-US" sz="600" b="0" i="0" u="none" strike="noStrike">
                          <a:solidFill>
                            <a:srgbClr val="000000"/>
                          </a:solidFill>
                          <a:latin typeface="Calibri"/>
                        </a:rPr>
                        <a:t>April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353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83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242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1007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92909">
                <a:tc>
                  <a:txBody>
                    <a:bodyPr/>
                    <a:lstStyle/>
                    <a:p>
                      <a:pPr algn="l" fontAlgn="b"/>
                      <a:r>
                        <a:rPr lang="en-US" sz="600" b="0" i="0" u="none" strike="noStrike">
                          <a:solidFill>
                            <a:srgbClr val="000000"/>
                          </a:solidFill>
                          <a:latin typeface="Calibri"/>
                        </a:rPr>
                        <a:t>May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350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86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228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1006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2909">
                <a:tc>
                  <a:txBody>
                    <a:bodyPr/>
                    <a:lstStyle/>
                    <a:p>
                      <a:pPr algn="l" fontAlgn="b"/>
                      <a:r>
                        <a:rPr lang="en-US" sz="600" b="0" i="0" u="none" strike="noStrike">
                          <a:solidFill>
                            <a:srgbClr val="000000"/>
                          </a:solidFill>
                          <a:latin typeface="Calibri"/>
                        </a:rPr>
                        <a:t>June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345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88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222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1008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92909">
                <a:tc>
                  <a:txBody>
                    <a:bodyPr/>
                    <a:lstStyle/>
                    <a:p>
                      <a:pPr algn="l" fontAlgn="b"/>
                      <a:r>
                        <a:rPr lang="en-US" sz="600" b="0" i="0" u="none" strike="noStrike">
                          <a:solidFill>
                            <a:srgbClr val="000000"/>
                          </a:solidFill>
                          <a:latin typeface="Calibri"/>
                        </a:rPr>
                        <a:t>July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353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88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225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1030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2909">
                <a:tc>
                  <a:txBody>
                    <a:bodyPr/>
                    <a:lstStyle/>
                    <a:p>
                      <a:pPr algn="l" fontAlgn="b"/>
                      <a:r>
                        <a:rPr lang="en-US" sz="600" b="0" i="0" u="none" strike="noStrike">
                          <a:solidFill>
                            <a:srgbClr val="000000"/>
                          </a:solidFill>
                          <a:latin typeface="Calibri"/>
                        </a:rPr>
                        <a:t>August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347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87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240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1029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92909">
                <a:tc>
                  <a:txBody>
                    <a:bodyPr/>
                    <a:lstStyle/>
                    <a:p>
                      <a:pPr algn="l" fontAlgn="b"/>
                      <a:r>
                        <a:rPr lang="en-US" sz="600" b="0" i="0" u="none" strike="noStrike">
                          <a:solidFill>
                            <a:srgbClr val="000000"/>
                          </a:solidFill>
                          <a:latin typeface="Calibri"/>
                        </a:rPr>
                        <a:t>September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345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88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231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1024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2909">
                <a:tc>
                  <a:txBody>
                    <a:bodyPr/>
                    <a:lstStyle/>
                    <a:p>
                      <a:pPr algn="l" fontAlgn="b"/>
                      <a:r>
                        <a:rPr lang="en-US" sz="600" b="0" i="0" u="none" strike="noStrike">
                          <a:solidFill>
                            <a:srgbClr val="000000"/>
                          </a:solidFill>
                          <a:latin typeface="Calibri"/>
                        </a:rPr>
                        <a:t>October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352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239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1004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92909">
                <a:tc>
                  <a:txBody>
                    <a:bodyPr/>
                    <a:lstStyle/>
                    <a:p>
                      <a:pPr algn="l" fontAlgn="b"/>
                      <a:r>
                        <a:rPr lang="en-US" sz="600" b="0" i="0" u="none" strike="noStrike">
                          <a:solidFill>
                            <a:srgbClr val="000000"/>
                          </a:solidFill>
                          <a:latin typeface="Calibri"/>
                        </a:rPr>
                        <a:t>November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357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94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232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29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600" b="0" i="0" u="none" strike="noStrike">
                          <a:solidFill>
                            <a:srgbClr val="000000"/>
                          </a:solidFill>
                          <a:latin typeface="Calibri"/>
                        </a:rPr>
                        <a:t>1022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2909">
                <a:tc>
                  <a:txBody>
                    <a:bodyPr/>
                    <a:lstStyle/>
                    <a:p>
                      <a:pPr algn="l" fontAlgn="b"/>
                      <a:r>
                        <a:rPr lang="en-US" sz="600" b="0" i="0" u="none" strike="noStrike">
                          <a:solidFill>
                            <a:srgbClr val="000000"/>
                          </a:solidFill>
                          <a:latin typeface="Calibri"/>
                        </a:rPr>
                        <a:t>December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355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91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242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latin typeface="Calibri"/>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dirty="0">
                          <a:solidFill>
                            <a:srgbClr val="000000"/>
                          </a:solidFill>
                          <a:latin typeface="Calibri"/>
                        </a:rPr>
                        <a:t>1009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714356"/>
            <a:ext cx="7143800" cy="769441"/>
          </a:xfrm>
          <a:prstGeom prst="rect">
            <a:avLst/>
          </a:prstGeom>
          <a:noFill/>
        </p:spPr>
        <p:txBody>
          <a:bodyPr wrap="square" rtlCol="0">
            <a:spAutoFit/>
          </a:bodyPr>
          <a:lstStyle/>
          <a:p>
            <a:pPr algn="ctr"/>
            <a:r>
              <a:rPr lang="en-US" sz="4400" b="1" dirty="0" smtClean="0"/>
              <a:t>CONCLUSION</a:t>
            </a:r>
            <a:endParaRPr lang="en-US" sz="4400" b="1" dirty="0"/>
          </a:p>
        </p:txBody>
      </p:sp>
      <p:graphicFrame>
        <p:nvGraphicFramePr>
          <p:cNvPr id="5" name="Chart 4"/>
          <p:cNvGraphicFramePr/>
          <p:nvPr/>
        </p:nvGraphicFramePr>
        <p:xfrm>
          <a:off x="857224" y="1714488"/>
          <a:ext cx="6572296" cy="471490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7430"/>
            <a:ext cx="7242048" cy="857256"/>
          </a:xfrm>
        </p:spPr>
        <p:txBody>
          <a:bodyPr>
            <a:normAutofit fontScale="90000"/>
          </a:bodyPr>
          <a:lstStyle/>
          <a:p>
            <a:r>
              <a:rPr lang="en-US" dirty="0" smtClean="0"/>
              <a:t>        </a:t>
            </a:r>
            <a:r>
              <a:rPr lang="en-US" sz="8000" dirty="0" smtClean="0"/>
              <a:t>Thank you</a:t>
            </a:r>
            <a:endParaRPr lang="en-US" sz="8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214422"/>
            <a:ext cx="7242048" cy="2714644"/>
          </a:xfrm>
        </p:spPr>
        <p:txBody>
          <a:bodyPr>
            <a:normAutofit fontScale="90000"/>
          </a:bodyPr>
          <a:lstStyle/>
          <a:p>
            <a:r>
              <a:rPr lang="en-US" dirty="0" smtClean="0"/>
              <a:t>                PROJECT TITLE</a:t>
            </a:r>
            <a:br>
              <a:rPr lang="en-US" dirty="0" smtClean="0"/>
            </a:br>
            <a:r>
              <a:rPr lang="en-US" dirty="0" smtClean="0"/>
              <a:t/>
            </a:r>
            <a:br>
              <a:rPr lang="en-US" dirty="0" smtClean="0"/>
            </a:br>
            <a:r>
              <a:rPr lang="en-US" dirty="0" smtClean="0"/>
              <a:t>USING PIVOT TABLE FOR EMPLOYEE TURNOVER ANALYSIS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Problem statement</a:t>
            </a:r>
          </a:p>
          <a:p>
            <a:r>
              <a:rPr lang="en-US" dirty="0" smtClean="0"/>
              <a:t>Project overview</a:t>
            </a:r>
          </a:p>
          <a:p>
            <a:r>
              <a:rPr lang="en-US" dirty="0" smtClean="0"/>
              <a:t>End users</a:t>
            </a:r>
          </a:p>
          <a:p>
            <a:r>
              <a:rPr lang="en-US" dirty="0" smtClean="0"/>
              <a:t>Our solution and proposition</a:t>
            </a:r>
          </a:p>
          <a:p>
            <a:r>
              <a:rPr lang="en-US" dirty="0" smtClean="0"/>
              <a:t>Dataset description </a:t>
            </a:r>
          </a:p>
          <a:p>
            <a:r>
              <a:rPr lang="en-US" dirty="0" smtClean="0"/>
              <a:t>Modelling approach</a:t>
            </a:r>
          </a:p>
          <a:p>
            <a:r>
              <a:rPr lang="en-US" dirty="0" smtClean="0"/>
              <a:t>Results and discussion</a:t>
            </a:r>
          </a:p>
          <a:p>
            <a:r>
              <a:rPr lang="en-US" dirty="0" smtClean="0"/>
              <a:t>conclution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High turnover rates forecasted to be 50-75% higher than before.</a:t>
            </a:r>
          </a:p>
          <a:p>
            <a:r>
              <a:rPr lang="en-US" dirty="0" smtClean="0"/>
              <a:t>Negative impact on businesses, especially small ones.</a:t>
            </a:r>
          </a:p>
          <a:p>
            <a:r>
              <a:rPr lang="en-US" dirty="0" smtClean="0"/>
              <a:t>Costly recruitment process.</a:t>
            </a:r>
          </a:p>
          <a:p>
            <a:r>
              <a:rPr lang="en-US" dirty="0" smtClean="0"/>
              <a:t>Causes include company culture, benefits, compensation, career path, and management issues.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overview</a:t>
            </a:r>
            <a:endParaRPr lang="en-US" dirty="0"/>
          </a:p>
        </p:txBody>
      </p:sp>
      <p:sp>
        <p:nvSpPr>
          <p:cNvPr id="3" name="Content Placeholder 2"/>
          <p:cNvSpPr>
            <a:spLocks noGrp="1"/>
          </p:cNvSpPr>
          <p:nvPr>
            <p:ph idx="1"/>
          </p:nvPr>
        </p:nvSpPr>
        <p:spPr/>
        <p:txBody>
          <a:bodyPr/>
          <a:lstStyle/>
          <a:p>
            <a:r>
              <a:rPr lang="en-US" dirty="0" smtClean="0"/>
              <a:t>This </a:t>
            </a:r>
            <a:r>
              <a:rPr lang="en-US" b="1" dirty="0" smtClean="0"/>
              <a:t>project</a:t>
            </a:r>
            <a:r>
              <a:rPr lang="en-US" dirty="0" smtClean="0"/>
              <a:t> utilizes data analytics and machine learning techniques to create a predictive model capable of identifying </a:t>
            </a:r>
            <a:r>
              <a:rPr lang="en-US" b="1" dirty="0" smtClean="0"/>
              <a:t>employees</a:t>
            </a:r>
            <a:r>
              <a:rPr lang="en-US" dirty="0" smtClean="0"/>
              <a:t> who are at risk of leaving the company. By comprehending the factors contributing to attrition and proactively addressing them, our goal is to reduce </a:t>
            </a:r>
            <a:r>
              <a:rPr lang="en-US" b="1" dirty="0" smtClean="0"/>
              <a:t>turnover</a:t>
            </a:r>
            <a:r>
              <a:rPr lang="en-US" dirty="0" smtClean="0"/>
              <a:t> rates and enhance employee retention.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users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Impact on End Users (Customers):</a:t>
            </a:r>
            <a:r>
              <a:rPr lang="en-US" dirty="0" smtClean="0"/>
              <a:t> High employee turnover can disrupt the continuity of service or support provided to end users. For example, if a company has frequent changes in customer service representatives, customers might experience inconsistent service, which can lead to dissatisfaction.</a:t>
            </a:r>
          </a:p>
          <a:p>
            <a:r>
              <a:rPr lang="en-US" b="1" dirty="0" smtClean="0"/>
              <a:t>Training and Knowledge Transfer:</a:t>
            </a:r>
            <a:r>
              <a:rPr lang="en-US" dirty="0" smtClean="0"/>
              <a:t> Frequent turnover means that new employees need to be trained regularly, which can affect the quality and efficiency of service provided to end users. Inadequate training and knowledge transfer can result in errors or slower response times.</a:t>
            </a:r>
          </a:p>
          <a:p>
            <a:r>
              <a:rPr lang="en-US" b="1" dirty="0" smtClean="0"/>
              <a:t>Morale and Productivity:</a:t>
            </a:r>
            <a:r>
              <a:rPr lang="en-US" dirty="0" smtClean="0"/>
              <a:t> High turnover can affect the morale of the remaining employees, which in turn can influence their interactions with end users. If remaining staff are overworked or stressed, it may negatively impact their performance and the end user experience.</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Our solution proposition</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1. Analyze Current Turnover Trends</a:t>
            </a:r>
          </a:p>
          <a:p>
            <a:r>
              <a:rPr lang="en-US" b="1" dirty="0" smtClean="0"/>
              <a:t>Conduct Exit Interviews:</a:t>
            </a:r>
            <a:r>
              <a:rPr lang="en-US" dirty="0" smtClean="0"/>
              <a:t> Gather detailed feedback from departing employees to understand their reasons for leaving.</a:t>
            </a:r>
          </a:p>
          <a:p>
            <a:r>
              <a:rPr lang="en-US" b="1" dirty="0" smtClean="0"/>
              <a:t>Assess Turnover Data:</a:t>
            </a:r>
            <a:r>
              <a:rPr lang="en-US" dirty="0" smtClean="0"/>
              <a:t> Review turnover rates by department, role, and tenure to identify patterns and potential issues.</a:t>
            </a:r>
          </a:p>
          <a:p>
            <a:r>
              <a:rPr lang="en-US" b="1" dirty="0" smtClean="0"/>
              <a:t>2. Enhance Recruitment and Onboarding</a:t>
            </a:r>
          </a:p>
          <a:p>
            <a:r>
              <a:rPr lang="en-US" b="1" dirty="0" smtClean="0"/>
              <a:t>Streamline Recruitment:</a:t>
            </a:r>
            <a:r>
              <a:rPr lang="en-US" dirty="0" smtClean="0"/>
              <a:t> Implement a more rigorous hiring process to ensure that new hires are a good fit for both the role and the company culture.</a:t>
            </a:r>
          </a:p>
          <a:p>
            <a:r>
              <a:rPr lang="en-US" b="1" dirty="0" smtClean="0"/>
              <a:t>Improve Onboarding:</a:t>
            </a:r>
            <a:r>
              <a:rPr lang="en-US" dirty="0" smtClean="0"/>
              <a:t> Develop a comprehensive onboarding program that helps new employees integrate smoothly, understand their roles, and feel welcomed.</a:t>
            </a:r>
          </a:p>
          <a:p>
            <a:r>
              <a:rPr lang="en-US" b="1" dirty="0" smtClean="0"/>
              <a:t>3. Foster a Positive Work Environment</a:t>
            </a:r>
          </a:p>
          <a:p>
            <a:r>
              <a:rPr lang="en-US" b="1" dirty="0" smtClean="0"/>
              <a:t>Cultivate a Strong Company Culture:</a:t>
            </a:r>
            <a:r>
              <a:rPr lang="en-US" dirty="0" smtClean="0"/>
              <a:t> Promote values that align with your employees' values and encourage a collaborative and inclusive work environment.</a:t>
            </a:r>
          </a:p>
          <a:p>
            <a:r>
              <a:rPr lang="en-US" b="1" dirty="0" smtClean="0"/>
              <a:t>Enhance Communication:</a:t>
            </a:r>
            <a:r>
              <a:rPr lang="en-US" dirty="0" smtClean="0"/>
              <a:t> Implement regular feedback mechanisms, team-building activities, and open communication channels.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Dataset description</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1. Dataset Overview</a:t>
            </a:r>
          </a:p>
          <a:p>
            <a:r>
              <a:rPr lang="en-US" b="1" dirty="0" smtClean="0"/>
              <a:t>Purpose:</a:t>
            </a:r>
            <a:r>
              <a:rPr lang="en-US" dirty="0" smtClean="0"/>
              <a:t> The dataset is used to analyze factors contributing to employee turnover and to identify trends and patterns related to employee retention.</a:t>
            </a:r>
          </a:p>
          <a:p>
            <a:r>
              <a:rPr lang="en-US" b="1" dirty="0" smtClean="0"/>
              <a:t>Source:</a:t>
            </a:r>
            <a:r>
              <a:rPr lang="en-US" dirty="0" smtClean="0"/>
              <a:t> Could be derived from HR systems, employee surveys, exit interviews, or company records.</a:t>
            </a:r>
          </a:p>
          <a:p>
            <a:r>
              <a:rPr lang="en-US" b="1" dirty="0" smtClean="0"/>
              <a:t>2</a:t>
            </a:r>
            <a:r>
              <a:rPr lang="en-US" b="1" dirty="0" smtClean="0"/>
              <a:t>. Features (Columns) in the Dataset</a:t>
            </a:r>
          </a:p>
          <a:p>
            <a:r>
              <a:rPr lang="en-US" b="1" dirty="0" smtClean="0"/>
              <a:t>Employee ID</a:t>
            </a:r>
            <a:r>
              <a:rPr lang="en-US" dirty="0" smtClean="0"/>
              <a:t>:</a:t>
            </a:r>
          </a:p>
          <a:p>
            <a:pPr lvl="1"/>
            <a:r>
              <a:rPr lang="en-US" b="1" dirty="0" smtClean="0">
                <a:solidFill>
                  <a:schemeClr val="tx1"/>
                </a:solidFill>
              </a:rPr>
              <a:t>Description: Unique identifier for each employee.</a:t>
            </a:r>
          </a:p>
          <a:p>
            <a:pPr lvl="1"/>
            <a:r>
              <a:rPr lang="en-US" b="1" dirty="0" smtClean="0">
                <a:solidFill>
                  <a:schemeClr val="tx1"/>
                </a:solidFill>
              </a:rPr>
              <a:t>Type: Numeric/Alphanumeric.</a:t>
            </a:r>
          </a:p>
          <a:p>
            <a:pPr lvl="1"/>
            <a:r>
              <a:rPr lang="en-US" b="1" dirty="0" smtClean="0">
                <a:solidFill>
                  <a:schemeClr val="tx1"/>
                </a:solidFill>
              </a:rPr>
              <a:t>Purpose: Used to track individual employees across the dataset.</a:t>
            </a:r>
          </a:p>
          <a:p>
            <a:r>
              <a:rPr lang="en-US" b="1" dirty="0" smtClean="0"/>
              <a:t>Gender:</a:t>
            </a:r>
          </a:p>
          <a:p>
            <a:pPr lvl="1"/>
            <a:r>
              <a:rPr lang="en-US" b="1" dirty="0" smtClean="0">
                <a:solidFill>
                  <a:schemeClr val="tx1"/>
                </a:solidFill>
              </a:rPr>
              <a:t>Description: Gender of the employee.</a:t>
            </a:r>
          </a:p>
          <a:p>
            <a:pPr lvl="1"/>
            <a:r>
              <a:rPr lang="en-US" b="1" dirty="0" smtClean="0">
                <a:solidFill>
                  <a:schemeClr val="tx1"/>
                </a:solidFill>
              </a:rPr>
              <a:t>Type: Categorical (e.g., Male, Female, Non-binary).</a:t>
            </a:r>
          </a:p>
          <a:p>
            <a:pPr lvl="1"/>
            <a:r>
              <a:rPr lang="en-US" b="1" dirty="0" smtClean="0">
                <a:solidFill>
                  <a:schemeClr val="tx1"/>
                </a:solidFill>
              </a:rPr>
              <a:t>Purpose: To analyze turnover rates based on gender.</a:t>
            </a:r>
          </a:p>
          <a:p>
            <a:r>
              <a:rPr lang="en-US" b="1" dirty="0" smtClean="0"/>
              <a:t>Age:</a:t>
            </a:r>
          </a:p>
          <a:p>
            <a:pPr lvl="1"/>
            <a:r>
              <a:rPr lang="en-US" b="1" dirty="0" smtClean="0">
                <a:solidFill>
                  <a:schemeClr val="tx1"/>
                </a:solidFill>
              </a:rPr>
              <a:t>Description: Age of the employee.</a:t>
            </a:r>
          </a:p>
          <a:p>
            <a:pPr lvl="1"/>
            <a:r>
              <a:rPr lang="en-US" b="1" dirty="0" smtClean="0">
                <a:solidFill>
                  <a:schemeClr val="tx1"/>
                </a:solidFill>
              </a:rPr>
              <a:t>Type: Numeric (e.g., 25, 34, 45).</a:t>
            </a:r>
          </a:p>
          <a:p>
            <a:pPr lvl="1"/>
            <a:r>
              <a:rPr lang="en-US" b="1" dirty="0" smtClean="0">
                <a:solidFill>
                  <a:schemeClr val="tx1"/>
                </a:solidFill>
              </a:rPr>
              <a:t>Purpose: To understand if age impacts turnover</a:t>
            </a:r>
            <a:r>
              <a:rPr lang="en-US" b="1" dirty="0" smtClean="0"/>
              <a: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965820"/>
          </a:xfrm>
        </p:spPr>
        <p:txBody>
          <a:bodyPr>
            <a:normAutofit/>
          </a:bodyPr>
          <a:lstStyle/>
          <a:p>
            <a:r>
              <a:rPr lang="en-US" dirty="0" smtClean="0"/>
              <a:t>Dataset description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4.Department</a:t>
            </a:r>
            <a:r>
              <a:rPr lang="en-US" dirty="0" smtClean="0"/>
              <a:t>:</a:t>
            </a:r>
          </a:p>
          <a:p>
            <a:r>
              <a:rPr lang="en-US" b="1" dirty="0" smtClean="0"/>
              <a:t>Description:</a:t>
            </a:r>
            <a:r>
              <a:rPr lang="en-US" dirty="0" smtClean="0"/>
              <a:t> Department or team the employee works in.</a:t>
            </a:r>
          </a:p>
          <a:p>
            <a:r>
              <a:rPr lang="en-US" b="1" dirty="0" smtClean="0"/>
              <a:t>Type:</a:t>
            </a:r>
            <a:r>
              <a:rPr lang="en-US" dirty="0" smtClean="0"/>
              <a:t> Categorical (e.g., Sales, Marketing, IT).</a:t>
            </a:r>
          </a:p>
          <a:p>
            <a:r>
              <a:rPr lang="en-US" b="1" dirty="0" smtClean="0"/>
              <a:t>Purpose:</a:t>
            </a:r>
            <a:r>
              <a:rPr lang="en-US" dirty="0" smtClean="0"/>
              <a:t> To identify turnover trends within specific departments.</a:t>
            </a:r>
          </a:p>
          <a:p>
            <a:pPr>
              <a:buNone/>
            </a:pPr>
            <a:r>
              <a:rPr lang="en-US" b="1" dirty="0" smtClean="0"/>
              <a:t>5.Job </a:t>
            </a:r>
            <a:r>
              <a:rPr lang="en-US" b="1" dirty="0" smtClean="0"/>
              <a:t>Role</a:t>
            </a:r>
            <a:r>
              <a:rPr lang="en-US" dirty="0" smtClean="0"/>
              <a:t>:</a:t>
            </a:r>
          </a:p>
          <a:p>
            <a:r>
              <a:rPr lang="en-US" b="1" dirty="0" smtClean="0"/>
              <a:t>Description:</a:t>
            </a:r>
            <a:r>
              <a:rPr lang="en-US" dirty="0" smtClean="0"/>
              <a:t> The specific job title or role of the employee.</a:t>
            </a:r>
          </a:p>
          <a:p>
            <a:r>
              <a:rPr lang="en-US" b="1" dirty="0" smtClean="0"/>
              <a:t>Type:</a:t>
            </a:r>
            <a:r>
              <a:rPr lang="en-US" dirty="0" smtClean="0"/>
              <a:t> Categorical (e.g., Software Engineer, Sales Manager).</a:t>
            </a:r>
          </a:p>
          <a:p>
            <a:r>
              <a:rPr lang="en-US" b="1" dirty="0" smtClean="0"/>
              <a:t>Purpose:</a:t>
            </a:r>
            <a:r>
              <a:rPr lang="en-US" dirty="0" smtClean="0"/>
              <a:t> To analyze turnover based on job roles.</a:t>
            </a:r>
          </a:p>
          <a:p>
            <a:pPr>
              <a:buNone/>
            </a:pPr>
            <a:r>
              <a:rPr lang="en-US" b="1" dirty="0" smtClean="0"/>
              <a:t>6.Tenure</a:t>
            </a:r>
            <a:r>
              <a:rPr lang="en-US" dirty="0" smtClean="0"/>
              <a:t>:</a:t>
            </a:r>
          </a:p>
          <a:p>
            <a:r>
              <a:rPr lang="en-US" b="1" dirty="0" smtClean="0"/>
              <a:t>Description:</a:t>
            </a:r>
            <a:r>
              <a:rPr lang="en-US" dirty="0" smtClean="0"/>
              <a:t> The length of time the employee has been with the company.</a:t>
            </a:r>
          </a:p>
          <a:p>
            <a:r>
              <a:rPr lang="en-US" b="1" dirty="0" smtClean="0"/>
              <a:t>Type:</a:t>
            </a:r>
            <a:r>
              <a:rPr lang="en-US" dirty="0" smtClean="0"/>
              <a:t> Numeric (e.g., Number of months or years).</a:t>
            </a:r>
          </a:p>
          <a:p>
            <a:r>
              <a:rPr lang="en-US" b="1" dirty="0" smtClean="0"/>
              <a:t>Purpose:</a:t>
            </a:r>
            <a:r>
              <a:rPr lang="en-US" dirty="0" smtClean="0"/>
              <a:t> To evaluate turnover rates based on tenure.</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302</TotalTime>
  <Words>956</Words>
  <Application>Microsoft Office PowerPoint</Application>
  <PresentationFormat>On-screen Show (4:3)</PresentationFormat>
  <Paragraphs>205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Opulent</vt:lpstr>
      <vt:lpstr>Employee data analysis using excel </vt:lpstr>
      <vt:lpstr>                PROJECT TITLE  USING PIVOT TABLE FOR EMPLOYEE TURNOVER ANALYSIS</vt:lpstr>
      <vt:lpstr>agenda</vt:lpstr>
      <vt:lpstr>problem statement</vt:lpstr>
      <vt:lpstr>Project overview</vt:lpstr>
      <vt:lpstr>End users</vt:lpstr>
      <vt:lpstr>Our solution proposition</vt:lpstr>
      <vt:lpstr>Dataset description</vt:lpstr>
      <vt:lpstr>Dataset description</vt:lpstr>
      <vt:lpstr>The wow in our solution </vt:lpstr>
      <vt:lpstr>Slide 11</vt:lpstr>
      <vt:lpstr>Slide 12</vt:lpstr>
      <vt:lpstr>Slide 13</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TURNOVER</dc:title>
  <dc:creator>P.T.LEE CNASC</dc:creator>
  <cp:lastModifiedBy>P.T.LEE CNASC</cp:lastModifiedBy>
  <cp:revision>33</cp:revision>
  <dcterms:created xsi:type="dcterms:W3CDTF">2024-08-22T10:28:52Z</dcterms:created>
  <dcterms:modified xsi:type="dcterms:W3CDTF">2024-08-29T10:49:16Z</dcterms:modified>
</cp:coreProperties>
</file>