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3"/>
    <p:sldId id="283" r:id="rId4"/>
    <p:sldId id="284" r:id="rId5"/>
    <p:sldId id="304" r:id="rId6"/>
    <p:sldId id="303" r:id="rId7"/>
    <p:sldId id="263" r:id="rId8"/>
    <p:sldId id="264" r:id="rId9"/>
    <p:sldId id="265" r:id="rId10"/>
    <p:sldId id="305" r:id="rId11"/>
    <p:sldId id="306" r:id="rId12"/>
    <p:sldId id="308" r:id="rId13"/>
    <p:sldId id="309" r:id="rId14"/>
    <p:sldId id="267" r:id="rId15"/>
    <p:sldId id="314" r:id="rId16"/>
    <p:sldId id="266" r:id="rId17"/>
    <p:sldId id="315"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1252855"/>
            <a:ext cx="10993755" cy="770890"/>
          </a:xfrm>
        </p:spPr>
        <p:txBody>
          <a:bodyPr>
            <a:normAutofit/>
          </a:bodyPr>
          <a:lstStyle/>
          <a:p>
            <a:r>
              <a:rPr lang="en-GB" sz="3600">
                <a:latin typeface="Times New Roman" panose="02020603050405020304" charset="0"/>
                <a:cs typeface="Times New Roman" panose="02020603050405020304" charset="0"/>
              </a:rPr>
              <a:t>Student </a:t>
            </a:r>
            <a:r>
              <a:rPr lang="en-GB">
                <a:latin typeface="Times New Roman" panose="02020603050405020304" charset="0"/>
                <a:cs typeface="Times New Roman" panose="02020603050405020304" charset="0"/>
              </a:rPr>
              <a:t>Details</a:t>
            </a:r>
            <a:endParaRPr lang="en-US">
              <a:latin typeface="Times New Roman" panose="02020603050405020304" charset="0"/>
              <a:cs typeface="Times New Roman" panose="02020603050405020304"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ext Box 8"/>
          <p:cNvSpPr txBox="1"/>
          <p:nvPr/>
        </p:nvSpPr>
        <p:spPr>
          <a:xfrm>
            <a:off x="581025" y="2181860"/>
            <a:ext cx="10945495" cy="3692525"/>
          </a:xfrm>
          <a:prstGeom prst="rect">
            <a:avLst/>
          </a:prstGeom>
          <a:noFill/>
        </p:spPr>
        <p:txBody>
          <a:bodyPr wrap="square" rtlCol="0">
            <a:noAutofit/>
          </a:bodyPr>
          <a:p>
            <a:pPr algn="just"/>
            <a:r>
              <a:rPr lang="en-IN" altLang="en-US">
                <a:latin typeface="Times New Roman" panose="02020603050405020304" charset="0"/>
                <a:cs typeface="Times New Roman" panose="02020603050405020304" charset="0"/>
              </a:rPr>
              <a:t>Name - Mallepalli Balaji</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Email ID - balaji_mallepalli@srmap.edu.in</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College Name - SRM UNIVERSITY AP</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College State - Andhra Pradesh</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Internship Domain - AI  ( From 3rd June 2024  To 25th July 2024 )</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p:txBody>
      </p:sp>
      <p:pic>
        <p:nvPicPr>
          <p:cNvPr id="10" name="Picture 9" descr="2023_04_27 12_22 Office Lens"/>
          <p:cNvPicPr>
            <a:picLocks noChangeAspect="1"/>
          </p:cNvPicPr>
          <p:nvPr/>
        </p:nvPicPr>
        <p:blipFill>
          <a:blip r:embed="rId1"/>
          <a:stretch>
            <a:fillRect/>
          </a:stretch>
        </p:blipFill>
        <p:spPr>
          <a:xfrm>
            <a:off x="8719185" y="1252855"/>
            <a:ext cx="2855595" cy="3765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 Preprocessing</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a:latin typeface="Times New Roman" panose="02020603050405020304" charset="0"/>
                <a:cs typeface="Times New Roman" panose="02020603050405020304" charset="0"/>
              </a:rPr>
              <a:t>Steps Taken:</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Handling missing values by dropping rows with NaN values</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Dropping irrelevant columns such as 'Employee ID'</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Converting 'Date of Joining' to datetime format and extracting relevant features</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Encoding categorical variables for model compatibility</a:t>
            </a:r>
            <a:endParaRPr>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Model Selection and Training</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marL="0" indent="0">
              <a:buNone/>
            </a:pPr>
            <a:r>
              <a:rPr sz="1800">
                <a:latin typeface="Times New Roman" panose="02020603050405020304" charset="0"/>
                <a:cs typeface="Times New Roman" panose="02020603050405020304" charset="0"/>
              </a:rPr>
              <a:t>Algorithms Used:</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Linear Regression</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Random Forest</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Support Vector Machines (SVM)</a:t>
            </a:r>
            <a:endParaRPr sz="1800">
              <a:latin typeface="Times New Roman" panose="02020603050405020304" charset="0"/>
              <a:cs typeface="Times New Roman" panose="02020603050405020304" charset="0"/>
            </a:endParaRPr>
          </a:p>
          <a:p>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Techniques:</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Train-test split</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Feature scaling using StandardScaler</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Cross-validation and hyperparameter tuning</a:t>
            </a:r>
            <a:endParaRPr sz="1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Model Evaluation</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a:latin typeface="Times New Roman" panose="02020603050405020304" charset="0"/>
                <a:cs typeface="Times New Roman" panose="02020603050405020304" charset="0"/>
              </a:rPr>
              <a:t>Metrics:</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Mean Squared Error (MSE)</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Mean Absolute Error (MAE)</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 R-squared (R²) score</a:t>
            </a:r>
            <a:endParaRPr>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latin typeface="Times New Roman" panose="02020603050405020304" charset="0"/>
                <a:cs typeface="Times New Roman" panose="02020603050405020304" charset="0"/>
              </a:rPr>
              <a:t>Results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025" y="1283335"/>
            <a:ext cx="11029315" cy="5293360"/>
          </a:xfrm>
        </p:spPr>
        <p:txBody>
          <a:bodyPr>
            <a:normAutofit/>
          </a:bodyPr>
          <a:lstStyle/>
          <a:p>
            <a:pPr marL="0" indent="0">
              <a:buNone/>
            </a:pPr>
            <a:r>
              <a:rPr lang="en-US" sz="2000">
                <a:latin typeface="Times New Roman" panose="02020603050405020304" charset="0"/>
                <a:cs typeface="Times New Roman" panose="02020603050405020304" charset="0"/>
              </a:rPr>
              <a:t>Model Performance:</a:t>
            </a:r>
            <a:endParaRPr lang="en-US" sz="20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Evaluation Metrics:</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Mean Squared Error (MSE): 0.0033</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Mean Absolute Error (MAE): 0.0459</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R-squared (R²) score: 0.9129</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Key Findings:</a:t>
            </a:r>
            <a:endParaRPr lang="en-US">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Significant Features:</a:t>
            </a:r>
            <a:endParaRPr lang="en-US" sz="1800">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Workload</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Job Role</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Work Environment</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Tenure</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p:nvPr>
            <p:ph idx="1"/>
          </p:nvPr>
        </p:nvSpPr>
        <p:spPr>
          <a:xfrm>
            <a:off x="581025" y="1145540"/>
            <a:ext cx="11029315" cy="4829810"/>
          </a:xfrm>
        </p:spPr>
        <p:txBody>
          <a:bodyPr>
            <a:normAutofit fontScale="90000" lnSpcReduction="20000"/>
          </a:bodyPr>
          <a:p>
            <a:pPr marL="0" indent="0">
              <a:buNone/>
            </a:pPr>
            <a:r>
              <a:rPr lang="en-US" sz="2220">
                <a:latin typeface="Times New Roman" panose="02020603050405020304" charset="0"/>
                <a:cs typeface="Times New Roman" panose="02020603050405020304" charset="0"/>
                <a:sym typeface="+mn-ea"/>
              </a:rPr>
              <a:t>Visualizations:</a:t>
            </a:r>
            <a:endParaRPr lang="en-US" sz="2220">
              <a:latin typeface="Times New Roman" panose="02020603050405020304" charset="0"/>
              <a:cs typeface="Times New Roman" panose="02020603050405020304" charset="0"/>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Feature Importance Plot</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ROC Curve</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Confusion Matrix</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Precision-Recall Curve</a:t>
            </a:r>
            <a:endParaRPr lang="en-US" sz="1890">
              <a:latin typeface="Times New Roman" panose="02020603050405020304" charset="0"/>
              <a:cs typeface="Times New Roman" panose="02020603050405020304" charset="0"/>
              <a:sym typeface="+mn-ea"/>
            </a:endParaRPr>
          </a:p>
          <a:p>
            <a:pPr marL="0" indent="0">
              <a:buNone/>
            </a:pPr>
            <a:r>
              <a:rPr lang="en-US" sz="2220">
                <a:latin typeface="Times New Roman" panose="02020603050405020304" charset="0"/>
                <a:cs typeface="Times New Roman" panose="02020603050405020304" charset="0"/>
                <a:sym typeface="+mn-ea"/>
              </a:rPr>
              <a:t>Interpretation:</a:t>
            </a:r>
            <a:endParaRPr lang="en-US" sz="222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The Random Forest model demonstrated excellent performance with an R-squared score of 0.9129.</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The low MSE and MAE values indicate high prediction accuracy.</a:t>
            </a:r>
            <a:endParaRPr lang="en-US" sz="1890">
              <a:latin typeface="Times New Roman" panose="02020603050405020304" charset="0"/>
              <a:cs typeface="Times New Roman" panose="02020603050405020304" charset="0"/>
              <a:sym typeface="+mn-ea"/>
            </a:endParaRPr>
          </a:p>
          <a:p>
            <a:pPr marL="0" indent="0">
              <a:buNone/>
            </a:pPr>
            <a:r>
              <a:rPr lang="en-US" sz="2220">
                <a:latin typeface="Times New Roman" panose="02020603050405020304" charset="0"/>
                <a:cs typeface="Times New Roman" panose="02020603050405020304" charset="0"/>
                <a:sym typeface="+mn-ea"/>
              </a:rPr>
              <a:t>Insights</a:t>
            </a: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Workload: Strong correlation with burnout.</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Job Role: Certain roles have higher burnout risks.</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Work Environment: Significant impact on burnout levels.</a:t>
            </a:r>
            <a:endParaRPr lang="en-US" sz="189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sz="1890">
                <a:latin typeface="Times New Roman" panose="02020603050405020304" charset="0"/>
                <a:cs typeface="Times New Roman" panose="02020603050405020304" charset="0"/>
                <a:sym typeface="+mn-ea"/>
              </a:rPr>
              <a:t>Tenure: Influence varies based on organizational support.</a:t>
            </a:r>
            <a:endParaRPr lang="en-US" sz="189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4-07-24 165022"/>
          <p:cNvPicPr>
            <a:picLocks noChangeAspect="1"/>
          </p:cNvPicPr>
          <p:nvPr>
            <p:ph idx="1"/>
          </p:nvPr>
        </p:nvPicPr>
        <p:blipFill>
          <a:blip r:embed="rId1"/>
          <a:stretch>
            <a:fillRect/>
          </a:stretch>
        </p:blipFill>
        <p:spPr>
          <a:xfrm>
            <a:off x="433705" y="855345"/>
            <a:ext cx="11324590" cy="51479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latin typeface="Times New Roman" panose="02020603050405020304" charset="0"/>
                <a:cs typeface="Times New Roman" panose="02020603050405020304" charset="0"/>
              </a:rPr>
              <a:t>links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191" y="2074646"/>
            <a:ext cx="11029615" cy="3634486"/>
          </a:xfrm>
        </p:spPr>
        <p:txBody>
          <a:bodyPr/>
          <a:lstStyle/>
          <a:p>
            <a:pPr marL="0" indent="0">
              <a:buNone/>
            </a:pPr>
            <a:r>
              <a:rPr lang="en-IN" altLang="en-US" sz="1800">
                <a:latin typeface="Times New Roman" panose="02020603050405020304" charset="0"/>
                <a:cs typeface="Times New Roman" panose="02020603050405020304" charset="0"/>
              </a:rPr>
              <a:t>GITHUB LINK  :  https://github.com/BalajiBalu55555/Employee_Burnout_Prediction.git</a:t>
            </a:r>
            <a:endParaRPr lang="en-IN" altLang="en-US" sz="1800">
              <a:latin typeface="Times New Roman" panose="02020603050405020304" charset="0"/>
              <a:cs typeface="Times New Roman" panose="02020603050405020304" charset="0"/>
            </a:endParaRPr>
          </a:p>
          <a:p>
            <a:pPr marL="0" indent="0">
              <a:buNone/>
            </a:pPr>
            <a:endParaRPr lang="en-IN" alt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MY  LINKEDIN  PROFILE : </a:t>
            </a:r>
            <a:endParaRPr lang="en-IN" alt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https://www.linkedin.com/in/balaji-mallepalli-87aa792b6?utm_source=share&amp;utm_campaign=share_via&amp;utm_content=profile&amp;utm_medium=android_app</a:t>
            </a:r>
            <a:endParaRPr lang="en-IN" altLang="en-US" sz="1800">
              <a:latin typeface="Times New Roman" panose="02020603050405020304" charset="0"/>
              <a:cs typeface="Times New Roman" panose="02020603050405020304" charset="0"/>
            </a:endParaRPr>
          </a:p>
          <a:p>
            <a:pPr marL="0" indent="0">
              <a:buNone/>
            </a:pPr>
            <a:endParaRPr lang="en-IN" altLang="en-US" sz="1800">
              <a:latin typeface="Times New Roman" panose="02020603050405020304" charset="0"/>
              <a:cs typeface="Times New Roman" panose="02020603050405020304" charset="0"/>
            </a:endParaRPr>
          </a:p>
          <a:p>
            <a:pPr marL="0" indent="0">
              <a:buNone/>
            </a:pPr>
            <a:endParaRPr lang="en-IN" altLang="en-US" sz="1800">
              <a:latin typeface="Times New Roman" panose="02020603050405020304" charset="0"/>
              <a:cs typeface="Times New Roman" panose="02020603050405020304" charset="0"/>
            </a:endParaRPr>
          </a:p>
          <a:p>
            <a:pPr marL="0" indent="0">
              <a:buNone/>
            </a:pP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Conclusion</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sz="2000">
                <a:latin typeface="Times New Roman" panose="02020603050405020304" charset="0"/>
                <a:cs typeface="Times New Roman" panose="02020603050405020304" charset="0"/>
              </a:rPr>
              <a:t>Findings:</a:t>
            </a:r>
            <a:endParaRPr sz="20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Identified key factors contributing to employee burnout</a:t>
            </a:r>
            <a:endParaRPr sz="1800">
              <a:latin typeface="Times New Roman" panose="02020603050405020304" charset="0"/>
              <a:cs typeface="Times New Roman" panose="02020603050405020304" charset="0"/>
            </a:endParaRPr>
          </a:p>
          <a:p>
            <a:pPr marL="0" indent="0">
              <a:buNone/>
            </a:pPr>
            <a:r>
              <a:rPr sz="1800">
                <a:latin typeface="Times New Roman" panose="02020603050405020304" charset="0"/>
                <a:cs typeface="Times New Roman" panose="02020603050405020304" charset="0"/>
              </a:rPr>
              <a:t>• Demonstrated the effectiveness of machine learning in predicting burnout</a:t>
            </a:r>
            <a:endParaRPr sz="1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Project Title/Problem Statement</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192" y="2109724"/>
            <a:ext cx="11029615" cy="3634486"/>
          </a:xfrm>
        </p:spPr>
        <p:txBody>
          <a:bodyPr/>
          <a:lstStyle/>
          <a:p>
            <a:pPr algn="just">
              <a:buFont typeface="Arial" panose="020B0604020202020204" pitchFamily="34" charset="0"/>
              <a:buChar char="•"/>
            </a:pPr>
            <a:r>
              <a:rPr sz="2000">
                <a:latin typeface="Times New Roman" panose="02020603050405020304" charset="0"/>
                <a:cs typeface="Times New Roman" panose="02020603050405020304" charset="0"/>
              </a:rPr>
              <a:t>Employee Burnout Prediction</a:t>
            </a:r>
            <a:endParaRPr sz="2000">
              <a:latin typeface="Times New Roman" panose="02020603050405020304" charset="0"/>
              <a:cs typeface="Times New Roman" panose="02020603050405020304" charset="0"/>
            </a:endParaRPr>
          </a:p>
          <a:p>
            <a:pPr algn="just">
              <a:buFont typeface="Arial" panose="020B0604020202020204" pitchFamily="34" charset="0"/>
              <a:buChar char="•"/>
            </a:pPr>
            <a:endParaRPr sz="2000">
              <a:latin typeface="Times New Roman" panose="02020603050405020304" charset="0"/>
              <a:cs typeface="Times New Roman" panose="02020603050405020304" charset="0"/>
            </a:endParaRPr>
          </a:p>
          <a:p>
            <a:pPr algn="just">
              <a:buFont typeface="Arial" panose="020B0604020202020204" pitchFamily="34" charset="0"/>
              <a:buChar char="•"/>
            </a:pPr>
            <a:r>
              <a:rPr sz="2000">
                <a:latin typeface="Times New Roman" panose="02020603050405020304" charset="0"/>
                <a:cs typeface="Times New Roman" panose="02020603050405020304" charset="0"/>
              </a:rPr>
              <a:t>Problem Statement: Employee burnout is a state of physical, emotional, and mental exhaustion caused by long-term involvement in work situations. Early detection is crucial for maintaining a healthy workforce.</a:t>
            </a:r>
            <a:endParaRPr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Agenda</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marL="0" indent="0" algn="just">
              <a:buNone/>
            </a:pPr>
            <a:r>
              <a:rPr>
                <a:latin typeface="Times New Roman" panose="02020603050405020304" charset="0"/>
                <a:cs typeface="Times New Roman" panose="02020603050405020304" charset="0"/>
              </a:rPr>
              <a:t>• Introduction</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Objectives</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Data Collection</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Data Preprocessing</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Exploratory Data Analysis</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Model Selection and Training</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Results and Evaluation</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Conclusion</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Future Work</a:t>
            </a:r>
            <a:endParaRPr>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Project Overview</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pPr marL="0" indent="0" algn="just">
              <a:buNone/>
            </a:pPr>
            <a:r>
              <a:rPr sz="1800">
                <a:latin typeface="Times New Roman" panose="02020603050405020304" charset="0"/>
                <a:cs typeface="Times New Roman" panose="02020603050405020304" charset="0"/>
              </a:rPr>
              <a:t>Brief introduction to the project, its significance, and goals.</a:t>
            </a:r>
            <a:endParaRPr sz="1800">
              <a:latin typeface="Times New Roman" panose="02020603050405020304" charset="0"/>
              <a:cs typeface="Times New Roman" panose="02020603050405020304" charset="0"/>
            </a:endParaRPr>
          </a:p>
          <a:p>
            <a:pPr marL="0" indent="0" algn="just">
              <a:buNone/>
            </a:pPr>
            <a:endParaRPr sz="1800">
              <a:latin typeface="Times New Roman" panose="02020603050405020304" charset="0"/>
              <a:cs typeface="Times New Roman" panose="02020603050405020304" charset="0"/>
            </a:endParaRPr>
          </a:p>
          <a:p>
            <a:pPr marL="0" indent="0" algn="just">
              <a:buNone/>
            </a:pPr>
            <a:r>
              <a:rPr sz="1800">
                <a:latin typeface="Times New Roman" panose="02020603050405020304" charset="0"/>
                <a:cs typeface="Times New Roman" panose="02020603050405020304" charset="0"/>
              </a:rPr>
              <a:t>• Predict employee burnout</a:t>
            </a:r>
            <a:endParaRPr sz="1800">
              <a:latin typeface="Times New Roman" panose="02020603050405020304" charset="0"/>
              <a:cs typeface="Times New Roman" panose="02020603050405020304" charset="0"/>
            </a:endParaRPr>
          </a:p>
          <a:p>
            <a:pPr marL="0" indent="0" algn="just">
              <a:buNone/>
            </a:pPr>
            <a:r>
              <a:rPr sz="1800">
                <a:latin typeface="Times New Roman" panose="02020603050405020304" charset="0"/>
                <a:cs typeface="Times New Roman" panose="02020603050405020304" charset="0"/>
              </a:rPr>
              <a:t>• Identify key factors</a:t>
            </a:r>
            <a:endParaRPr sz="1800">
              <a:latin typeface="Times New Roman" panose="02020603050405020304" charset="0"/>
              <a:cs typeface="Times New Roman" panose="02020603050405020304" charset="0"/>
            </a:endParaRPr>
          </a:p>
          <a:p>
            <a:pPr marL="0" indent="0" algn="just">
              <a:buNone/>
            </a:pPr>
            <a:r>
              <a:rPr sz="1800">
                <a:latin typeface="Times New Roman" panose="02020603050405020304" charset="0"/>
                <a:cs typeface="Times New Roman" panose="02020603050405020304" charset="0"/>
              </a:rPr>
              <a:t>• Provide actionable insights</a:t>
            </a:r>
            <a:endParaRPr sz="1800">
              <a:latin typeface="Times New Roman" panose="02020603050405020304" charset="0"/>
              <a:cs typeface="Times New Roman" panose="02020603050405020304" charset="0"/>
            </a:endParaRPr>
          </a:p>
          <a:p>
            <a:pPr marL="0" indent="0" algn="just">
              <a:buNone/>
            </a:pPr>
            <a:endParaRPr sz="1800">
              <a:latin typeface="Times New Roman" panose="02020603050405020304" charset="0"/>
              <a:cs typeface="Times New Roman" panose="02020603050405020304" charset="0"/>
            </a:endParaRPr>
          </a:p>
          <a:p>
            <a:pPr marL="0" indent="0" algn="just">
              <a:buNone/>
            </a:pPr>
            <a:r>
              <a:rPr sz="2000">
                <a:latin typeface="Times New Roman" panose="02020603050405020304" charset="0"/>
                <a:cs typeface="Times New Roman" panose="02020603050405020304" charset="0"/>
              </a:rPr>
              <a:t>Objective</a:t>
            </a:r>
            <a:r>
              <a:rPr sz="1800">
                <a:latin typeface="Times New Roman" panose="02020603050405020304" charset="0"/>
                <a:cs typeface="Times New Roman" panose="02020603050405020304" charset="0"/>
              </a:rPr>
              <a:t>: The primary objective of this project is to predict employee burnout using machine learning techniques. By leveraging data on employee demographics, job roles, workload, and work environment, the project aims to identify individuals at risk of burnout and understand the key factors contributing to it. This will enable organizations to take proactive measures to improve employee well-being and productivity.</a:t>
            </a:r>
            <a:endParaRPr sz="1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Who Are the End Users of This Project?</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lgn="just">
              <a:buNone/>
            </a:pPr>
            <a:r>
              <a:rPr>
                <a:latin typeface="Times New Roman" panose="02020603050405020304" charset="0"/>
                <a:cs typeface="Times New Roman" panose="02020603050405020304" charset="0"/>
              </a:rPr>
              <a:t>This project is beneficial for:</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HR departments</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Employers</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Employees</a:t>
            </a:r>
            <a:endParaRPr>
              <a:latin typeface="Times New Roman" panose="02020603050405020304" charset="0"/>
              <a:cs typeface="Times New Roman" panose="02020603050405020304" charset="0"/>
            </a:endParaRPr>
          </a:p>
          <a:p>
            <a:pPr marL="0" indent="0" algn="just">
              <a:buNone/>
            </a:pPr>
            <a:r>
              <a:rPr>
                <a:latin typeface="Times New Roman" panose="02020603050405020304" charset="0"/>
                <a:cs typeface="Times New Roman" panose="02020603050405020304" charset="0"/>
              </a:rPr>
              <a:t>• Organizational psychologists</a:t>
            </a:r>
            <a:endParaRPr>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YOUR SOLUTION AND ITS VALUE PROPOSITION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191" y="2074646"/>
            <a:ext cx="11029615" cy="3634486"/>
          </a:xfrm>
        </p:spPr>
        <p:txBody>
          <a:bodyPr/>
          <a:lstStyle/>
          <a:p>
            <a:pPr marL="0" indent="0" algn="just">
              <a:buNone/>
            </a:pPr>
            <a:r>
              <a:rPr lang="en-US" sz="2000">
                <a:latin typeface="Times New Roman" panose="02020603050405020304" charset="0"/>
                <a:cs typeface="Times New Roman" panose="02020603050405020304" charset="0"/>
              </a:rPr>
              <a:t>Solution</a:t>
            </a:r>
            <a:r>
              <a:rPr lang="en-US" sz="1800">
                <a:latin typeface="Times New Roman" panose="02020603050405020304" charset="0"/>
                <a:cs typeface="Times New Roman" panose="02020603050405020304" charset="0"/>
              </a:rPr>
              <a:t>: Using machine learning models to predict employee burnout based on features such as demographics, job </a:t>
            </a:r>
            <a:r>
              <a:rPr lang="en-IN" alt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role, workload, and work environment.</a:t>
            </a:r>
            <a:endParaRPr lang="en-US" sz="18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Value Proposition</a:t>
            </a: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Early Detection: Identify at-risk employees before burnout becomes severe.</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Improved Employee Well-being: Implement targeted strategies to enhance work environment and satisfaction.</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Enhanced Productivity: Healthier employees contribute to higher productivity and engagement.</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Data-Driven Insights: Enable informed decision-making to foster a better workplace culture.</a:t>
            </a:r>
            <a:endParaRPr lang="en-US"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latin typeface="Times New Roman" panose="02020603050405020304" charset="0"/>
                <a:cs typeface="Times New Roman" panose="02020603050405020304" charset="0"/>
              </a:rPr>
              <a:t>How did you customize the project and make it your own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1025" y="2074545"/>
            <a:ext cx="11029315" cy="4368165"/>
          </a:xfrm>
        </p:spPr>
        <p:txBody>
          <a:bodyPr>
            <a:noAutofit/>
          </a:bodyPr>
          <a:lstStyle/>
          <a:p>
            <a:pPr marL="0" indent="0" algn="just">
              <a:buNone/>
            </a:pPr>
            <a:r>
              <a:rPr lang="en-US" sz="1500">
                <a:latin typeface="Times New Roman" panose="02020603050405020304" charset="0"/>
                <a:cs typeface="Times New Roman" panose="02020603050405020304" charset="0"/>
              </a:rPr>
              <a:t>Problem Definition:Identified the need for predicting employee burnout to improve organizational health and employee well-being.</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Data Understanding:Conducted thorough data exploration and identified key patterns and correlations.</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Feature Engineering:Created new features such as 'Tenure in Months' from 'Date of Joining' to better capture employee experience.</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Model Selection and Customization:Tested various models and tuned hyperparameters to achieve optimal performance with Random Forest.</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Evaluation Metrics:Chose metrics like MAE and R² to evaluate model accuracy and explained their relevance to the problem.</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Insights and Interpretability:Identified workload and job role as major contributors to burnout, providing actionable insights for HR.</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Impact and Value Proposition:Demonstrated how early detection of burnout can lead to timely interventions, improving employee satisfaction and productivity.</a:t>
            </a: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Future Enhancements:Proposed collecting more data and exploring deep learning models to further enhance prediction accuracy.</a:t>
            </a:r>
            <a:endParaRPr lang="en-US" sz="1500">
              <a:latin typeface="Times New Roman" panose="02020603050405020304" charset="0"/>
              <a:cs typeface="Times New Roman" panose="02020603050405020304" charset="0"/>
            </a:endParaRPr>
          </a:p>
          <a:p>
            <a:pPr marL="0" indent="0" algn="just">
              <a:buNone/>
            </a:pPr>
            <a:endParaRPr lang="en-US" sz="1500">
              <a:latin typeface="Times New Roman" panose="02020603050405020304" charset="0"/>
              <a:cs typeface="Times New Roman" panose="02020603050405020304" charset="0"/>
            </a:endParaRPr>
          </a:p>
          <a:p>
            <a:pPr marL="0" indent="0" algn="just">
              <a:buNone/>
            </a:pPr>
            <a:r>
              <a:rPr lang="en-US" sz="1500">
                <a:latin typeface="Times New Roman" panose="02020603050405020304" charset="0"/>
                <a:cs typeface="Times New Roman" panose="02020603050405020304" charset="0"/>
              </a:rPr>
              <a:t>By focusing on these aspects, </a:t>
            </a:r>
            <a:r>
              <a:rPr lang="en-IN" altLang="en-US" sz="1500">
                <a:latin typeface="Times New Roman" panose="02020603050405020304" charset="0"/>
                <a:cs typeface="Times New Roman" panose="02020603050405020304" charset="0"/>
              </a:rPr>
              <a:t>I</a:t>
            </a:r>
            <a:r>
              <a:rPr lang="en-US" sz="1500">
                <a:latin typeface="Times New Roman" panose="02020603050405020304" charset="0"/>
                <a:cs typeface="Times New Roman" panose="02020603050405020304" charset="0"/>
              </a:rPr>
              <a:t> can clearly demonstrate how </a:t>
            </a:r>
            <a:r>
              <a:rPr lang="en-IN" altLang="en-US" sz="1500">
                <a:latin typeface="Times New Roman" panose="02020603050405020304" charset="0"/>
                <a:cs typeface="Times New Roman" panose="02020603050405020304" charset="0"/>
              </a:rPr>
              <a:t>I</a:t>
            </a:r>
            <a:r>
              <a:rPr lang="en-US" sz="1500">
                <a:latin typeface="Times New Roman" panose="02020603050405020304" charset="0"/>
                <a:cs typeface="Times New Roman" panose="02020603050405020304" charset="0"/>
              </a:rPr>
              <a:t> have tailored the project to address the specific problem of employee burnout prediction, making it </a:t>
            </a:r>
            <a:r>
              <a:rPr lang="en-IN" altLang="en-US" sz="1500">
                <a:latin typeface="Times New Roman" panose="02020603050405020304" charset="0"/>
                <a:cs typeface="Times New Roman" panose="02020603050405020304" charset="0"/>
              </a:rPr>
              <a:t>my</a:t>
            </a:r>
            <a:r>
              <a:rPr lang="en-US" sz="1500">
                <a:latin typeface="Times New Roman" panose="02020603050405020304" charset="0"/>
                <a:cs typeface="Times New Roman" panose="02020603050405020304" charset="0"/>
              </a:rPr>
              <a:t> own unique solution.</a:t>
            </a:r>
            <a:endParaRPr lang="en-US"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2741077"/>
            <a:ext cx="11029616" cy="1188720"/>
          </a:xfrm>
        </p:spPr>
        <p:txBody>
          <a:bodyPr anchor="ctr"/>
          <a:lstStyle/>
          <a:p>
            <a:pPr algn="ctr"/>
            <a:r>
              <a:rPr lang="en-GB">
                <a:latin typeface="Times New Roman" panose="02020603050405020304" charset="0"/>
                <a:cs typeface="Times New Roman" panose="02020603050405020304" charset="0"/>
              </a:rPr>
              <a:t>MODELLING</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 Collection</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a:latin typeface="Times New Roman" panose="02020603050405020304" charset="0"/>
                <a:cs typeface="Times New Roman" panose="02020603050405020304" charset="0"/>
              </a:rPr>
              <a:t>Data was collected from an Excel file containing employee information.</a:t>
            </a:r>
            <a:endParaRPr>
              <a:latin typeface="Times New Roman" panose="02020603050405020304" charset="0"/>
              <a:cs typeface="Times New Roman" panose="02020603050405020304" charset="0"/>
            </a:endParaRPr>
          </a:p>
          <a:p>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Key Features:</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Employee demographics</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Job role</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Workload</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Work environment</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Burnout rate</a:t>
            </a:r>
            <a:endParaRPr>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5073</Words>
  <Application>WPS Presentation</Application>
  <PresentationFormat>Widescreen</PresentationFormat>
  <Paragraphs>155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Wingdings</vt:lpstr>
      <vt:lpstr>Times New Roman</vt:lpstr>
      <vt:lpstr>Franklin Gothic Book</vt:lpstr>
      <vt:lpstr>Microsoft YaHei</vt:lpstr>
      <vt:lpstr>Arial Unicode MS</vt:lpstr>
      <vt:lpstr>Franklin Gothic Demi</vt:lpstr>
      <vt:lpstr>Segoe Print</vt:lpstr>
      <vt:lpstr>Calibri</vt:lpstr>
      <vt:lpstr>DividendVTI</vt:lpstr>
      <vt:lpstr>Student Details</vt:lpstr>
      <vt:lpstr>Project Title/Problem Statement</vt:lpstr>
      <vt:lpstr>Agenda</vt:lpstr>
      <vt:lpstr>Project Overview</vt:lpstr>
      <vt:lpstr>Who Are the End Users of This Project?</vt:lpstr>
      <vt:lpstr> YOUR SOLUTION AND ITS VALUE PROPOSITION</vt:lpstr>
      <vt:lpstr>How did you customize the project and make it your own</vt:lpstr>
      <vt:lpstr>MODELLING</vt:lpstr>
      <vt:lpstr>Data Collection</vt:lpstr>
      <vt:lpstr>Data Preprocessing</vt:lpstr>
      <vt:lpstr>Model Selection and Training</vt:lpstr>
      <vt:lpstr>Model Evaluation</vt:lpstr>
      <vt:lpstr>Results</vt:lpstr>
      <vt:lpstr>PowerPoint 演示文稿</vt:lpstr>
      <vt:lpstr>PowerPoint 演示文稿</vt:lpstr>
      <vt:lpstr>links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malle</cp:lastModifiedBy>
  <cp:revision>5</cp:revision>
  <dcterms:created xsi:type="dcterms:W3CDTF">2021-05-26T16:50:00Z</dcterms:created>
  <dcterms:modified xsi:type="dcterms:W3CDTF">2024-07-24T11:55:17Z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E05A6BE1E4B94F5A9BEA975F1066B9CA_12</vt:lpwstr>
  </property>
  <property fmtid="{D5CDD505-2E9C-101B-9397-08002B2CF9AE}" pid="4" name="KSOProductBuildVer">
    <vt:lpwstr>1033-12.2.0.17153</vt:lpwstr>
  </property>
</Properties>
</file>