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2" r:id="rId5"/>
    <p:sldId id="259" r:id="rId6"/>
    <p:sldId id="263"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84"/>
    <p:restoredTop sz="94583"/>
  </p:normalViewPr>
  <p:slideViewPr>
    <p:cSldViewPr snapToGrid="0" snapToObjects="1">
      <p:cViewPr varScale="1">
        <p:scale>
          <a:sx n="68" d="100"/>
          <a:sy n="68" d="100"/>
        </p:scale>
        <p:origin x="-110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Video-conferencing CO2 calculator</a:t>
            </a:r>
            <a:endParaRPr lang="en-US" dirty="0"/>
          </a:p>
        </p:txBody>
      </p:sp>
      <p:sp>
        <p:nvSpPr>
          <p:cNvPr id="3" name="Subtitle 2"/>
          <p:cNvSpPr>
            <a:spLocks noGrp="1"/>
          </p:cNvSpPr>
          <p:nvPr>
            <p:ph type="subTitle" idx="1"/>
          </p:nvPr>
        </p:nvSpPr>
        <p:spPr/>
        <p:txBody>
          <a:bodyPr/>
          <a:lstStyle/>
          <a:p>
            <a:pPr algn="ctr"/>
            <a:r>
              <a:rPr lang="en-IN" dirty="0" smtClean="0"/>
              <a:t>Comparison </a:t>
            </a:r>
            <a:r>
              <a:rPr lang="en-IN" dirty="0" smtClean="0"/>
              <a:t>of the energy, carbon and time costs of videoconferencing and in-person meetings</a:t>
            </a:r>
            <a:endParaRPr lang="en-US" dirty="0"/>
          </a:p>
        </p:txBody>
      </p:sp>
    </p:spTree>
    <p:extLst>
      <p:ext uri="{BB962C8B-B14F-4D97-AF65-F5344CB8AC3E}">
        <p14:creationId xmlns:p14="http://schemas.microsoft.com/office/powerpoint/2010/main" xmlns="" val="78618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US" dirty="0"/>
          </a:p>
        </p:txBody>
      </p:sp>
      <p:sp>
        <p:nvSpPr>
          <p:cNvPr id="3" name="Content Placeholder 2"/>
          <p:cNvSpPr>
            <a:spLocks noGrp="1"/>
          </p:cNvSpPr>
          <p:nvPr>
            <p:ph idx="1"/>
          </p:nvPr>
        </p:nvSpPr>
        <p:spPr/>
        <p:txBody>
          <a:bodyPr>
            <a:normAutofit/>
          </a:bodyPr>
          <a:lstStyle/>
          <a:p>
            <a:r>
              <a:rPr lang="en-US" sz="2400" dirty="0" smtClean="0"/>
              <a:t>To create a python </a:t>
            </a:r>
            <a:r>
              <a:rPr lang="en-US" sz="2400" dirty="0" smtClean="0"/>
              <a:t>program </a:t>
            </a:r>
            <a:r>
              <a:rPr lang="en-US" sz="2400" dirty="0" smtClean="0"/>
              <a:t>taking the details of a </a:t>
            </a:r>
            <a:r>
              <a:rPr lang="en-US" sz="2400" dirty="0" smtClean="0"/>
              <a:t>online meeting</a:t>
            </a:r>
            <a:r>
              <a:rPr lang="en-US" sz="2400" dirty="0" smtClean="0"/>
              <a:t> </a:t>
            </a:r>
            <a:r>
              <a:rPr lang="en-US" sz="2400" dirty="0" smtClean="0"/>
              <a:t>as inputs and producing the resulting CO2 as an </a:t>
            </a:r>
            <a:r>
              <a:rPr lang="en-US" sz="2400" dirty="0" smtClean="0"/>
              <a:t>output</a:t>
            </a:r>
          </a:p>
          <a:p>
            <a:r>
              <a:rPr lang="en-IN" sz="2400" dirty="0" smtClean="0"/>
              <a:t>Identification </a:t>
            </a:r>
            <a:r>
              <a:rPr lang="en-IN" sz="2400" dirty="0" smtClean="0"/>
              <a:t>of good sources of input datasets </a:t>
            </a:r>
            <a:r>
              <a:rPr lang="en-IN" sz="2400" dirty="0" smtClean="0"/>
              <a:t>on </a:t>
            </a:r>
            <a:r>
              <a:rPr lang="en-IN" sz="2400" dirty="0" smtClean="0"/>
              <a:t>which to develop and validate the model</a:t>
            </a:r>
            <a:r>
              <a:rPr lang="en-IN" sz="2400" dirty="0" smtClean="0"/>
              <a:t>.</a:t>
            </a:r>
          </a:p>
          <a:p>
            <a:r>
              <a:rPr lang="en-IN" sz="2400" dirty="0" smtClean="0"/>
              <a:t>A way to represent the online event footprint in terms of an in-person event or equivalent environmental metric</a:t>
            </a:r>
          </a:p>
          <a:p>
            <a:pPr>
              <a:buNone/>
            </a:pPr>
            <a:endParaRPr lang="en-IN" sz="2400" dirty="0" smtClean="0"/>
          </a:p>
          <a:p>
            <a:endParaRPr lang="en-US" sz="2400" dirty="0"/>
          </a:p>
        </p:txBody>
      </p:sp>
    </p:spTree>
    <p:extLst>
      <p:ext uri="{BB962C8B-B14F-4D97-AF65-F5344CB8AC3E}">
        <p14:creationId xmlns:p14="http://schemas.microsoft.com/office/powerpoint/2010/main" xmlns="" val="28216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PROCEDURE FOLLOWED</a:t>
            </a:r>
            <a:endParaRPr lang="en-IN" sz="4000" dirty="0"/>
          </a:p>
        </p:txBody>
      </p:sp>
      <p:sp>
        <p:nvSpPr>
          <p:cNvPr id="3" name="Content Placeholder 2"/>
          <p:cNvSpPr>
            <a:spLocks noGrp="1"/>
          </p:cNvSpPr>
          <p:nvPr>
            <p:ph idx="1"/>
          </p:nvPr>
        </p:nvSpPr>
        <p:spPr/>
        <p:txBody>
          <a:bodyPr>
            <a:normAutofit/>
          </a:bodyPr>
          <a:lstStyle/>
          <a:p>
            <a:r>
              <a:rPr lang="en-IN" sz="2800" dirty="0" smtClean="0"/>
              <a:t>Initially we had our target split ,in order to reduce the complexity.</a:t>
            </a:r>
          </a:p>
          <a:p>
            <a:r>
              <a:rPr lang="en-IN" sz="2800" dirty="0" smtClean="0"/>
              <a:t>Then we had our team split according to the revised targets.</a:t>
            </a:r>
          </a:p>
          <a:p>
            <a:r>
              <a:rPr lang="en-IN" sz="2800" dirty="0" smtClean="0"/>
              <a:t>Finally ,we managed to combine a total outcome  from every piece of achievements.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a:bodyPr>
          <a:lstStyle/>
          <a:p>
            <a:r>
              <a:rPr lang="en-IN" dirty="0" smtClean="0"/>
              <a:t>So basically ,this project is a python implementation of the </a:t>
            </a:r>
            <a:r>
              <a:rPr lang="en-IN" dirty="0" smtClean="0"/>
              <a:t>research paper -</a:t>
            </a:r>
            <a:r>
              <a:rPr lang="en-IN" b="1" dirty="0" smtClean="0"/>
              <a:t>Comparison of the energy, carbon and time costs of videoconferencing and in-person </a:t>
            </a:r>
            <a:r>
              <a:rPr lang="en-IN" b="1" dirty="0" smtClean="0"/>
              <a:t>meetings </a:t>
            </a:r>
            <a:r>
              <a:rPr lang="en-IN" dirty="0" smtClean="0"/>
              <a:t>by </a:t>
            </a:r>
            <a:r>
              <a:rPr lang="en-IN" i="1" dirty="0" smtClean="0"/>
              <a:t>Dennis Ong , Tim Moors, Vijay </a:t>
            </a:r>
            <a:r>
              <a:rPr lang="en-IN" i="1" dirty="0" smtClean="0"/>
              <a:t>Sivaraman</a:t>
            </a:r>
            <a:r>
              <a:rPr lang="en-IN" dirty="0" smtClean="0"/>
              <a:t>.</a:t>
            </a:r>
            <a:endParaRPr lang="en-IN" b="1" dirty="0" smtClean="0"/>
          </a:p>
          <a:p>
            <a:r>
              <a:rPr lang="en-IN" dirty="0" smtClean="0"/>
              <a:t>While </a:t>
            </a:r>
            <a:r>
              <a:rPr lang="en-IN" dirty="0" smtClean="0"/>
              <a:t>video conferencing is often viewed as a greener alternative to physically travelling to meet </a:t>
            </a:r>
            <a:r>
              <a:rPr lang="en-IN" dirty="0" smtClean="0"/>
              <a:t>in person</a:t>
            </a:r>
            <a:r>
              <a:rPr lang="en-IN" dirty="0" smtClean="0"/>
              <a:t>, it has its own energy, carbon dioxide and time </a:t>
            </a:r>
            <a:r>
              <a:rPr lang="en-IN" dirty="0" smtClean="0"/>
              <a:t>costs. Here we present </a:t>
            </a:r>
            <a:r>
              <a:rPr lang="en-IN" dirty="0" smtClean="0"/>
              <a:t>the </a:t>
            </a:r>
            <a:r>
              <a:rPr lang="en-IN" dirty="0" smtClean="0"/>
              <a:t>analysis </a:t>
            </a:r>
            <a:r>
              <a:rPr lang="en-IN" dirty="0" smtClean="0"/>
              <a:t>of the total cost of videoconferencing, including operating costs of the network and videoconferencing equipment, lifecycle assessment of equipment costs, and the time cost of people involved in meetings. We compare these costs to the corresponding costs for in-person meetings, which include operating and lifecycle costs of vehicles and the costs of participant time.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result</a:t>
            </a:r>
            <a:endParaRPr lang="en-US" dirty="0"/>
          </a:p>
        </p:txBody>
      </p:sp>
      <p:sp>
        <p:nvSpPr>
          <p:cNvPr id="3" name="Content Placeholder 2"/>
          <p:cNvSpPr>
            <a:spLocks noGrp="1"/>
          </p:cNvSpPr>
          <p:nvPr>
            <p:ph idx="1"/>
          </p:nvPr>
        </p:nvSpPr>
        <p:spPr>
          <a:xfrm>
            <a:off x="677334" y="1699659"/>
            <a:ext cx="8596668" cy="4425720"/>
          </a:xfrm>
        </p:spPr>
        <p:txBody>
          <a:bodyPr>
            <a:normAutofit fontScale="32500" lnSpcReduction="20000"/>
          </a:bodyPr>
          <a:lstStyle/>
          <a:p>
            <a:r>
              <a:rPr lang="en-IN" sz="6200" dirty="0" smtClean="0"/>
              <a:t>While the costs of these meeting forms depend on many factors such as distance travelled, meeting duration, and the technologies used, we find that videoconferencing takes at most 7% of the energy/carbon of an in-person meeting</a:t>
            </a:r>
            <a:r>
              <a:rPr lang="en-IN" sz="2400" dirty="0" smtClean="0"/>
              <a:t>.</a:t>
            </a:r>
            <a:endParaRPr lang="en-US" sz="2400" dirty="0" smtClean="0"/>
          </a:p>
          <a:p>
            <a:endParaRPr lang="en-US" sz="2400" dirty="0" smtClean="0"/>
          </a:p>
          <a:p>
            <a:r>
              <a:rPr lang="en-US" sz="4500" dirty="0" smtClean="0"/>
              <a:t>3 </a:t>
            </a:r>
            <a:r>
              <a:rPr lang="en-US" sz="4500" dirty="0"/>
              <a:t>main sections:</a:t>
            </a:r>
          </a:p>
          <a:p>
            <a:pPr lvl="1"/>
            <a:r>
              <a:rPr lang="en-US" sz="4500" dirty="0"/>
              <a:t>Energy used by the server</a:t>
            </a:r>
          </a:p>
          <a:p>
            <a:pPr lvl="1"/>
            <a:r>
              <a:rPr lang="en-US" sz="4500" dirty="0"/>
              <a:t>Energy used in the operation and creation of devices</a:t>
            </a:r>
          </a:p>
          <a:p>
            <a:pPr lvl="1"/>
            <a:r>
              <a:rPr lang="en-US" sz="4500" dirty="0"/>
              <a:t>Calculating the CO2 emissions from the value for energy</a:t>
            </a:r>
          </a:p>
          <a:p>
            <a:endParaRPr lang="en-US" sz="4500" dirty="0" smtClean="0"/>
          </a:p>
          <a:p>
            <a:r>
              <a:rPr lang="en-US" sz="4500" dirty="0" smtClean="0"/>
              <a:t>Example input:</a:t>
            </a:r>
          </a:p>
          <a:p>
            <a:pPr lvl="1"/>
            <a:r>
              <a:rPr lang="en-US" sz="4500" dirty="0" smtClean="0"/>
              <a:t>2 hour long call</a:t>
            </a:r>
          </a:p>
          <a:p>
            <a:pPr lvl="1"/>
            <a:r>
              <a:rPr lang="en-US" sz="4500" dirty="0" smtClean="0"/>
              <a:t>Presenting using sound system, 3 microphones, 3 cameras</a:t>
            </a:r>
          </a:p>
          <a:p>
            <a:pPr lvl="1"/>
            <a:r>
              <a:rPr lang="en-US" sz="4500" dirty="0" smtClean="0"/>
              <a:t>Received using 4 desktops, all with LED/LCD displays, 3 laptops</a:t>
            </a:r>
          </a:p>
          <a:p>
            <a:pPr lvl="1"/>
            <a:r>
              <a:rPr lang="en-US" sz="4500" dirty="0" smtClean="0"/>
              <a:t>2 plasma display screens, 2 LED/LCD displays</a:t>
            </a:r>
          </a:p>
          <a:p>
            <a:pPr lvl="1"/>
            <a:endParaRPr lang="en-US" dirty="0"/>
          </a:p>
        </p:txBody>
      </p:sp>
    </p:spTree>
    <p:extLst>
      <p:ext uri="{BB962C8B-B14F-4D97-AF65-F5344CB8AC3E}">
        <p14:creationId xmlns:p14="http://schemas.microsoft.com/office/powerpoint/2010/main" xmlns="" val="169699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677334" y="2208628"/>
            <a:ext cx="8596668" cy="5431762"/>
          </a:xfrm>
        </p:spPr>
        <p:txBody>
          <a:bodyPr/>
          <a:lstStyle/>
          <a:p>
            <a:r>
              <a:rPr lang="en-IN" dirty="0" smtClean="0"/>
              <a:t>However, when time costs are considered, the cost benefit that videoconferencing has over </a:t>
            </a:r>
            <a:r>
              <a:rPr lang="en-IN" dirty="0" err="1" smtClean="0"/>
              <a:t>inperson</a:t>
            </a:r>
            <a:r>
              <a:rPr lang="en-IN" dirty="0" smtClean="0"/>
              <a:t> meeting is reduced because of the time overhead required to achieve the same functionality as a corresponding in-person meeting.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3" name="Content Placeholder 2"/>
          <p:cNvSpPr>
            <a:spLocks noGrp="1"/>
          </p:cNvSpPr>
          <p:nvPr>
            <p:ph idx="1"/>
          </p:nvPr>
        </p:nvSpPr>
        <p:spPr/>
        <p:txBody>
          <a:bodyPr>
            <a:normAutofit/>
          </a:bodyPr>
          <a:lstStyle/>
          <a:p>
            <a:r>
              <a:rPr lang="en-IN" sz="2400" dirty="0" smtClean="0"/>
              <a:t>Future work could consider the complex relationship between the efficiency of using video for communication (i.e. time overhead in videoconferencing), travel time and meeting duration to enable a more detailed analysis of the cost differences for both meeting modes.</a:t>
            </a:r>
            <a:endParaRPr lang="en-US" sz="2400" dirty="0" smtClean="0"/>
          </a:p>
          <a:p>
            <a:r>
              <a:rPr lang="en-US" sz="2400" dirty="0" smtClean="0"/>
              <a:t>A </a:t>
            </a:r>
            <a:r>
              <a:rPr lang="en-US" sz="2400" dirty="0" smtClean="0"/>
              <a:t>website </a:t>
            </a:r>
            <a:r>
              <a:rPr lang="en-US" sz="2400" dirty="0" smtClean="0"/>
              <a:t>developed  for the same.</a:t>
            </a:r>
            <a:endParaRPr lang="en-US" sz="2400" dirty="0" smtClean="0"/>
          </a:p>
          <a:p>
            <a:r>
              <a:rPr lang="en-US" sz="2400" dirty="0" smtClean="0"/>
              <a:t>The code extended to calculate the CO2 produced if the conference was in person to allow comparison</a:t>
            </a:r>
          </a:p>
        </p:txBody>
      </p:sp>
    </p:spTree>
    <p:extLst>
      <p:ext uri="{BB962C8B-B14F-4D97-AF65-F5344CB8AC3E}">
        <p14:creationId xmlns:p14="http://schemas.microsoft.com/office/powerpoint/2010/main" xmlns="" val="15557250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809</TotalTime>
  <Words>466</Words>
  <Application>Microsoft Office PowerPoint</Application>
  <PresentationFormat>Custom</PresentationFormat>
  <Paragraphs>32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Video-conferencing CO2 calculator</vt:lpstr>
      <vt:lpstr>Aim</vt:lpstr>
      <vt:lpstr>PROCEDURE FOLLOWED</vt:lpstr>
      <vt:lpstr>ABSTRACT</vt:lpstr>
      <vt:lpstr>End result</vt:lpstr>
      <vt:lpstr>Contd.</vt:lpstr>
      <vt:lpstr>What next?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Video-conferencing CO2 calculator</dc:title>
  <dc:creator>Abbie Johnson</dc:creator>
  <cp:lastModifiedBy>Windows User</cp:lastModifiedBy>
  <cp:revision>9</cp:revision>
  <dcterms:created xsi:type="dcterms:W3CDTF">2020-06-27T20:26:05Z</dcterms:created>
  <dcterms:modified xsi:type="dcterms:W3CDTF">2020-06-28T13:30:55Z</dcterms:modified>
</cp:coreProperties>
</file>