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6" r:id="rId21"/>
    <p:sldId id="277" r:id="rId22"/>
    <p:sldId id="275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BC6B-274E-4020-A2E5-63EE16E0E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0C72E-BAAA-4727-B94A-A7EDC6420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526A1-DC32-44BB-ABFD-92ACD208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7598-A4C4-4FEB-965E-2652C4C1765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EA88F-51E1-401A-8EF6-7B659F5E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B1A31-8442-4C71-9A9B-8089ABE5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6983-0878-4099-893F-E48D9C64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3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9B3B-27B0-4C36-B9B4-6B02F34C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4AC2A-3C58-4215-A78F-AFA218CE6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38990-E67A-4117-A825-06D87A60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7598-A4C4-4FEB-965E-2652C4C1765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1E946-5E0E-4763-9802-96FAB3EC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53EA9-2026-4148-96AD-5FC1961D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6983-0878-4099-893F-E48D9C64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6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4BAC2-725D-41A9-85B0-4AEBAFCD0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7ED1B-745C-4B02-ABA6-0D75A28DC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47ADA-4A61-4A15-8D00-6A009755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7598-A4C4-4FEB-965E-2652C4C1765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9BE0D-5DB1-4B25-8C5C-EC6BD3EA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D6C91-C525-45AF-A849-B46B06EA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6983-0878-4099-893F-E48D9C64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1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D53C-DC61-4878-9539-1E7BA735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C40B6-3F3F-4241-9D86-8C82E8F95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DB9E4-485D-416E-B01E-623CF697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7598-A4C4-4FEB-965E-2652C4C1765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F7ECF-E2EB-46D8-95D1-D637D1EC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DB0D3-3B18-4592-9F40-ECB4F4B0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6983-0878-4099-893F-E48D9C64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9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D0CF-C6C5-4AF6-934E-92A16685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B1A37-FDEF-4ACF-95F8-FC8755A8C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FD82D-A9F3-448A-80EF-CFB22D85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7598-A4C4-4FEB-965E-2652C4C1765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6C38D-521F-4207-AF37-2CC43875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7E590-5285-43AD-B113-1B5FFB79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6983-0878-4099-893F-E48D9C64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F119-98AC-408E-9980-9851D17C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F63A3-ABE0-46C3-9215-267758F7B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45487-10CC-4FDA-9E1B-23FE4C1AB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D25CC-2960-4CCC-B6A0-FC66C932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7598-A4C4-4FEB-965E-2652C4C1765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6CFE2-9E43-41C0-88B9-0CE1F656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BE2E7-3D3E-4A56-9345-6EB72FE2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6983-0878-4099-893F-E48D9C64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32BF-4C1B-4B52-A4B3-400DAC0F1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C0F91-F03F-4C4D-BA17-3C4C7DE8E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598BB-3941-4B93-B1BF-E6A7A94B5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8CA41-9054-43E9-9EA8-C81AA2817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D08C6-343A-45A7-943E-DCF3B5539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EF658-CAD5-4731-8B1B-3D4D327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7598-A4C4-4FEB-965E-2652C4C1765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8D26C-DC21-4EB6-AB58-38B54AF1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3D9E1-2104-4906-B61E-788E1797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6983-0878-4099-893F-E48D9C64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3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B5E7-5FBE-4E4F-886A-7FC1A6A4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E4480-CF17-44DC-B5BB-4B3861EE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7598-A4C4-4FEB-965E-2652C4C1765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0DEC9-EDF9-4898-9E97-3B8BB076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F5591-D7D7-4F99-8D9B-70E6197D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6983-0878-4099-893F-E48D9C64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5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C88601-A9A8-40AC-B9BD-E110268A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7598-A4C4-4FEB-965E-2652C4C1765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25E05-068E-4CA6-B038-15F035A1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83530-5702-4CE4-AF75-701A5BBE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6983-0878-4099-893F-E48D9C64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8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B4F5-AF96-4905-9A06-18DDB81B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C1DC9-3F9A-4A8B-BD94-670F4CBAD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7454C-3F24-49AC-8FE3-413B9B4BD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2D7D5-1491-4FDE-96EB-B543E2CD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7598-A4C4-4FEB-965E-2652C4C1765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997B8-B595-4CF4-BCD5-EFF481AD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A390E-B433-46AC-A6AF-D67FAD97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6983-0878-4099-893F-E48D9C64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497A-9BA0-48ED-BAEC-5D9DABC0E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FDB1A-C370-45B3-A51E-BA7F26E0C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E637E-B878-41A9-B62C-F57E9CD46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DC938-ADEC-4439-AA87-3CCBC449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7598-A4C4-4FEB-965E-2652C4C1765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C4128-ECD9-4222-8F6F-C336229B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76D9D-D572-4266-AA16-47E9440C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6983-0878-4099-893F-E48D9C64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4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931F8-276D-4B78-915E-6C5C909D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5650A-C677-413A-AD54-448A37CE0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9A181-BFF4-4767-A2C7-F7126BF91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A7598-A4C4-4FEB-965E-2652C4C17652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1534-23BD-475C-96F6-A8BC5F0C5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A643B-7768-4883-8B55-E6A3A2B95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B6983-0878-4099-893F-E48D9C64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3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6265-C6B8-4E54-A185-9680338C6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E2E78-19D8-431E-867E-35A817C83E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61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28F6-CB00-4848-AE3D-78DF1D88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21AA3-3DB3-4451-814D-8A1B9126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108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interface Supplier{</a:t>
            </a:r>
          </a:p>
          <a:p>
            <a:pPr marL="0" indent="0">
              <a:buNone/>
            </a:pPr>
            <a:r>
              <a:rPr lang="en-US" dirty="0"/>
              <a:t>	public R get();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135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920C-49AD-42CE-8C72-23B114F2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2F5F2-7159-40C2-B842-11467EA4F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</a:t>
            </a:r>
            <a:r>
              <a:rPr lang="en-US" dirty="0">
                <a:sym typeface="Wingdings" panose="05000000000000000000" pitchFamily="2" charset="2"/>
              </a:rPr>
              <a:t> predicate</a:t>
            </a:r>
          </a:p>
          <a:p>
            <a:r>
              <a:rPr lang="en-US" dirty="0">
                <a:sym typeface="Wingdings" panose="05000000000000000000" pitchFamily="2" charset="2"/>
              </a:rPr>
              <a:t>Map  function</a:t>
            </a:r>
          </a:p>
          <a:p>
            <a:r>
              <a:rPr lang="en-US" dirty="0">
                <a:sym typeface="Wingdings" panose="05000000000000000000" pitchFamily="2" charset="2"/>
              </a:rPr>
              <a:t>Foreach  Consumer</a:t>
            </a:r>
          </a:p>
          <a:p>
            <a:r>
              <a:rPr lang="en-US" dirty="0" err="1">
                <a:sym typeface="Wingdings" panose="05000000000000000000" pitchFamily="2" charset="2"/>
              </a:rPr>
              <a:t>flatMap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Collect</a:t>
            </a:r>
          </a:p>
          <a:p>
            <a:r>
              <a:rPr lang="en-US" dirty="0">
                <a:sym typeface="Wingdings" panose="05000000000000000000" pitchFamily="2" charset="2"/>
              </a:rPr>
              <a:t>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5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7881-F3C4-42FE-9513-F83D1D8A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9CC67-13F2-429F-B9A6-E489F3F7A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BiConsumer</a:t>
            </a:r>
            <a:r>
              <a:rPr lang="en-US" dirty="0"/>
              <a:t>, </a:t>
            </a:r>
            <a:r>
              <a:rPr lang="en-US" dirty="0" err="1"/>
              <a:t>BiFunction</a:t>
            </a:r>
            <a:r>
              <a:rPr lang="en-US" dirty="0"/>
              <a:t>, </a:t>
            </a:r>
            <a:r>
              <a:rPr lang="en-US" dirty="0" err="1"/>
              <a:t>BiPredicate</a:t>
            </a:r>
            <a:endParaRPr lang="en-US" dirty="0"/>
          </a:p>
          <a:p>
            <a:pPr lvl="1"/>
            <a:r>
              <a:rPr lang="en-US" dirty="0"/>
              <a:t>Example</a:t>
            </a:r>
          </a:p>
          <a:p>
            <a:r>
              <a:rPr lang="en-US" dirty="0"/>
              <a:t>Diff stream and parallel stream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13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F877-59CD-48D8-AE25-CB7C2907D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80"/>
            <a:ext cx="10515600" cy="1325563"/>
          </a:xfrm>
        </p:spPr>
        <p:txBody>
          <a:bodyPr/>
          <a:lstStyle/>
          <a:p>
            <a:r>
              <a:rPr lang="en-US" dirty="0"/>
              <a:t>Streams Vs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C3733-A325-417C-98DF-93CA63C2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519" y="1645043"/>
            <a:ext cx="4822861" cy="4351338"/>
          </a:xfrm>
        </p:spPr>
        <p:txBody>
          <a:bodyPr/>
          <a:lstStyle/>
          <a:p>
            <a:r>
              <a:rPr lang="en-US" dirty="0"/>
              <a:t>Stream</a:t>
            </a:r>
          </a:p>
          <a:p>
            <a:pPr lvl="1"/>
            <a:r>
              <a:rPr lang="en-US" dirty="0"/>
              <a:t>Extended </a:t>
            </a:r>
            <a:r>
              <a:rPr lang="en-US" dirty="0" err="1"/>
              <a:t>Api</a:t>
            </a:r>
            <a:r>
              <a:rPr lang="en-US" dirty="0"/>
              <a:t> of collection</a:t>
            </a:r>
          </a:p>
          <a:p>
            <a:pPr lvl="1"/>
            <a:r>
              <a:rPr lang="en-US" dirty="0"/>
              <a:t>Process Huge volume of data</a:t>
            </a:r>
          </a:p>
          <a:p>
            <a:pPr lvl="1"/>
            <a:r>
              <a:rPr lang="en-US" dirty="0"/>
              <a:t>Bulk operation need to be handled over large dataset</a:t>
            </a:r>
          </a:p>
          <a:p>
            <a:pPr lvl="1"/>
            <a:r>
              <a:rPr lang="en-US" dirty="0"/>
              <a:t>Sequence of bytes ( sequence/parallel)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CFCEAB-E7EC-4317-8074-B5741D87FDE6}"/>
              </a:ext>
            </a:extLst>
          </p:cNvPr>
          <p:cNvSpPr txBox="1">
            <a:spLocks/>
          </p:cNvSpPr>
          <p:nvPr/>
        </p:nvSpPr>
        <p:spPr>
          <a:xfrm>
            <a:off x="1439238" y="1690688"/>
            <a:ext cx="4191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Collection</a:t>
            </a:r>
          </a:p>
          <a:p>
            <a:pPr lvl="1"/>
            <a:r>
              <a:rPr lang="en-US" dirty="0"/>
              <a:t>Store objects</a:t>
            </a:r>
          </a:p>
          <a:p>
            <a:pPr lvl="1"/>
            <a:r>
              <a:rPr lang="en-US" dirty="0"/>
              <a:t>Manipulate objects</a:t>
            </a:r>
          </a:p>
          <a:p>
            <a:pPr lvl="1"/>
            <a:r>
              <a:rPr lang="en-US" dirty="0"/>
              <a:t>Sort Object</a:t>
            </a:r>
          </a:p>
          <a:p>
            <a:pPr lvl="1"/>
            <a:r>
              <a:rPr lang="en-US" dirty="0"/>
              <a:t>Search Object</a:t>
            </a:r>
          </a:p>
          <a:p>
            <a:pPr lvl="1"/>
            <a:r>
              <a:rPr lang="en-US" dirty="0"/>
              <a:t>Growable in nature (infinite)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01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6A04-220F-40D2-BDDF-4F1570A5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AA4C-A24F-4FB1-A80B-DB378538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6425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String s=“tom”;</a:t>
            </a:r>
          </a:p>
          <a:p>
            <a:r>
              <a:rPr lang="en-US" dirty="0"/>
              <a:t>String s1=“mot”;</a:t>
            </a:r>
          </a:p>
          <a:p>
            <a:r>
              <a:rPr lang="en-US" dirty="0">
                <a:solidFill>
                  <a:srgbClr val="FF0000"/>
                </a:solidFill>
              </a:rPr>
              <a:t>String s3=“tom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 66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Hashing</a:t>
            </a:r>
          </a:p>
          <a:p>
            <a:pPr marL="0" indent="0">
              <a:buNone/>
            </a:pPr>
            <a:r>
              <a:rPr lang="en-US" dirty="0"/>
              <a:t>	tom </a:t>
            </a:r>
            <a:r>
              <a:rPr lang="en-US" dirty="0">
                <a:sym typeface="Wingdings" panose="05000000000000000000" pitchFamily="2" charset="2"/>
              </a:rPr>
              <a:t> 21 + 22 + 23 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66</a:t>
            </a:r>
          </a:p>
          <a:p>
            <a:pPr marL="0" indent="0">
              <a:buNone/>
            </a:pPr>
            <a:r>
              <a:rPr lang="en-US" dirty="0"/>
              <a:t>	mot </a:t>
            </a:r>
            <a:r>
              <a:rPr lang="en-US" dirty="0">
                <a:sym typeface="Wingdings" panose="05000000000000000000" pitchFamily="2" charset="2"/>
              </a:rPr>
              <a:t> 22 + 22 + 21 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66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CF53A369-FAC6-4A93-BBE4-C4B18B3BC3C9}"/>
              </a:ext>
            </a:extLst>
          </p:cNvPr>
          <p:cNvSpPr/>
          <p:nvPr/>
        </p:nvSpPr>
        <p:spPr>
          <a:xfrm>
            <a:off x="8681663" y="1690688"/>
            <a:ext cx="1756881" cy="2418975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EF23A-75B1-414D-AA73-5FD9720409D8}"/>
              </a:ext>
            </a:extLst>
          </p:cNvPr>
          <p:cNvSpPr txBox="1"/>
          <p:nvPr/>
        </p:nvSpPr>
        <p:spPr>
          <a:xfrm>
            <a:off x="9616611" y="46233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378674-027E-4B2B-9279-A8C646363287}"/>
              </a:ext>
            </a:extLst>
          </p:cNvPr>
          <p:cNvSpPr/>
          <p:nvPr/>
        </p:nvSpPr>
        <p:spPr>
          <a:xfrm>
            <a:off x="8784404" y="3544584"/>
            <a:ext cx="1551398" cy="421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822FCE-C39E-450E-B3D5-C9334DBA84DF}"/>
              </a:ext>
            </a:extLst>
          </p:cNvPr>
          <p:cNvSpPr/>
          <p:nvPr/>
        </p:nvSpPr>
        <p:spPr>
          <a:xfrm>
            <a:off x="8784404" y="3061699"/>
            <a:ext cx="1551398" cy="367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75E51E-5E45-4647-AE13-8A96F34F2CD4}"/>
              </a:ext>
            </a:extLst>
          </p:cNvPr>
          <p:cNvSpPr txBox="1"/>
          <p:nvPr/>
        </p:nvSpPr>
        <p:spPr>
          <a:xfrm>
            <a:off x="6096000" y="1825625"/>
            <a:ext cx="18405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hashCode</a:t>
            </a:r>
            <a:r>
              <a:rPr lang="en-US" sz="2800" dirty="0"/>
              <a:t>()</a:t>
            </a:r>
          </a:p>
          <a:p>
            <a:r>
              <a:rPr lang="en-US" sz="2800" dirty="0"/>
              <a:t>equals()</a:t>
            </a:r>
          </a:p>
        </p:txBody>
      </p:sp>
    </p:spTree>
    <p:extLst>
      <p:ext uri="{BB962C8B-B14F-4D97-AF65-F5344CB8AC3E}">
        <p14:creationId xmlns:p14="http://schemas.microsoft.com/office/powerpoint/2010/main" val="172907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AB6F-8656-4EF5-BE85-80F019B3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BD01A-D0E2-449B-8360-E2FB1D384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116415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Hashmap</a:t>
            </a:r>
            <a:r>
              <a:rPr lang="en-US" dirty="0"/>
              <a:t>&lt;Employee, Salary&gt; map=new HashMap&lt;&gt;();</a:t>
            </a:r>
          </a:p>
          <a:p>
            <a:pPr marL="0" indent="0">
              <a:buNone/>
            </a:pPr>
            <a:r>
              <a:rPr lang="en-US" dirty="0"/>
              <a:t>	Employee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hashCode</a:t>
            </a:r>
            <a:r>
              <a:rPr lang="en-US" dirty="0">
                <a:sym typeface="Wingdings" panose="05000000000000000000" pitchFamily="2" charset="2"/>
              </a:rPr>
              <a:t>() and equals()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92C5D-8655-443D-BB20-631C02FD1931}"/>
              </a:ext>
            </a:extLst>
          </p:cNvPr>
          <p:cNvSpPr txBox="1"/>
          <p:nvPr/>
        </p:nvSpPr>
        <p:spPr>
          <a:xfrm>
            <a:off x="3626778" y="3287730"/>
            <a:ext cx="385336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highlight>
                  <a:srgbClr val="FFFF00"/>
                </a:highlight>
              </a:rPr>
              <a:t>Hash</a:t>
            </a:r>
            <a:r>
              <a:rPr lang="en-US" sz="4400" dirty="0" err="1"/>
              <a:t>set</a:t>
            </a:r>
            <a:endParaRPr lang="en-US" sz="4400" dirty="0"/>
          </a:p>
          <a:p>
            <a:r>
              <a:rPr lang="en-US" sz="4400" dirty="0" err="1"/>
              <a:t>Linked</a:t>
            </a:r>
            <a:r>
              <a:rPr lang="en-US" sz="4400" dirty="0" err="1">
                <a:highlight>
                  <a:srgbClr val="FFFF00"/>
                </a:highlight>
              </a:rPr>
              <a:t>Hash</a:t>
            </a:r>
            <a:r>
              <a:rPr lang="en-US" sz="4400" dirty="0" err="1"/>
              <a:t>Set</a:t>
            </a:r>
            <a:endParaRPr lang="en-US" sz="4400" dirty="0"/>
          </a:p>
          <a:p>
            <a:r>
              <a:rPr lang="en-US" sz="4400" dirty="0">
                <a:highlight>
                  <a:srgbClr val="FFFF00"/>
                </a:highlight>
              </a:rPr>
              <a:t>Hash</a:t>
            </a:r>
            <a:r>
              <a:rPr lang="en-US" sz="4400" dirty="0"/>
              <a:t>Map</a:t>
            </a:r>
          </a:p>
          <a:p>
            <a:r>
              <a:rPr lang="en-US" sz="4400" dirty="0" err="1">
                <a:highlight>
                  <a:srgbClr val="FFFF00"/>
                </a:highlight>
              </a:rPr>
              <a:t>Hash</a:t>
            </a:r>
            <a:r>
              <a:rPr lang="en-US" sz="4400" dirty="0" err="1"/>
              <a:t>table</a:t>
            </a:r>
            <a:endParaRPr lang="en-US" sz="4400" dirty="0"/>
          </a:p>
          <a:p>
            <a:r>
              <a:rPr lang="en-US" sz="4400" dirty="0" err="1"/>
              <a:t>Linked</a:t>
            </a:r>
            <a:r>
              <a:rPr lang="en-US" sz="4400" dirty="0" err="1">
                <a:highlight>
                  <a:srgbClr val="FFFF00"/>
                </a:highlight>
              </a:rPr>
              <a:t>Hash</a:t>
            </a:r>
            <a:r>
              <a:rPr lang="en-US" sz="4400" dirty="0" err="1"/>
              <a:t>Map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61926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E70D-165D-4658-B427-13D797340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/>
              <a:t>Annotation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D2DFC-93D2-47CC-A0DE-E6D1436BB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6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9E18-A64A-4D06-AD53-FE769DB5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Spring5 MVC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DA90F9-1985-4DB3-A088-617B2F14BE96}"/>
              </a:ext>
            </a:extLst>
          </p:cNvPr>
          <p:cNvSpPr/>
          <p:nvPr/>
        </p:nvSpPr>
        <p:spPr>
          <a:xfrm>
            <a:off x="266007" y="3142211"/>
            <a:ext cx="1213658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058C43-D9B1-4A97-AF44-BC1FD6A41C4A}"/>
              </a:ext>
            </a:extLst>
          </p:cNvPr>
          <p:cNvSpPr/>
          <p:nvPr/>
        </p:nvSpPr>
        <p:spPr>
          <a:xfrm>
            <a:off x="3000895" y="2560320"/>
            <a:ext cx="1629294" cy="1596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Dispatcher </a:t>
            </a:r>
          </a:p>
          <a:p>
            <a:pPr algn="ctr"/>
            <a:r>
              <a:rPr lang="en-US" sz="1600" dirty="0"/>
              <a:t>servlet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22B65B-6DBE-42E0-B1BC-6D641A81DF25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1479665" y="3358342"/>
            <a:ext cx="1521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936B20D-BD7F-4816-91D2-6FD1B3955553}"/>
              </a:ext>
            </a:extLst>
          </p:cNvPr>
          <p:cNvSpPr txBox="1"/>
          <p:nvPr/>
        </p:nvSpPr>
        <p:spPr>
          <a:xfrm>
            <a:off x="1810258" y="3028101"/>
            <a:ext cx="860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F449E1-DE17-4F8C-9A66-C3EC24E49A68}"/>
              </a:ext>
            </a:extLst>
          </p:cNvPr>
          <p:cNvSpPr/>
          <p:nvPr/>
        </p:nvSpPr>
        <p:spPr>
          <a:xfrm>
            <a:off x="5999019" y="2532108"/>
            <a:ext cx="2818015" cy="178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B1D3FD-8D8E-4FE5-99BE-3D3351D41ED5}"/>
              </a:ext>
            </a:extLst>
          </p:cNvPr>
          <p:cNvCxnSpPr/>
          <p:nvPr/>
        </p:nvCxnSpPr>
        <p:spPr>
          <a:xfrm>
            <a:off x="4477789" y="3425726"/>
            <a:ext cx="1521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A5498E-453D-4CAE-89F6-80C9D8051334}"/>
              </a:ext>
            </a:extLst>
          </p:cNvPr>
          <p:cNvSpPr txBox="1"/>
          <p:nvPr/>
        </p:nvSpPr>
        <p:spPr>
          <a:xfrm>
            <a:off x="4808382" y="3095485"/>
            <a:ext cx="860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Request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E46D55-D0DD-48A3-8C98-77D05FD364BB}"/>
              </a:ext>
            </a:extLst>
          </p:cNvPr>
          <p:cNvSpPr txBox="1"/>
          <p:nvPr/>
        </p:nvSpPr>
        <p:spPr>
          <a:xfrm>
            <a:off x="6733308" y="3895097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5A893B19-7506-4458-88EC-C31E04EB5EB6}"/>
              </a:ext>
            </a:extLst>
          </p:cNvPr>
          <p:cNvSpPr/>
          <p:nvPr/>
        </p:nvSpPr>
        <p:spPr>
          <a:xfrm>
            <a:off x="6267796" y="2734887"/>
            <a:ext cx="623455" cy="623455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E2805B9D-13FC-441D-8B51-104FF4C6341C}"/>
              </a:ext>
            </a:extLst>
          </p:cNvPr>
          <p:cNvSpPr/>
          <p:nvPr/>
        </p:nvSpPr>
        <p:spPr>
          <a:xfrm>
            <a:off x="6256284" y="3366655"/>
            <a:ext cx="623455" cy="623455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5CB5C9EE-2911-49B7-B6C7-DFEA4E6CF283}"/>
              </a:ext>
            </a:extLst>
          </p:cNvPr>
          <p:cNvSpPr/>
          <p:nvPr/>
        </p:nvSpPr>
        <p:spPr>
          <a:xfrm>
            <a:off x="7196051" y="3216727"/>
            <a:ext cx="623455" cy="623455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75F350ED-8F69-4883-8E1C-083C44C6A3F9}"/>
              </a:ext>
            </a:extLst>
          </p:cNvPr>
          <p:cNvSpPr/>
          <p:nvPr/>
        </p:nvSpPr>
        <p:spPr>
          <a:xfrm>
            <a:off x="7072137" y="2636920"/>
            <a:ext cx="623455" cy="623455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15087D35-6337-450A-B9B2-E0446759C3ED}"/>
              </a:ext>
            </a:extLst>
          </p:cNvPr>
          <p:cNvSpPr/>
          <p:nvPr/>
        </p:nvSpPr>
        <p:spPr>
          <a:xfrm>
            <a:off x="8118842" y="3458977"/>
            <a:ext cx="623455" cy="623455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0D885237-FFBC-4BBD-862C-812333331823}"/>
              </a:ext>
            </a:extLst>
          </p:cNvPr>
          <p:cNvSpPr/>
          <p:nvPr/>
        </p:nvSpPr>
        <p:spPr>
          <a:xfrm>
            <a:off x="7859514" y="2641307"/>
            <a:ext cx="623455" cy="623455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A86B5A-74AE-4CB5-BF40-E03E49ACFC14}"/>
              </a:ext>
            </a:extLst>
          </p:cNvPr>
          <p:cNvSpPr/>
          <p:nvPr/>
        </p:nvSpPr>
        <p:spPr>
          <a:xfrm>
            <a:off x="6658571" y="1163782"/>
            <a:ext cx="1595967" cy="72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 Mapper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192391-A0F5-450F-9C71-8FE20E3FF3A7}"/>
              </a:ext>
            </a:extLst>
          </p:cNvPr>
          <p:cNvCxnSpPr>
            <a:endCxn id="20" idx="2"/>
          </p:cNvCxnSpPr>
          <p:nvPr/>
        </p:nvCxnSpPr>
        <p:spPr>
          <a:xfrm flipV="1">
            <a:off x="6658571" y="1884903"/>
            <a:ext cx="797984" cy="68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7FF29E-F7B8-4C84-8EB6-AE300292ACD9}"/>
              </a:ext>
            </a:extLst>
          </p:cNvPr>
          <p:cNvCxnSpPr>
            <a:stCxn id="20" idx="2"/>
          </p:cNvCxnSpPr>
          <p:nvPr/>
        </p:nvCxnSpPr>
        <p:spPr>
          <a:xfrm>
            <a:off x="7456555" y="1884903"/>
            <a:ext cx="659552" cy="60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74C384-0F00-4327-9684-5758EA6EE1BC}"/>
              </a:ext>
            </a:extLst>
          </p:cNvPr>
          <p:cNvCxnSpPr/>
          <p:nvPr/>
        </p:nvCxnSpPr>
        <p:spPr>
          <a:xfrm flipH="1">
            <a:off x="4549054" y="3735987"/>
            <a:ext cx="143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FD0E44C-E253-4829-85CF-0F0AB7668ACE}"/>
              </a:ext>
            </a:extLst>
          </p:cNvPr>
          <p:cNvSpPr txBox="1"/>
          <p:nvPr/>
        </p:nvSpPr>
        <p:spPr>
          <a:xfrm>
            <a:off x="4644470" y="3764280"/>
            <a:ext cx="1276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Model&amp;</a:t>
            </a:r>
            <a:r>
              <a:rPr lang="en-US" sz="1600" dirty="0" err="1">
                <a:highlight>
                  <a:srgbClr val="FFFF00"/>
                </a:highlight>
              </a:rPr>
              <a:t>View</a:t>
            </a:r>
            <a:endParaRPr lang="en-US" sz="1600" dirty="0">
              <a:highlight>
                <a:srgbClr val="FFFF00"/>
              </a:highlight>
            </a:endParaRPr>
          </a:p>
        </p:txBody>
      </p:sp>
      <p:sp>
        <p:nvSpPr>
          <p:cNvPr id="28" name="Flowchart: Multidocument 27">
            <a:extLst>
              <a:ext uri="{FF2B5EF4-FFF2-40B4-BE49-F238E27FC236}">
                <a16:creationId xmlns:a16="http://schemas.microsoft.com/office/drawing/2014/main" id="{D6356222-2CB6-4E3D-9540-0585645A1BD5}"/>
              </a:ext>
            </a:extLst>
          </p:cNvPr>
          <p:cNvSpPr/>
          <p:nvPr/>
        </p:nvSpPr>
        <p:spPr>
          <a:xfrm>
            <a:off x="3000895" y="5212080"/>
            <a:ext cx="1548159" cy="136328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Template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242B9C-9ED0-4313-8E56-14D904C7A6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61186" y="4486652"/>
            <a:ext cx="143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7BF07F7-77EA-4F73-96EE-35DA8FFDEA63}"/>
              </a:ext>
            </a:extLst>
          </p:cNvPr>
          <p:cNvSpPr txBox="1"/>
          <p:nvPr/>
        </p:nvSpPr>
        <p:spPr>
          <a:xfrm rot="16200000">
            <a:off x="3456602" y="4514945"/>
            <a:ext cx="1276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Model&amp;View</a:t>
            </a:r>
            <a:endParaRPr lang="en-US" sz="16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2DE7AA5-9A9E-40C1-81D0-48DA7BA3917D}"/>
              </a:ext>
            </a:extLst>
          </p:cNvPr>
          <p:cNvCxnSpPr/>
          <p:nvPr/>
        </p:nvCxnSpPr>
        <p:spPr>
          <a:xfrm>
            <a:off x="3855642" y="4156364"/>
            <a:ext cx="0" cy="105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117ACB-AC61-4EBB-B236-BC79AEE811A0}"/>
              </a:ext>
            </a:extLst>
          </p:cNvPr>
          <p:cNvCxnSpPr/>
          <p:nvPr/>
        </p:nvCxnSpPr>
        <p:spPr>
          <a:xfrm flipV="1">
            <a:off x="3474720" y="4045777"/>
            <a:ext cx="0" cy="115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D11405F-66FE-40D2-AAE5-044052DB4CB1}"/>
              </a:ext>
            </a:extLst>
          </p:cNvPr>
          <p:cNvSpPr txBox="1"/>
          <p:nvPr/>
        </p:nvSpPr>
        <p:spPr>
          <a:xfrm rot="16200000">
            <a:off x="2757909" y="4572001"/>
            <a:ext cx="98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Response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860D22-5717-414B-BA79-6355D8315232}"/>
              </a:ext>
            </a:extLst>
          </p:cNvPr>
          <p:cNvSpPr txBox="1"/>
          <p:nvPr/>
        </p:nvSpPr>
        <p:spPr>
          <a:xfrm>
            <a:off x="1377697" y="3670905"/>
            <a:ext cx="98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Response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6E5D9C-9C5B-4335-94EB-BD3026B52F48}"/>
              </a:ext>
            </a:extLst>
          </p:cNvPr>
          <p:cNvCxnSpPr/>
          <p:nvPr/>
        </p:nvCxnSpPr>
        <p:spPr>
          <a:xfrm flipH="1" flipV="1">
            <a:off x="1479665" y="3491346"/>
            <a:ext cx="1506949" cy="3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ylinder 39">
            <a:extLst>
              <a:ext uri="{FF2B5EF4-FFF2-40B4-BE49-F238E27FC236}">
                <a16:creationId xmlns:a16="http://schemas.microsoft.com/office/drawing/2014/main" id="{BA3AADEA-BB4B-4120-8E02-FF8A121623BA}"/>
              </a:ext>
            </a:extLst>
          </p:cNvPr>
          <p:cNvSpPr/>
          <p:nvPr/>
        </p:nvSpPr>
        <p:spPr>
          <a:xfrm>
            <a:off x="10164474" y="5096603"/>
            <a:ext cx="1338349" cy="13255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FDE2FB-03CC-45B1-B101-012B75B18D34}"/>
              </a:ext>
            </a:extLst>
          </p:cNvPr>
          <p:cNvSpPr/>
          <p:nvPr/>
        </p:nvSpPr>
        <p:spPr>
          <a:xfrm>
            <a:off x="9842270" y="3895097"/>
            <a:ext cx="2128058" cy="610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39AC2D-D63C-475C-973E-8C7267DC79DE}"/>
              </a:ext>
            </a:extLst>
          </p:cNvPr>
          <p:cNvSpPr/>
          <p:nvPr/>
        </p:nvSpPr>
        <p:spPr>
          <a:xfrm>
            <a:off x="9797935" y="2790284"/>
            <a:ext cx="2128058" cy="610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A197F8A-6D7C-4B3C-B7EC-BE1660F2E6FA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8817034" y="3046614"/>
            <a:ext cx="980901" cy="4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EA6505-A6B4-42FD-B3C4-13DFAFA84CD5}"/>
              </a:ext>
            </a:extLst>
          </p:cNvPr>
          <p:cNvCxnSpPr/>
          <p:nvPr/>
        </p:nvCxnSpPr>
        <p:spPr>
          <a:xfrm>
            <a:off x="11139055" y="3434039"/>
            <a:ext cx="0" cy="461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7F80AB0-0078-4DD3-AF62-B0F15E14B20D}"/>
              </a:ext>
            </a:extLst>
          </p:cNvPr>
          <p:cNvCxnSpPr/>
          <p:nvPr/>
        </p:nvCxnSpPr>
        <p:spPr>
          <a:xfrm>
            <a:off x="11072553" y="4505498"/>
            <a:ext cx="0" cy="69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BC46DE-6B02-4919-AD93-D7DB024E0B62}"/>
              </a:ext>
            </a:extLst>
          </p:cNvPr>
          <p:cNvCxnSpPr/>
          <p:nvPr/>
        </p:nvCxnSpPr>
        <p:spPr>
          <a:xfrm flipV="1">
            <a:off x="10715105" y="4505498"/>
            <a:ext cx="0" cy="69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7AC0722-7A10-48EE-A16C-141D29368DF3}"/>
              </a:ext>
            </a:extLst>
          </p:cNvPr>
          <p:cNvCxnSpPr/>
          <p:nvPr/>
        </p:nvCxnSpPr>
        <p:spPr>
          <a:xfrm flipV="1">
            <a:off x="10623665" y="3425726"/>
            <a:ext cx="0" cy="46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C9F852F-A609-4BEF-BB5F-5D1BF567BA79}"/>
              </a:ext>
            </a:extLst>
          </p:cNvPr>
          <p:cNvCxnSpPr/>
          <p:nvPr/>
        </p:nvCxnSpPr>
        <p:spPr>
          <a:xfrm flipH="1" flipV="1">
            <a:off x="8817034" y="3260375"/>
            <a:ext cx="980901" cy="9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6FCB520-7C50-4401-83C7-183D7695133D}"/>
              </a:ext>
            </a:extLst>
          </p:cNvPr>
          <p:cNvSpPr txBox="1"/>
          <p:nvPr/>
        </p:nvSpPr>
        <p:spPr>
          <a:xfrm>
            <a:off x="2922134" y="2129883"/>
            <a:ext cx="165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FrontController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29648D-DE5B-4A20-8822-ADDAD75CC6A6}"/>
              </a:ext>
            </a:extLst>
          </p:cNvPr>
          <p:cNvSpPr txBox="1"/>
          <p:nvPr/>
        </p:nvSpPr>
        <p:spPr>
          <a:xfrm>
            <a:off x="3358154" y="3640127"/>
            <a:ext cx="1012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Web.xml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BD38C6F-68C2-4CC6-ACB3-1336AB997EA1}"/>
              </a:ext>
            </a:extLst>
          </p:cNvPr>
          <p:cNvSpPr txBox="1"/>
          <p:nvPr/>
        </p:nvSpPr>
        <p:spPr>
          <a:xfrm>
            <a:off x="6629914" y="4521734"/>
            <a:ext cx="13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@Controller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5A69851-D405-421F-9CA1-19064B2D0834}"/>
              </a:ext>
            </a:extLst>
          </p:cNvPr>
          <p:cNvSpPr txBox="1"/>
          <p:nvPr/>
        </p:nvSpPr>
        <p:spPr>
          <a:xfrm>
            <a:off x="8088663" y="1350681"/>
            <a:ext cx="198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@</a:t>
            </a:r>
            <a:r>
              <a:rPr lang="en-US" dirty="0" err="1">
                <a:highlight>
                  <a:srgbClr val="FFFF00"/>
                </a:highlight>
              </a:rPr>
              <a:t>RequestMapping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0660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6F91-6861-4CE3-9480-20E61193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ViewResolvers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20ED6-6A88-47E2-8289-C701E2B7D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InternalResourceViewResolver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JSP</a:t>
            </a:r>
            <a:endParaRPr lang="en-US" dirty="0"/>
          </a:p>
          <a:p>
            <a:r>
              <a:rPr lang="en-US" dirty="0" err="1"/>
              <a:t>XMLViewResolver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JPS, HTML, doc, pdf, excel, image, video etc.,</a:t>
            </a:r>
          </a:p>
          <a:p>
            <a:r>
              <a:rPr lang="en-US" dirty="0" err="1">
                <a:sym typeface="Wingdings" panose="05000000000000000000" pitchFamily="2" charset="2"/>
              </a:rPr>
              <a:t>MultipartViewResolver</a:t>
            </a:r>
            <a:r>
              <a:rPr lang="en-US" dirty="0">
                <a:sym typeface="Wingdings" panose="05000000000000000000" pitchFamily="2" charset="2"/>
              </a:rPr>
              <a:t>  File Upload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49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2E28-4F4E-4319-9FA9-72657A3F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04474-078E-4D55-B532-D669A4F99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Why image not appeared?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Resource (</a:t>
            </a:r>
            <a:r>
              <a:rPr lang="en-US" dirty="0" err="1">
                <a:highlight>
                  <a:srgbClr val="FFFF00"/>
                </a:highlight>
              </a:rPr>
              <a:t>img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css</a:t>
            </a:r>
            <a:r>
              <a:rPr lang="en-US" dirty="0">
                <a:highlight>
                  <a:srgbClr val="FFFF00"/>
                </a:highlight>
              </a:rPr>
              <a:t>, Js,….)</a:t>
            </a:r>
          </a:p>
          <a:p>
            <a:r>
              <a:rPr lang="en-US" dirty="0"/>
              <a:t>Register User</a:t>
            </a:r>
          </a:p>
          <a:p>
            <a:r>
              <a:rPr lang="en-US" dirty="0" err="1"/>
              <a:t>LoginPage</a:t>
            </a:r>
            <a:endParaRPr lang="en-US" dirty="0"/>
          </a:p>
          <a:p>
            <a:r>
              <a:rPr lang="en-US" dirty="0"/>
              <a:t>DAO Layer</a:t>
            </a:r>
          </a:p>
          <a:p>
            <a:pPr lvl="1"/>
            <a:r>
              <a:rPr lang="en-US" dirty="0" err="1"/>
              <a:t>dummyDB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ArrayList</a:t>
            </a:r>
            <a:r>
              <a:rPr lang="en-US" dirty="0">
                <a:sym typeface="Wingdings" panose="05000000000000000000" pitchFamily="2" charset="2"/>
              </a:rPr>
              <a:t> (Registered Users)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9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4D6D-F6DD-4CB2-ADEC-6AB8F0A8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Java8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95BBC-060C-4348-B9C7-0410FA693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Lambda Expressions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Functional Interfaces</a:t>
            </a:r>
          </a:p>
          <a:p>
            <a:r>
              <a:rPr lang="en-US" dirty="0">
                <a:highlight>
                  <a:srgbClr val="00FFFF"/>
                </a:highlight>
              </a:rPr>
              <a:t>Method References</a:t>
            </a:r>
          </a:p>
          <a:p>
            <a:r>
              <a:rPr lang="en-US" dirty="0">
                <a:highlight>
                  <a:srgbClr val="00FFFF"/>
                </a:highlight>
              </a:rPr>
              <a:t>Stream API</a:t>
            </a:r>
          </a:p>
          <a:p>
            <a:r>
              <a:rPr lang="en-US" dirty="0">
                <a:highlight>
                  <a:srgbClr val="00FFFF"/>
                </a:highlight>
              </a:rPr>
              <a:t>Date and Time API</a:t>
            </a:r>
          </a:p>
          <a:p>
            <a:r>
              <a:rPr lang="en-US" dirty="0">
                <a:highlight>
                  <a:srgbClr val="00FFFF"/>
                </a:highlight>
              </a:rPr>
              <a:t>Interface </a:t>
            </a:r>
            <a:r>
              <a:rPr lang="en-US" dirty="0">
                <a:highlight>
                  <a:srgbClr val="00FFFF"/>
                </a:highlight>
                <a:sym typeface="Wingdings" panose="05000000000000000000" pitchFamily="2" charset="2"/>
              </a:rPr>
              <a:t> static and default</a:t>
            </a:r>
          </a:p>
          <a:p>
            <a:r>
              <a:rPr lang="en-US" dirty="0">
                <a:sym typeface="Wingdings" panose="05000000000000000000" pitchFamily="2" charset="2"/>
              </a:rPr>
              <a:t>JavaScript  </a:t>
            </a:r>
            <a:r>
              <a:rPr lang="en-US" dirty="0" err="1">
                <a:sym typeface="Wingdings" panose="05000000000000000000" pitchFamily="2" charset="2"/>
              </a:rPr>
              <a:t>Nashron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String Join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84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64DF-5CD4-4B1D-954E-85ACC695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6AF4D-7F51-4D8F-8B2D-FDC04569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Validation </a:t>
            </a:r>
            <a:r>
              <a:rPr lang="en-US" dirty="0">
                <a:sym typeface="Wingdings" panose="05000000000000000000" pitchFamily="2" charset="2"/>
              </a:rPr>
              <a:t> Server Side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AJAX validation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Client side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JS validation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 Client Side</a:t>
            </a:r>
          </a:p>
          <a:p>
            <a:endParaRPr lang="en-US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Spring Form Tags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8689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E537-F0E1-469B-80FC-4DB02C2E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0189-D98A-4504-8254-760862326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@</a:t>
            </a:r>
            <a:r>
              <a:rPr lang="en-US" dirty="0" err="1"/>
              <a:t>NotEmpty</a:t>
            </a:r>
            <a:endParaRPr lang="en-US" dirty="0"/>
          </a:p>
          <a:p>
            <a:r>
              <a:rPr lang="en-US" dirty="0"/>
              <a:t>@Email</a:t>
            </a:r>
          </a:p>
          <a:p>
            <a:r>
              <a:rPr lang="en-US" dirty="0"/>
              <a:t>@</a:t>
            </a:r>
            <a:r>
              <a:rPr lang="en-US" dirty="0" err="1"/>
              <a:t>NotNull</a:t>
            </a:r>
            <a:endParaRPr lang="en-US" dirty="0"/>
          </a:p>
          <a:p>
            <a:r>
              <a:rPr lang="en-US" dirty="0"/>
              <a:t>@Length</a:t>
            </a:r>
          </a:p>
          <a:p>
            <a:r>
              <a:rPr lang="en-US" dirty="0">
                <a:highlight>
                  <a:srgbClr val="FFFF00"/>
                </a:highlight>
              </a:rPr>
              <a:t>@Min</a:t>
            </a:r>
          </a:p>
          <a:p>
            <a:r>
              <a:rPr lang="en-US" dirty="0">
                <a:highlight>
                  <a:srgbClr val="FFFF00"/>
                </a:highlight>
              </a:rPr>
              <a:t>@Max</a:t>
            </a:r>
          </a:p>
          <a:p>
            <a:r>
              <a:rPr lang="en-US" dirty="0">
                <a:highlight>
                  <a:srgbClr val="FFFF00"/>
                </a:highlight>
              </a:rPr>
              <a:t>@Range</a:t>
            </a:r>
          </a:p>
          <a:p>
            <a:r>
              <a:rPr lang="en-US" dirty="0">
                <a:highlight>
                  <a:srgbClr val="00FF00"/>
                </a:highlight>
              </a:rPr>
              <a:t>@Past</a:t>
            </a:r>
          </a:p>
          <a:p>
            <a:r>
              <a:rPr lang="en-US" dirty="0">
                <a:highlight>
                  <a:srgbClr val="00FF00"/>
                </a:highlight>
              </a:rPr>
              <a:t>@Future</a:t>
            </a:r>
          </a:p>
          <a:p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64235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02EA-FF28-4697-9A08-F7ECFD78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63156-1A12-47CD-A995-AB39F5DDA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WebServices</a:t>
            </a:r>
            <a:endParaRPr lang="en-US" dirty="0"/>
          </a:p>
          <a:p>
            <a:pPr lvl="1"/>
            <a:r>
              <a:rPr lang="en-US" dirty="0"/>
              <a:t>Service distributed through internet</a:t>
            </a:r>
          </a:p>
          <a:p>
            <a:pPr lvl="1"/>
            <a:r>
              <a:rPr lang="en-US" dirty="0"/>
              <a:t>Technology Agnostics</a:t>
            </a:r>
          </a:p>
          <a:p>
            <a:pPr lvl="1"/>
            <a:r>
              <a:rPr lang="en-US" dirty="0"/>
              <a:t>Types</a:t>
            </a:r>
          </a:p>
          <a:p>
            <a:pPr lvl="2"/>
            <a:r>
              <a:rPr lang="en-US" dirty="0"/>
              <a:t>SOAP</a:t>
            </a:r>
          </a:p>
          <a:p>
            <a:pPr lvl="3"/>
            <a:r>
              <a:rPr lang="en-US" dirty="0"/>
              <a:t>Complex </a:t>
            </a:r>
            <a:r>
              <a:rPr lang="en-US" dirty="0">
                <a:sym typeface="Wingdings" panose="05000000000000000000" pitchFamily="2" charset="2"/>
              </a:rPr>
              <a:t> WSDL </a:t>
            </a:r>
            <a:endParaRPr lang="en-US" dirty="0"/>
          </a:p>
          <a:p>
            <a:pPr lvl="3"/>
            <a:r>
              <a:rPr lang="en-US" dirty="0"/>
              <a:t>XML dependent</a:t>
            </a:r>
          </a:p>
          <a:p>
            <a:pPr lvl="3"/>
            <a:r>
              <a:rPr lang="en-US" dirty="0"/>
              <a:t>XML </a:t>
            </a:r>
          </a:p>
          <a:p>
            <a:pPr lvl="2"/>
            <a:r>
              <a:rPr lang="en-US" dirty="0"/>
              <a:t>REST</a:t>
            </a:r>
          </a:p>
          <a:p>
            <a:pPr lvl="3"/>
            <a:r>
              <a:rPr lang="en-US" dirty="0"/>
              <a:t>URI</a:t>
            </a:r>
          </a:p>
          <a:p>
            <a:pPr lvl="3"/>
            <a:r>
              <a:rPr lang="en-US" dirty="0"/>
              <a:t>Not XML</a:t>
            </a:r>
          </a:p>
          <a:p>
            <a:pPr lvl="3"/>
            <a:r>
              <a:rPr lang="en-US" dirty="0"/>
              <a:t>JSON, XML, Text,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3"/>
            <a:r>
              <a:rPr lang="en-US" dirty="0"/>
              <a:t>HTTP </a:t>
            </a:r>
            <a:r>
              <a:rPr lang="en-US" dirty="0">
                <a:sym typeface="Wingdings" panose="05000000000000000000" pitchFamily="2" charset="2"/>
              </a:rPr>
              <a:t> HTTP methods</a:t>
            </a:r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75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E8B3-39FE-4D53-8178-605B6899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REST in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9CB7-C7AA-4FEA-9A70-B3A3A27A4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Jars</a:t>
            </a:r>
          </a:p>
          <a:p>
            <a:pPr lvl="1"/>
            <a:r>
              <a:rPr lang="en-US" dirty="0"/>
              <a:t>Spring-</a:t>
            </a:r>
            <a:r>
              <a:rPr lang="en-US" dirty="0" err="1"/>
              <a:t>webmvc</a:t>
            </a:r>
            <a:endParaRPr lang="en-US" dirty="0"/>
          </a:p>
          <a:p>
            <a:r>
              <a:rPr lang="en-US" dirty="0" err="1"/>
              <a:t>DispatcherServlet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RequestMapping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get  get the resource from server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POstMapping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post  create resource into server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PutMapping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put  create/update resource into server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DeleteMapping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delete  delete resource from server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>
                <a:highlight>
                  <a:srgbClr val="FFFF00"/>
                </a:highlight>
              </a:rPr>
              <a:t>PatchMapping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patch  partial update resource into server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36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9A35F-87C5-4EA9-82A5-15D7597B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REST in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A09F-BCD8-474E-8467-489D4D81D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  <a:p>
            <a:pPr lvl="1"/>
            <a:r>
              <a:rPr lang="en-US" dirty="0"/>
              <a:t>(send JSON/other via request body)</a:t>
            </a:r>
          </a:p>
          <a:p>
            <a:r>
              <a:rPr lang="en-US" dirty="0"/>
              <a:t>@</a:t>
            </a:r>
            <a:r>
              <a:rPr lang="en-US" dirty="0" err="1"/>
              <a:t>PathVariable</a:t>
            </a:r>
            <a:endParaRPr lang="en-US" dirty="0"/>
          </a:p>
          <a:p>
            <a:pPr lvl="1"/>
            <a:r>
              <a:rPr lang="en-US" dirty="0"/>
              <a:t>URI parameters</a:t>
            </a:r>
          </a:p>
          <a:p>
            <a:r>
              <a:rPr lang="en-US" dirty="0" err="1"/>
              <a:t>ResonseEntity</a:t>
            </a:r>
            <a:endParaRPr lang="en-US" dirty="0"/>
          </a:p>
          <a:p>
            <a:pPr lvl="1"/>
            <a:r>
              <a:rPr lang="en-US" dirty="0" err="1"/>
              <a:t>Enitity</a:t>
            </a:r>
            <a:r>
              <a:rPr lang="en-US" dirty="0"/>
              <a:t> + HTTP Status Code</a:t>
            </a:r>
          </a:p>
          <a:p>
            <a:r>
              <a:rPr lang="en-US" dirty="0" err="1">
                <a:highlight>
                  <a:srgbClr val="FFFF00"/>
                </a:highlight>
              </a:rPr>
              <a:t>JackSon</a:t>
            </a:r>
            <a:r>
              <a:rPr lang="en-US" dirty="0"/>
              <a:t> Parsers</a:t>
            </a:r>
          </a:p>
          <a:p>
            <a:pPr lvl="1"/>
            <a:r>
              <a:rPr lang="en-US" dirty="0"/>
              <a:t>Java </a:t>
            </a:r>
            <a:r>
              <a:rPr lang="en-US" dirty="0">
                <a:sym typeface="Wingdings" panose="05000000000000000000" pitchFamily="2" charset="2"/>
              </a:rPr>
              <a:t> JSON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JSON 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51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5E6B65-8D86-4739-B1F2-E8F22D67E64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Spring5 REST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60E39-7E91-46A3-8C3B-83BCD41168C9}"/>
              </a:ext>
            </a:extLst>
          </p:cNvPr>
          <p:cNvSpPr/>
          <p:nvPr/>
        </p:nvSpPr>
        <p:spPr>
          <a:xfrm>
            <a:off x="266007" y="3142211"/>
            <a:ext cx="1213658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236044D-BF4C-437D-8F7C-95BF4136583E}"/>
              </a:ext>
            </a:extLst>
          </p:cNvPr>
          <p:cNvSpPr/>
          <p:nvPr/>
        </p:nvSpPr>
        <p:spPr>
          <a:xfrm>
            <a:off x="3000895" y="2560320"/>
            <a:ext cx="1629294" cy="1596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Dispatcher </a:t>
            </a:r>
          </a:p>
          <a:p>
            <a:pPr algn="ctr"/>
            <a:r>
              <a:rPr lang="en-US" sz="1600" dirty="0"/>
              <a:t>servlet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9F9850-495F-4023-A540-912F8AB08ED9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1479665" y="3358342"/>
            <a:ext cx="1521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C55F6A-9154-4AC9-966E-C9DE7657DCD3}"/>
              </a:ext>
            </a:extLst>
          </p:cNvPr>
          <p:cNvSpPr txBox="1"/>
          <p:nvPr/>
        </p:nvSpPr>
        <p:spPr>
          <a:xfrm>
            <a:off x="1810258" y="3028101"/>
            <a:ext cx="860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Request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6B7B8F-B5EE-4E3D-B565-34F6ACEDE970}"/>
              </a:ext>
            </a:extLst>
          </p:cNvPr>
          <p:cNvSpPr/>
          <p:nvPr/>
        </p:nvSpPr>
        <p:spPr>
          <a:xfrm>
            <a:off x="5999019" y="2532108"/>
            <a:ext cx="2818015" cy="178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C8C821-C5E8-4C69-B509-F170DFA5024C}"/>
              </a:ext>
            </a:extLst>
          </p:cNvPr>
          <p:cNvCxnSpPr/>
          <p:nvPr/>
        </p:nvCxnSpPr>
        <p:spPr>
          <a:xfrm>
            <a:off x="4477789" y="3425726"/>
            <a:ext cx="1521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00E696-DF91-47F4-8E9A-BB49ABB891CC}"/>
              </a:ext>
            </a:extLst>
          </p:cNvPr>
          <p:cNvSpPr txBox="1"/>
          <p:nvPr/>
        </p:nvSpPr>
        <p:spPr>
          <a:xfrm>
            <a:off x="4808382" y="3095485"/>
            <a:ext cx="860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821863-0C93-403A-8F10-A8576607E2C3}"/>
              </a:ext>
            </a:extLst>
          </p:cNvPr>
          <p:cNvSpPr txBox="1"/>
          <p:nvPr/>
        </p:nvSpPr>
        <p:spPr>
          <a:xfrm>
            <a:off x="6733308" y="3895097"/>
            <a:ext cx="152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RestController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2759839B-55C0-4ECA-B649-CFBA4E9495FD}"/>
              </a:ext>
            </a:extLst>
          </p:cNvPr>
          <p:cNvSpPr/>
          <p:nvPr/>
        </p:nvSpPr>
        <p:spPr>
          <a:xfrm>
            <a:off x="6267796" y="2734887"/>
            <a:ext cx="623455" cy="623455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96C7A0AE-BC13-493D-B0C7-20CB84C406DC}"/>
              </a:ext>
            </a:extLst>
          </p:cNvPr>
          <p:cNvSpPr/>
          <p:nvPr/>
        </p:nvSpPr>
        <p:spPr>
          <a:xfrm>
            <a:off x="6256284" y="3366655"/>
            <a:ext cx="623455" cy="623455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FB591F5E-E278-4AC9-8174-38C59AC18A43}"/>
              </a:ext>
            </a:extLst>
          </p:cNvPr>
          <p:cNvSpPr/>
          <p:nvPr/>
        </p:nvSpPr>
        <p:spPr>
          <a:xfrm>
            <a:off x="7196051" y="3216727"/>
            <a:ext cx="623455" cy="623455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B8A77BFC-5505-408A-89F9-28D3DC879867}"/>
              </a:ext>
            </a:extLst>
          </p:cNvPr>
          <p:cNvSpPr/>
          <p:nvPr/>
        </p:nvSpPr>
        <p:spPr>
          <a:xfrm>
            <a:off x="7072137" y="2636920"/>
            <a:ext cx="623455" cy="623455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11AF6B93-3414-4AE2-8282-E0BD45B99550}"/>
              </a:ext>
            </a:extLst>
          </p:cNvPr>
          <p:cNvSpPr/>
          <p:nvPr/>
        </p:nvSpPr>
        <p:spPr>
          <a:xfrm>
            <a:off x="8118842" y="3458977"/>
            <a:ext cx="623455" cy="623455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7F7924D4-2363-43B0-9B68-781AB791C355}"/>
              </a:ext>
            </a:extLst>
          </p:cNvPr>
          <p:cNvSpPr/>
          <p:nvPr/>
        </p:nvSpPr>
        <p:spPr>
          <a:xfrm>
            <a:off x="7859514" y="2641307"/>
            <a:ext cx="623455" cy="623455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8A5F8E-6F69-4A0B-9975-1034D9564269}"/>
              </a:ext>
            </a:extLst>
          </p:cNvPr>
          <p:cNvSpPr/>
          <p:nvPr/>
        </p:nvSpPr>
        <p:spPr>
          <a:xfrm>
            <a:off x="6658571" y="1163782"/>
            <a:ext cx="1595967" cy="72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 Mapper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FAD038-E090-45BF-B681-90A009EE8860}"/>
              </a:ext>
            </a:extLst>
          </p:cNvPr>
          <p:cNvCxnSpPr>
            <a:endCxn id="19" idx="2"/>
          </p:cNvCxnSpPr>
          <p:nvPr/>
        </p:nvCxnSpPr>
        <p:spPr>
          <a:xfrm flipV="1">
            <a:off x="6658571" y="1884903"/>
            <a:ext cx="797984" cy="68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C6311-9A77-4A36-A080-4006F2B82DE8}"/>
              </a:ext>
            </a:extLst>
          </p:cNvPr>
          <p:cNvCxnSpPr>
            <a:stCxn id="19" idx="2"/>
          </p:cNvCxnSpPr>
          <p:nvPr/>
        </p:nvCxnSpPr>
        <p:spPr>
          <a:xfrm>
            <a:off x="7456555" y="1884903"/>
            <a:ext cx="659552" cy="60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FEB0CE-FB87-4576-95CA-8312655DB7CE}"/>
              </a:ext>
            </a:extLst>
          </p:cNvPr>
          <p:cNvCxnSpPr/>
          <p:nvPr/>
        </p:nvCxnSpPr>
        <p:spPr>
          <a:xfrm flipH="1">
            <a:off x="4549054" y="3735987"/>
            <a:ext cx="143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B09445A-3D7C-42F5-8232-E9BA8EE30589}"/>
              </a:ext>
            </a:extLst>
          </p:cNvPr>
          <p:cNvSpPr txBox="1"/>
          <p:nvPr/>
        </p:nvSpPr>
        <p:spPr>
          <a:xfrm>
            <a:off x="4644470" y="3764280"/>
            <a:ext cx="1299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Response</a:t>
            </a:r>
          </a:p>
          <a:p>
            <a:r>
              <a:rPr lang="en-US" sz="1600" dirty="0">
                <a:highlight>
                  <a:srgbClr val="FFFF00"/>
                </a:highlight>
              </a:rPr>
              <a:t>(JSON,XML…)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4E0727-41C8-4DAB-8E92-563A272BA09D}"/>
              </a:ext>
            </a:extLst>
          </p:cNvPr>
          <p:cNvSpPr txBox="1"/>
          <p:nvPr/>
        </p:nvSpPr>
        <p:spPr>
          <a:xfrm>
            <a:off x="1377697" y="3670905"/>
            <a:ext cx="98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Response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3F3F9A-75F5-4B47-A5B3-B73A25DC7380}"/>
              </a:ext>
            </a:extLst>
          </p:cNvPr>
          <p:cNvCxnSpPr/>
          <p:nvPr/>
        </p:nvCxnSpPr>
        <p:spPr>
          <a:xfrm flipH="1" flipV="1">
            <a:off x="1479665" y="3491346"/>
            <a:ext cx="1506949" cy="3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ylinder 31">
            <a:extLst>
              <a:ext uri="{FF2B5EF4-FFF2-40B4-BE49-F238E27FC236}">
                <a16:creationId xmlns:a16="http://schemas.microsoft.com/office/drawing/2014/main" id="{43AF09B3-F4AC-4D41-A826-29BC5100A34A}"/>
              </a:ext>
            </a:extLst>
          </p:cNvPr>
          <p:cNvSpPr/>
          <p:nvPr/>
        </p:nvSpPr>
        <p:spPr>
          <a:xfrm>
            <a:off x="10164474" y="5096603"/>
            <a:ext cx="1338349" cy="13255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D38691-D305-48BC-BB08-FFC2B6581AE9}"/>
              </a:ext>
            </a:extLst>
          </p:cNvPr>
          <p:cNvSpPr/>
          <p:nvPr/>
        </p:nvSpPr>
        <p:spPr>
          <a:xfrm>
            <a:off x="9842270" y="3895097"/>
            <a:ext cx="2128058" cy="610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27C5E9-FE71-4D1B-B7E7-CA495460F091}"/>
              </a:ext>
            </a:extLst>
          </p:cNvPr>
          <p:cNvSpPr/>
          <p:nvPr/>
        </p:nvSpPr>
        <p:spPr>
          <a:xfrm>
            <a:off x="9797935" y="2790284"/>
            <a:ext cx="2128058" cy="610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C828A8B-3A88-4707-9778-C65F209F7EFA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8817034" y="3046614"/>
            <a:ext cx="980901" cy="4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5DACC0-583F-4BC5-AB13-16C74DCEAD6D}"/>
              </a:ext>
            </a:extLst>
          </p:cNvPr>
          <p:cNvCxnSpPr/>
          <p:nvPr/>
        </p:nvCxnSpPr>
        <p:spPr>
          <a:xfrm>
            <a:off x="11139055" y="3434039"/>
            <a:ext cx="0" cy="461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1C7DF30-F27B-44DD-901D-CD75178A0D5C}"/>
              </a:ext>
            </a:extLst>
          </p:cNvPr>
          <p:cNvCxnSpPr/>
          <p:nvPr/>
        </p:nvCxnSpPr>
        <p:spPr>
          <a:xfrm>
            <a:off x="11072553" y="4505498"/>
            <a:ext cx="0" cy="69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0FB947-A385-41E2-8637-772B336C19D9}"/>
              </a:ext>
            </a:extLst>
          </p:cNvPr>
          <p:cNvCxnSpPr/>
          <p:nvPr/>
        </p:nvCxnSpPr>
        <p:spPr>
          <a:xfrm flipV="1">
            <a:off x="10715105" y="4505498"/>
            <a:ext cx="0" cy="69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A10C46-DF01-4CAC-9F34-2146135BF991}"/>
              </a:ext>
            </a:extLst>
          </p:cNvPr>
          <p:cNvCxnSpPr/>
          <p:nvPr/>
        </p:nvCxnSpPr>
        <p:spPr>
          <a:xfrm flipV="1">
            <a:off x="10623665" y="3425726"/>
            <a:ext cx="0" cy="46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3230616-BBAB-4231-ABF5-F2D9504C02C9}"/>
              </a:ext>
            </a:extLst>
          </p:cNvPr>
          <p:cNvCxnSpPr/>
          <p:nvPr/>
        </p:nvCxnSpPr>
        <p:spPr>
          <a:xfrm flipH="1" flipV="1">
            <a:off x="8817034" y="3260375"/>
            <a:ext cx="980901" cy="9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2CB2111-5F2F-4802-8055-509D5F220BF2}"/>
              </a:ext>
            </a:extLst>
          </p:cNvPr>
          <p:cNvSpPr txBox="1"/>
          <p:nvPr/>
        </p:nvSpPr>
        <p:spPr>
          <a:xfrm>
            <a:off x="2922134" y="2129883"/>
            <a:ext cx="165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FrontController</a:t>
            </a:r>
            <a:endParaRPr 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7DCFD3-D161-4376-81BA-0001FD5BD5EB}"/>
              </a:ext>
            </a:extLst>
          </p:cNvPr>
          <p:cNvSpPr txBox="1"/>
          <p:nvPr/>
        </p:nvSpPr>
        <p:spPr>
          <a:xfrm>
            <a:off x="3358154" y="3640127"/>
            <a:ext cx="1012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Web.xml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B2ED96-2898-41F2-B45B-F24B743888DF}"/>
              </a:ext>
            </a:extLst>
          </p:cNvPr>
          <p:cNvSpPr txBox="1"/>
          <p:nvPr/>
        </p:nvSpPr>
        <p:spPr>
          <a:xfrm>
            <a:off x="5984738" y="4560562"/>
            <a:ext cx="3165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@</a:t>
            </a:r>
            <a:r>
              <a:rPr lang="en-US" dirty="0" err="1">
                <a:highlight>
                  <a:srgbClr val="FFFF00"/>
                </a:highlight>
              </a:rPr>
              <a:t>RestController</a:t>
            </a:r>
            <a:endParaRPr lang="en-US" dirty="0">
              <a:highlight>
                <a:srgbClr val="FFFF00"/>
              </a:highlight>
            </a:endParaRPr>
          </a:p>
          <a:p>
            <a:pPr algn="ctr"/>
            <a:r>
              <a:rPr lang="en-US" dirty="0">
                <a:highlight>
                  <a:srgbClr val="FFFF00"/>
                </a:highlight>
              </a:rPr>
              <a:t>(@Controller+@</a:t>
            </a:r>
            <a:r>
              <a:rPr lang="en-US" dirty="0" err="1">
                <a:highlight>
                  <a:srgbClr val="FFFF00"/>
                </a:highlight>
              </a:rPr>
              <a:t>ResponseBody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BB84A3-3E5D-45C6-9121-228688F6B15F}"/>
              </a:ext>
            </a:extLst>
          </p:cNvPr>
          <p:cNvSpPr txBox="1"/>
          <p:nvPr/>
        </p:nvSpPr>
        <p:spPr>
          <a:xfrm>
            <a:off x="8088663" y="1350681"/>
            <a:ext cx="198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@</a:t>
            </a:r>
            <a:r>
              <a:rPr lang="en-US" dirty="0" err="1">
                <a:highlight>
                  <a:srgbClr val="FFFF00"/>
                </a:highlight>
              </a:rPr>
              <a:t>RequestMapping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44843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F646-8A8A-46BD-8026-9511A668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CCE4C-C1EA-419E-92CE-257D7D08E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PutMapping</a:t>
            </a:r>
            <a:r>
              <a:rPr lang="en-US" dirty="0"/>
              <a:t>, delete Mapping and Patch Mapping</a:t>
            </a:r>
          </a:p>
          <a:p>
            <a:r>
              <a:rPr lang="en-US" dirty="0"/>
              <a:t>You should with </a:t>
            </a:r>
            <a:r>
              <a:rPr lang="en-US" dirty="0" err="1"/>
              <a:t>LocalDate</a:t>
            </a:r>
            <a:endParaRPr lang="en-US" dirty="0"/>
          </a:p>
          <a:p>
            <a:endParaRPr lang="en-US" dirty="0"/>
          </a:p>
          <a:p>
            <a:r>
              <a:rPr lang="en-US" dirty="0"/>
              <a:t>Tomorrow – </a:t>
            </a:r>
            <a:r>
              <a:rPr lang="en-US" dirty="0" err="1"/>
              <a:t>Icompass</a:t>
            </a:r>
            <a:r>
              <a:rPr lang="en-US" dirty="0"/>
              <a:t> Assessment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27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1664-062B-4546-8620-521EC1AF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with hibernate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35C3A-5E0E-4ECA-BAC6-5F3186BE0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JPA  </a:t>
            </a:r>
            <a:r>
              <a:rPr lang="en-US" dirty="0">
                <a:sym typeface="Wingdings" panose="05000000000000000000" pitchFamily="2" charset="2"/>
              </a:rPr>
              <a:t> Specification</a:t>
            </a:r>
          </a:p>
          <a:p>
            <a:r>
              <a:rPr lang="en-US" dirty="0">
                <a:sym typeface="Wingdings" panose="05000000000000000000" pitchFamily="2" charset="2"/>
              </a:rPr>
              <a:t>Implementations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Hibernate, </a:t>
            </a:r>
            <a:r>
              <a:rPr lang="en-US" dirty="0" err="1">
                <a:sym typeface="Wingdings" panose="05000000000000000000" pitchFamily="2" charset="2"/>
              </a:rPr>
              <a:t>Ibatics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Toplinks</a:t>
            </a:r>
            <a:r>
              <a:rPr lang="en-US" dirty="0">
                <a:sym typeface="Wingdings" panose="05000000000000000000" pitchFamily="2" charset="2"/>
              </a:rPr>
              <a:t> (ORM)</a:t>
            </a: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Object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highlight>
                  <a:srgbClr val="00FF00"/>
                </a:highlight>
                <a:sym typeface="Wingdings" panose="05000000000000000000" pitchFamily="2" charset="2"/>
              </a:rPr>
              <a:t>Relation</a:t>
            </a:r>
            <a:r>
              <a:rPr lang="en-US" dirty="0">
                <a:sym typeface="Wingdings" panose="05000000000000000000" pitchFamily="2" charset="2"/>
              </a:rPr>
              <a:t> Mapping</a:t>
            </a:r>
          </a:p>
          <a:p>
            <a:r>
              <a:rPr lang="en-US" dirty="0">
                <a:sym typeface="Wingdings" panose="05000000000000000000" pitchFamily="2" charset="2"/>
              </a:rPr>
              <a:t>Configurations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03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0E16-5B4D-4206-BDF8-F51A431E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				vs 	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08C04-D8FA-4702-BFE4-B0B027CB1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0942" cy="4351338"/>
          </a:xfrm>
        </p:spPr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data need to be converted to Java Object (manually)</a:t>
            </a:r>
          </a:p>
          <a:p>
            <a:r>
              <a:rPr lang="en-US" dirty="0"/>
              <a:t>SQL Queries (</a:t>
            </a:r>
            <a:r>
              <a:rPr lang="en-US" dirty="0" err="1"/>
              <a:t>MySql</a:t>
            </a:r>
            <a:r>
              <a:rPr lang="en-US" dirty="0"/>
              <a:t>, Oracle, </a:t>
            </a:r>
            <a:r>
              <a:rPr lang="en-US" dirty="0" err="1"/>
              <a:t>DBDerby</a:t>
            </a:r>
            <a:r>
              <a:rPr lang="en-US" dirty="0"/>
              <a:t>, </a:t>
            </a:r>
            <a:r>
              <a:rPr lang="en-US" dirty="0" err="1"/>
              <a:t>MSSQl</a:t>
            </a:r>
            <a:r>
              <a:rPr lang="en-US" dirty="0"/>
              <a:t>….)</a:t>
            </a:r>
          </a:p>
          <a:p>
            <a:r>
              <a:rPr lang="en-US" dirty="0"/>
              <a:t>Consider </a:t>
            </a:r>
            <a:r>
              <a:rPr lang="en-US" dirty="0" err="1"/>
              <a:t>DataTypes</a:t>
            </a:r>
            <a:r>
              <a:rPr lang="en-US" dirty="0"/>
              <a:t> (Java and SQL)</a:t>
            </a:r>
          </a:p>
          <a:p>
            <a:r>
              <a:rPr lang="en-US" dirty="0"/>
              <a:t>Cache manually need to be configured</a:t>
            </a:r>
          </a:p>
          <a:p>
            <a:r>
              <a:rPr lang="en-US" dirty="0"/>
              <a:t>DB migration not easy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0628D9-4515-47E3-9B8F-B789CED4BDEF}"/>
              </a:ext>
            </a:extLst>
          </p:cNvPr>
          <p:cNvSpPr txBox="1">
            <a:spLocks/>
          </p:cNvSpPr>
          <p:nvPr/>
        </p:nvSpPr>
        <p:spPr>
          <a:xfrm>
            <a:off x="6168775" y="1810463"/>
            <a:ext cx="47509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 need convert the objects (Automated)</a:t>
            </a:r>
          </a:p>
          <a:p>
            <a:r>
              <a:rPr lang="en-US" dirty="0"/>
              <a:t>JPQL (Java Persist Query Language) Not specific to any DB (dialects)</a:t>
            </a:r>
          </a:p>
          <a:p>
            <a:r>
              <a:rPr lang="en-US" dirty="0"/>
              <a:t>Follow Java </a:t>
            </a:r>
            <a:r>
              <a:rPr lang="en-US" dirty="0" err="1"/>
              <a:t>DataType</a:t>
            </a:r>
            <a:r>
              <a:rPr lang="en-US" dirty="0"/>
              <a:t> (dialects)</a:t>
            </a:r>
          </a:p>
          <a:p>
            <a:r>
              <a:rPr lang="en-US" dirty="0"/>
              <a:t>By default First level Cache, second, query cache config</a:t>
            </a:r>
          </a:p>
          <a:p>
            <a:r>
              <a:rPr lang="en-US" dirty="0"/>
              <a:t>DB migration easy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3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8EE2-9982-4D9A-A344-560F776D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JPA2.1 with Hibernate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7ECA8-1719-495F-AFDF-22C4845C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Jars (hibernate-core)</a:t>
            </a:r>
          </a:p>
          <a:p>
            <a:pPr lvl="2"/>
            <a:r>
              <a:rPr lang="en-US" dirty="0"/>
              <a:t>DB (</a:t>
            </a:r>
            <a:r>
              <a:rPr lang="en-US" dirty="0" err="1"/>
              <a:t>mysql</a:t>
            </a:r>
            <a:r>
              <a:rPr lang="en-US" dirty="0"/>
              <a:t> jar)</a:t>
            </a:r>
          </a:p>
          <a:p>
            <a:pPr lvl="1"/>
            <a:r>
              <a:rPr lang="en-US" dirty="0"/>
              <a:t>Persistence.xml </a:t>
            </a:r>
            <a:r>
              <a:rPr lang="en-US" dirty="0">
                <a:sym typeface="Wingdings" panose="05000000000000000000" pitchFamily="2" charset="2"/>
              </a:rPr>
              <a:t> Configuration (DB connection details + properties)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Configurations for ORM (@Entity, @ID ,…..)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JPA Objects</a:t>
            </a:r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EntityManagerFactory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EntityManager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EntityTransactions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Query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Criteria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071E-E341-4C7D-ABC8-A98EF5F3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6B1E7-C2F0-4F6D-AE47-A0ECF498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Shorthand notation for functional interfaces:</a:t>
            </a:r>
          </a:p>
          <a:p>
            <a:r>
              <a:rPr lang="en-US" dirty="0" err="1"/>
              <a:t>FuncationalINterface</a:t>
            </a:r>
            <a:endParaRPr lang="en-US" dirty="0"/>
          </a:p>
          <a:p>
            <a:r>
              <a:rPr lang="en-US" dirty="0"/>
              <a:t>Static, default</a:t>
            </a:r>
          </a:p>
          <a:p>
            <a:endParaRPr lang="en-US" dirty="0"/>
          </a:p>
          <a:p>
            <a:r>
              <a:rPr lang="en-US" dirty="0"/>
              <a:t>() -&gt; {</a:t>
            </a:r>
          </a:p>
          <a:p>
            <a:pPr marL="0" indent="0">
              <a:buNone/>
            </a:pPr>
            <a:r>
              <a:rPr lang="en-US" dirty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1214448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A7F0-E1AB-4790-80DA-3D58A866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FB7C1-0616-4067-B3CD-A63D51923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@Table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Pojo</a:t>
            </a:r>
            <a:r>
              <a:rPr lang="en-US" dirty="0">
                <a:sym typeface="Wingdings" panose="05000000000000000000" pitchFamily="2" charset="2"/>
              </a:rPr>
              <a:t> Class name and table name is diff</a:t>
            </a:r>
          </a:p>
          <a:p>
            <a:r>
              <a:rPr lang="en-US" dirty="0">
                <a:sym typeface="Wingdings" panose="05000000000000000000" pitchFamily="2" charset="2"/>
              </a:rPr>
              <a:t>@Column  column name and fieldname is diff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Length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Nullable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Unique</a:t>
            </a:r>
          </a:p>
          <a:p>
            <a:r>
              <a:rPr lang="en-US" dirty="0">
                <a:sym typeface="Wingdings" panose="05000000000000000000" pitchFamily="2" charset="2"/>
              </a:rPr>
              <a:t>@Transient  it will not persist the column</a:t>
            </a:r>
          </a:p>
          <a:p>
            <a:r>
              <a:rPr lang="en-US" dirty="0">
                <a:sym typeface="Wingdings" panose="05000000000000000000" pitchFamily="2" charset="2"/>
              </a:rPr>
              <a:t>@Temporal  Java Date to SQL Date (</a:t>
            </a:r>
            <a:r>
              <a:rPr lang="en-US" dirty="0" err="1">
                <a:sym typeface="Wingdings" panose="05000000000000000000" pitchFamily="2" charset="2"/>
              </a:rPr>
              <a:t>jdk</a:t>
            </a:r>
            <a:r>
              <a:rPr lang="en-US" dirty="0">
                <a:sym typeface="Wingdings" panose="05000000000000000000" pitchFamily="2" charset="2"/>
              </a:rPr>
              <a:t> 1.7 or below), not applicable for Java8 dates</a:t>
            </a:r>
          </a:p>
          <a:p>
            <a:r>
              <a:rPr lang="en-US" dirty="0">
                <a:sym typeface="Wingdings" panose="05000000000000000000" pitchFamily="2" charset="2"/>
              </a:rPr>
              <a:t>@</a:t>
            </a:r>
            <a:r>
              <a:rPr lang="en-US" dirty="0" err="1">
                <a:sym typeface="Wingdings" panose="05000000000000000000" pitchFamily="2" charset="2"/>
              </a:rPr>
              <a:t>GeneratedValue</a:t>
            </a:r>
            <a:r>
              <a:rPr lang="en-US" dirty="0">
                <a:sym typeface="Wingdings" panose="05000000000000000000" pitchFamily="2" charset="2"/>
              </a:rPr>
              <a:t>  Auto generated numbers</a:t>
            </a:r>
          </a:p>
          <a:p>
            <a:r>
              <a:rPr lang="en-US" dirty="0">
                <a:sym typeface="Wingdings" panose="05000000000000000000" pitchFamily="2" charset="2"/>
              </a:rPr>
              <a:t>@Basic  Default annotation in ORM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7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085A-9D02-4396-9B88-B153C33D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1F67-99E7-49AB-8106-0CB08B25B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provide Composite Key in JPA</a:t>
            </a:r>
          </a:p>
          <a:p>
            <a:r>
              <a:rPr lang="en-US" dirty="0"/>
              <a:t>Can we place @ID more than one time?</a:t>
            </a:r>
          </a:p>
          <a:p>
            <a:r>
              <a:rPr lang="en-US" dirty="0"/>
              <a:t>More than one mobile number(List of mobile) </a:t>
            </a:r>
            <a:r>
              <a:rPr lang="en-US" dirty="0">
                <a:sym typeface="Wingdings" panose="05000000000000000000" pitchFamily="2" charset="2"/>
              </a:rPr>
              <a:t> without mapping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44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EBBC-F1AF-4F89-858C-56DCFCAA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 in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0648-709B-4CD4-A833-B7B70C0D3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>
                <a:sym typeface="Wingdings" panose="05000000000000000000" pitchFamily="2" charset="2"/>
              </a:rPr>
              <a:t> persist (insert into ….)</a:t>
            </a:r>
            <a:endParaRPr lang="en-US" dirty="0"/>
          </a:p>
          <a:p>
            <a:r>
              <a:rPr lang="en-US" dirty="0"/>
              <a:t>Read </a:t>
            </a:r>
            <a:r>
              <a:rPr lang="en-US" dirty="0">
                <a:sym typeface="Wingdings" panose="05000000000000000000" pitchFamily="2" charset="2"/>
              </a:rPr>
              <a:t> find (select * from table where primary=11)</a:t>
            </a:r>
            <a:endParaRPr lang="en-US" dirty="0"/>
          </a:p>
          <a:p>
            <a:r>
              <a:rPr lang="en-US" dirty="0"/>
              <a:t>Update </a:t>
            </a:r>
            <a:r>
              <a:rPr lang="en-US" dirty="0">
                <a:sym typeface="Wingdings" panose="05000000000000000000" pitchFamily="2" charset="2"/>
              </a:rPr>
              <a:t> setter method of </a:t>
            </a:r>
            <a:r>
              <a:rPr lang="en-US" dirty="0" err="1">
                <a:sym typeface="Wingdings" panose="05000000000000000000" pitchFamily="2" charset="2"/>
              </a:rPr>
              <a:t>pojo</a:t>
            </a:r>
            <a:r>
              <a:rPr lang="en-US" dirty="0">
                <a:sym typeface="Wingdings" panose="05000000000000000000" pitchFamily="2" charset="2"/>
              </a:rPr>
              <a:t> class/merge (update </a:t>
            </a:r>
            <a:r>
              <a:rPr lang="en-US" dirty="0" err="1">
                <a:sym typeface="Wingdings" panose="05000000000000000000" pitchFamily="2" charset="2"/>
              </a:rPr>
              <a:t>tablename</a:t>
            </a:r>
            <a:r>
              <a:rPr lang="en-US" dirty="0">
                <a:sym typeface="Wingdings" panose="05000000000000000000" pitchFamily="2" charset="2"/>
              </a:rPr>
              <a:t> set …)</a:t>
            </a:r>
            <a:endParaRPr lang="en-US" dirty="0"/>
          </a:p>
          <a:p>
            <a:r>
              <a:rPr lang="en-US" dirty="0"/>
              <a:t>Delete </a:t>
            </a:r>
            <a:r>
              <a:rPr lang="en-US" dirty="0">
                <a:sym typeface="Wingdings" panose="05000000000000000000" pitchFamily="2" charset="2"/>
              </a:rPr>
              <a:t>remove (delete from ….. Where primary=11)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Customized Query (JPQL)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createQuery</a:t>
            </a:r>
            <a:r>
              <a:rPr lang="en-US" dirty="0">
                <a:sym typeface="Wingdings" panose="05000000000000000000" pitchFamily="2" charset="2"/>
              </a:rPr>
              <a:t>  select ……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53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1056-C4C2-40CD-8652-566BC4DE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D204C-7444-4D3C-B97C-E85688C56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is-a </a:t>
            </a:r>
            <a:r>
              <a:rPr lang="en-US" dirty="0">
                <a:sym typeface="Wingdings" panose="05000000000000000000" pitchFamily="2" charset="2"/>
              </a:rPr>
              <a:t> inheritance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has-a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Refers 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92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B035-5AA8-4F78-9997-250D16B5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8F50A-3F96-4688-A55C-8C13C6765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the inheritance with different entity classes.</a:t>
            </a:r>
          </a:p>
          <a:p>
            <a:r>
              <a:rPr lang="en-US" dirty="0"/>
              <a:t>JPQL Query</a:t>
            </a:r>
          </a:p>
          <a:p>
            <a:pPr lvl="1"/>
            <a:r>
              <a:rPr lang="en-US" dirty="0"/>
              <a:t>Order By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Asc</a:t>
            </a:r>
            <a:r>
              <a:rPr lang="en-US" dirty="0">
                <a:sym typeface="Wingdings" panose="05000000000000000000" pitchFamily="2" charset="2"/>
              </a:rPr>
              <a:t>, Desc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Group By  Aggregate Function</a:t>
            </a:r>
          </a:p>
          <a:p>
            <a:r>
              <a:rPr lang="en-US" dirty="0"/>
              <a:t>Criteria</a:t>
            </a:r>
          </a:p>
          <a:p>
            <a:pPr lvl="1"/>
            <a:r>
              <a:rPr lang="en-US" dirty="0"/>
              <a:t>Order By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Asc</a:t>
            </a:r>
            <a:r>
              <a:rPr lang="en-US" dirty="0">
                <a:sym typeface="Wingdings" panose="05000000000000000000" pitchFamily="2" charset="2"/>
              </a:rPr>
              <a:t>, Desc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Group By  Aggregate Function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Restrictions  Conditions</a:t>
            </a:r>
          </a:p>
          <a:p>
            <a:pPr lvl="2"/>
            <a:r>
              <a:rPr lang="en-US" dirty="0"/>
              <a:t>AND, OR, NOT</a:t>
            </a:r>
          </a:p>
          <a:p>
            <a:pPr lvl="1"/>
            <a:r>
              <a:rPr lang="en-US" dirty="0"/>
              <a:t>Set operations </a:t>
            </a:r>
            <a:r>
              <a:rPr lang="en-US" dirty="0">
                <a:sym typeface="Wingdings" panose="05000000000000000000" pitchFamily="2" charset="2"/>
              </a:rPr>
              <a:t> union, intersect, minus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8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9C689-3895-495E-901D-94E07389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7F0B-6E8E-48B5-9DC0-F9BB2FC4C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Instance Method</a:t>
            </a:r>
          </a:p>
          <a:p>
            <a:r>
              <a:rPr lang="en-US" dirty="0">
                <a:highlight>
                  <a:srgbClr val="00FFFF"/>
                </a:highlight>
              </a:rPr>
              <a:t>Static Method</a:t>
            </a:r>
          </a:p>
          <a:p>
            <a:r>
              <a:rPr lang="en-US" dirty="0">
                <a:highlight>
                  <a:srgbClr val="00FFFF"/>
                </a:highlight>
              </a:rPr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315506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8F31-9C5E-4DEE-90B3-99A56209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202BF-F89C-4AEA-ABEA-0F7C2A40A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Employee::new</a:t>
            </a:r>
          </a:p>
          <a:p>
            <a:pPr lvl="1"/>
            <a:r>
              <a:rPr lang="en-US" dirty="0"/>
              <a:t>Only allowed in method reference</a:t>
            </a:r>
          </a:p>
          <a:p>
            <a:r>
              <a:rPr lang="en-US" strike="sngStrike" dirty="0"/>
              <a:t>Employee::new(3,45)</a:t>
            </a:r>
          </a:p>
          <a:p>
            <a:pPr lvl="1"/>
            <a:r>
              <a:rPr lang="en-US" dirty="0"/>
              <a:t>Rely on Abstract method of interface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7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191A-C123-4489-A7B3-493287FD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A559D-8C07-4FFE-BE13-03822C310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5445" cy="435133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Predicate</a:t>
            </a:r>
          </a:p>
          <a:p>
            <a:r>
              <a:rPr lang="en-US" dirty="0">
                <a:highlight>
                  <a:srgbClr val="FFFF00"/>
                </a:highlight>
              </a:rPr>
              <a:t>Function</a:t>
            </a:r>
          </a:p>
          <a:p>
            <a:r>
              <a:rPr lang="en-US" dirty="0">
                <a:highlight>
                  <a:srgbClr val="FFFF00"/>
                </a:highlight>
              </a:rPr>
              <a:t>Consumer</a:t>
            </a:r>
          </a:p>
          <a:p>
            <a:r>
              <a:rPr lang="en-US" dirty="0">
                <a:highlight>
                  <a:srgbClr val="FFFF00"/>
                </a:highlight>
              </a:rPr>
              <a:t>Supplier</a:t>
            </a:r>
          </a:p>
          <a:p>
            <a:r>
              <a:rPr lang="en-US" dirty="0" err="1"/>
              <a:t>BiConsumer</a:t>
            </a:r>
            <a:endParaRPr lang="en-US" dirty="0"/>
          </a:p>
          <a:p>
            <a:r>
              <a:rPr lang="en-US" dirty="0" err="1"/>
              <a:t>BiFunction</a:t>
            </a:r>
            <a:endParaRPr lang="en-US" dirty="0"/>
          </a:p>
          <a:p>
            <a:r>
              <a:rPr lang="en-US" dirty="0" err="1"/>
              <a:t>BiPredicate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4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F475-28E5-4DEF-B072-811D2BD6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06295-C523-4255-8DA7-151AAA1E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534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interface Predicate{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 public Boolean test(T 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Join Operators:</a:t>
            </a:r>
          </a:p>
          <a:p>
            <a:pPr marL="0" indent="0">
              <a:buNone/>
            </a:pPr>
            <a:r>
              <a:rPr lang="en-US" dirty="0"/>
              <a:t>	and</a:t>
            </a:r>
          </a:p>
          <a:p>
            <a:pPr marL="0" indent="0">
              <a:buNone/>
            </a:pPr>
            <a:r>
              <a:rPr lang="en-US" dirty="0"/>
              <a:t>	or</a:t>
            </a:r>
          </a:p>
          <a:p>
            <a:pPr marL="0" indent="0">
              <a:buNone/>
            </a:pPr>
            <a:r>
              <a:rPr lang="en-US" dirty="0"/>
              <a:t>	negate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D08C2-C6C1-404B-AB2B-D615BDA55975}"/>
              </a:ext>
            </a:extLst>
          </p:cNvPr>
          <p:cNvSpPr txBox="1"/>
          <p:nvPr/>
        </p:nvSpPr>
        <p:spPr>
          <a:xfrm>
            <a:off x="4890499" y="5342561"/>
            <a:ext cx="34867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Condition Verifications</a:t>
            </a:r>
          </a:p>
          <a:p>
            <a:r>
              <a:rPr lang="en-US" sz="2800" dirty="0" err="1"/>
              <a:t>Filterations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95EBD4-7BD2-4ED4-89B5-DEA5287CF620}"/>
              </a:ext>
            </a:extLst>
          </p:cNvPr>
          <p:cNvSpPr txBox="1">
            <a:spLocks/>
          </p:cNvSpPr>
          <p:nvPr/>
        </p:nvSpPr>
        <p:spPr>
          <a:xfrm>
            <a:off x="6503542" y="1340956"/>
            <a:ext cx="56653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public interface </a:t>
            </a:r>
            <a:r>
              <a:rPr lang="en-US" dirty="0" err="1"/>
              <a:t>BiPredicate</a:t>
            </a: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 public Boolean test(T </a:t>
            </a:r>
            <a:r>
              <a:rPr lang="en-US" dirty="0" err="1">
                <a:highlight>
                  <a:srgbClr val="FFFF00"/>
                </a:highlight>
              </a:rPr>
              <a:t>t,R</a:t>
            </a:r>
            <a:r>
              <a:rPr lang="en-US" dirty="0">
                <a:highlight>
                  <a:srgbClr val="FFFF00"/>
                </a:highlight>
              </a:rPr>
              <a:t> r);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6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BA6E-CAFB-4938-9676-864AD4E5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AB138-BF64-493F-A327-68DC5C039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710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interface Function{</a:t>
            </a:r>
          </a:p>
          <a:p>
            <a:pPr marL="0" indent="0">
              <a:buNone/>
            </a:pPr>
            <a:r>
              <a:rPr lang="en-US" dirty="0"/>
              <a:t>	public R apply (T 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8322E1-6A68-45DA-A9B5-9C181E8AE598}"/>
              </a:ext>
            </a:extLst>
          </p:cNvPr>
          <p:cNvSpPr txBox="1">
            <a:spLocks/>
          </p:cNvSpPr>
          <p:nvPr/>
        </p:nvSpPr>
        <p:spPr>
          <a:xfrm>
            <a:off x="507715" y="4136231"/>
            <a:ext cx="46071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Process the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 certain operations with output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805260-128E-4A3C-A178-72B08D2D250B}"/>
              </a:ext>
            </a:extLst>
          </p:cNvPr>
          <p:cNvSpPr txBox="1">
            <a:spLocks/>
          </p:cNvSpPr>
          <p:nvPr/>
        </p:nvSpPr>
        <p:spPr>
          <a:xfrm>
            <a:off x="6746699" y="1412947"/>
            <a:ext cx="46071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public interface </a:t>
            </a:r>
            <a:r>
              <a:rPr lang="en-US" dirty="0" err="1"/>
              <a:t>BiFunction</a:t>
            </a: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public R apply (T </a:t>
            </a:r>
            <a:r>
              <a:rPr lang="en-US" dirty="0" err="1"/>
              <a:t>t,R</a:t>
            </a:r>
            <a:r>
              <a:rPr lang="en-US" dirty="0"/>
              <a:t> r);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969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28F6-CB00-4848-AE3D-78DF1D889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24218" cy="1325563"/>
          </a:xfrm>
        </p:spPr>
        <p:txBody>
          <a:bodyPr/>
          <a:lstStyle/>
          <a:p>
            <a:r>
              <a:rPr lang="en-US" dirty="0"/>
              <a:t>Consumer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21AA3-3DB3-4451-814D-8A1B9126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3135" cy="24997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interface Consumer{</a:t>
            </a:r>
          </a:p>
          <a:p>
            <a:pPr marL="0" indent="0">
              <a:buNone/>
            </a:pPr>
            <a:r>
              <a:rPr lang="en-US" dirty="0"/>
              <a:t>	public void accept(T 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99E54B-E5F5-4661-8AC0-F5B605F03AEB}"/>
              </a:ext>
            </a:extLst>
          </p:cNvPr>
          <p:cNvSpPr txBox="1">
            <a:spLocks/>
          </p:cNvSpPr>
          <p:nvPr/>
        </p:nvSpPr>
        <p:spPr>
          <a:xfrm>
            <a:off x="6096000" y="1567059"/>
            <a:ext cx="5380234" cy="2499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public interface </a:t>
            </a:r>
            <a:r>
              <a:rPr lang="en-US" dirty="0" err="1"/>
              <a:t>BiConsumer</a:t>
            </a: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public void accept(T </a:t>
            </a:r>
            <a:r>
              <a:rPr lang="en-US" dirty="0" err="1"/>
              <a:t>t</a:t>
            </a:r>
            <a:r>
              <a:rPr lang="en-US" dirty="0"/>
              <a:t>, R r);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F9981E-46E8-41E7-A2B4-40181D5C5A1A}"/>
              </a:ext>
            </a:extLst>
          </p:cNvPr>
          <p:cNvSpPr txBox="1">
            <a:spLocks/>
          </p:cNvSpPr>
          <p:nvPr/>
        </p:nvSpPr>
        <p:spPr>
          <a:xfrm>
            <a:off x="6199598" y="365124"/>
            <a:ext cx="41242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BiConsumer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4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897</Words>
  <Application>Microsoft Office PowerPoint</Application>
  <PresentationFormat>Widescreen</PresentationFormat>
  <Paragraphs>288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Java 8</vt:lpstr>
      <vt:lpstr>Java8 Features</vt:lpstr>
      <vt:lpstr>Lambda Expressions</vt:lpstr>
      <vt:lpstr>Method References</vt:lpstr>
      <vt:lpstr>Your Task</vt:lpstr>
      <vt:lpstr>Functional Interface</vt:lpstr>
      <vt:lpstr>Predicate</vt:lpstr>
      <vt:lpstr>Function</vt:lpstr>
      <vt:lpstr>Consumer</vt:lpstr>
      <vt:lpstr>Supplier</vt:lpstr>
      <vt:lpstr>Stream API</vt:lpstr>
      <vt:lpstr>Your Task</vt:lpstr>
      <vt:lpstr>Streams Vs Collections</vt:lpstr>
      <vt:lpstr>Hashing Algorithm</vt:lpstr>
      <vt:lpstr>PowerPoint Presentation</vt:lpstr>
      <vt:lpstr>Spring Annotation Config</vt:lpstr>
      <vt:lpstr>Spring5 MVC</vt:lpstr>
      <vt:lpstr>ViewResolvers</vt:lpstr>
      <vt:lpstr>Task</vt:lpstr>
      <vt:lpstr>Spring Validation</vt:lpstr>
      <vt:lpstr>Validation</vt:lpstr>
      <vt:lpstr>Spring REST</vt:lpstr>
      <vt:lpstr>Implement REST in SPRING</vt:lpstr>
      <vt:lpstr>Implement REST in SPRING</vt:lpstr>
      <vt:lpstr>PowerPoint Presentation</vt:lpstr>
      <vt:lpstr>Your Task </vt:lpstr>
      <vt:lpstr>JPA with hibernate</vt:lpstr>
      <vt:lpstr>JDBC     vs  JPA</vt:lpstr>
      <vt:lpstr>JPA2.1 with Hibernate</vt:lpstr>
      <vt:lpstr>Configuration</vt:lpstr>
      <vt:lpstr>Task</vt:lpstr>
      <vt:lpstr>CRUD Operations in JPA</vt:lpstr>
      <vt:lpstr>Relationships in Java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David, Vijayalakshmi</dc:creator>
  <cp:lastModifiedBy>David, Vijayalakshmi</cp:lastModifiedBy>
  <cp:revision>92</cp:revision>
  <dcterms:created xsi:type="dcterms:W3CDTF">2020-03-04T09:49:23Z</dcterms:created>
  <dcterms:modified xsi:type="dcterms:W3CDTF">2020-04-01T06:38:03Z</dcterms:modified>
</cp:coreProperties>
</file>