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95" r:id="rId5"/>
    <p:sldId id="299" r:id="rId6"/>
    <p:sldId id="336" r:id="rId7"/>
    <p:sldId id="286" r:id="rId8"/>
    <p:sldId id="335" r:id="rId9"/>
    <p:sldId id="285" r:id="rId10"/>
    <p:sldId id="338" r:id="rId11"/>
    <p:sldId id="290" r:id="rId12"/>
    <p:sldId id="339" r:id="rId13"/>
    <p:sldId id="288" r:id="rId14"/>
    <p:sldId id="289" r:id="rId15"/>
    <p:sldId id="310" r:id="rId16"/>
    <p:sldId id="340" r:id="rId17"/>
    <p:sldId id="293" r:id="rId18"/>
    <p:sldId id="341" r:id="rId19"/>
    <p:sldId id="342" r:id="rId20"/>
    <p:sldId id="343" r:id="rId21"/>
    <p:sldId id="344" r:id="rId22"/>
    <p:sldId id="345" r:id="rId23"/>
    <p:sldId id="349" r:id="rId24"/>
    <p:sldId id="382" r:id="rId25"/>
    <p:sldId id="346" r:id="rId26"/>
    <p:sldId id="347" r:id="rId27"/>
    <p:sldId id="348" r:id="rId28"/>
    <p:sldId id="298" r:id="rId29"/>
    <p:sldId id="292" r:id="rId30"/>
    <p:sldId id="350" r:id="rId31"/>
    <p:sldId id="352" r:id="rId32"/>
    <p:sldId id="351" r:id="rId33"/>
    <p:sldId id="353" r:id="rId34"/>
    <p:sldId id="354" r:id="rId35"/>
    <p:sldId id="356" r:id="rId36"/>
    <p:sldId id="355" r:id="rId37"/>
    <p:sldId id="294" r:id="rId38"/>
    <p:sldId id="357" r:id="rId39"/>
    <p:sldId id="359" r:id="rId40"/>
    <p:sldId id="311" r:id="rId41"/>
    <p:sldId id="321" r:id="rId42"/>
    <p:sldId id="325" r:id="rId43"/>
    <p:sldId id="360" r:id="rId44"/>
    <p:sldId id="361" r:id="rId45"/>
    <p:sldId id="362" r:id="rId46"/>
    <p:sldId id="326" r:id="rId47"/>
    <p:sldId id="363" r:id="rId48"/>
    <p:sldId id="364" r:id="rId49"/>
    <p:sldId id="365" r:id="rId50"/>
    <p:sldId id="366" r:id="rId51"/>
    <p:sldId id="367" r:id="rId52"/>
    <p:sldId id="368" r:id="rId53"/>
    <p:sldId id="370" r:id="rId54"/>
    <p:sldId id="369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1" r:id="rId65"/>
    <p:sldId id="38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267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5880" autoAdjust="0"/>
  </p:normalViewPr>
  <p:slideViewPr>
    <p:cSldViewPr snapToGrid="0">
      <p:cViewPr>
        <p:scale>
          <a:sx n="94" d="100"/>
          <a:sy n="94" d="100"/>
        </p:scale>
        <p:origin x="78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1BB18-229A-494D-9BAF-BBAFA145B22E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28DB55-6624-6948-9DF9-F5A92F09DBF0}">
      <dgm:prSet phldrT="[Text]" custT="1"/>
      <dgm:spPr/>
      <dgm:t>
        <a:bodyPr/>
        <a:lstStyle/>
        <a:p>
          <a:r>
            <a:rPr lang="en-US" sz="2000" b="1" dirty="0"/>
            <a:t>Data copy</a:t>
          </a:r>
        </a:p>
      </dgm:t>
    </dgm:pt>
    <dgm:pt modelId="{F51373B9-6BF4-7B43-B986-BF1D9F5CC1A5}" type="parTrans" cxnId="{7DA231F0-39E1-284E-A427-4F9696EC86FA}">
      <dgm:prSet/>
      <dgm:spPr/>
      <dgm:t>
        <a:bodyPr/>
        <a:lstStyle/>
        <a:p>
          <a:endParaRPr lang="en-US" sz="2400"/>
        </a:p>
      </dgm:t>
    </dgm:pt>
    <dgm:pt modelId="{C3B1B784-385E-4145-A5C7-5E80B8654E71}" type="sibTrans" cxnId="{7DA231F0-39E1-284E-A427-4F9696EC86FA}">
      <dgm:prSet/>
      <dgm:spPr/>
      <dgm:t>
        <a:bodyPr/>
        <a:lstStyle/>
        <a:p>
          <a:endParaRPr lang="en-US" sz="2400"/>
        </a:p>
      </dgm:t>
    </dgm:pt>
    <dgm:pt modelId="{B98904CB-5AFC-4FE1-A933-E4158728836B}">
      <dgm:prSet phldrT="[Text]" custT="1"/>
      <dgm:spPr/>
      <dgm:t>
        <a:bodyPr/>
        <a:lstStyle/>
        <a:p>
          <a:r>
            <a:rPr lang="en-US" sz="2000" b="1" dirty="0"/>
            <a:t>Data load</a:t>
          </a:r>
        </a:p>
      </dgm:t>
    </dgm:pt>
    <dgm:pt modelId="{DBF4BED1-55FC-438A-9CA8-74D026EDA073}" type="parTrans" cxnId="{94E9D490-FA37-4DB2-AE83-D04C9E25DD25}">
      <dgm:prSet/>
      <dgm:spPr/>
      <dgm:t>
        <a:bodyPr/>
        <a:lstStyle/>
        <a:p>
          <a:endParaRPr lang="en-US" sz="1800"/>
        </a:p>
      </dgm:t>
    </dgm:pt>
    <dgm:pt modelId="{72E3FDCF-4D5B-45AA-9A61-6C26C2172A2F}" type="sibTrans" cxnId="{94E9D490-FA37-4DB2-AE83-D04C9E25DD25}">
      <dgm:prSet/>
      <dgm:spPr/>
      <dgm:t>
        <a:bodyPr/>
        <a:lstStyle/>
        <a:p>
          <a:endParaRPr lang="en-US" sz="1800"/>
        </a:p>
      </dgm:t>
    </dgm:pt>
    <dgm:pt modelId="{FE05164A-A412-4CBB-BF85-35E7BC918E79}">
      <dgm:prSet phldrT="[Text]" custT="1"/>
      <dgm:spPr/>
      <dgm:t>
        <a:bodyPr/>
        <a:lstStyle/>
        <a:p>
          <a:r>
            <a:rPr lang="en-US" sz="2000" b="1" dirty="0"/>
            <a:t>Transform</a:t>
          </a:r>
        </a:p>
      </dgm:t>
    </dgm:pt>
    <dgm:pt modelId="{E6BF8E91-C929-43C2-AA9C-24A423CA32D3}" type="parTrans" cxnId="{7327C051-6480-4463-8EEE-636A56277400}">
      <dgm:prSet/>
      <dgm:spPr/>
      <dgm:t>
        <a:bodyPr/>
        <a:lstStyle/>
        <a:p>
          <a:endParaRPr lang="en-US" sz="1800"/>
        </a:p>
      </dgm:t>
    </dgm:pt>
    <dgm:pt modelId="{F3FC8357-CD65-4AFB-9133-B93874E29019}" type="sibTrans" cxnId="{7327C051-6480-4463-8EEE-636A56277400}">
      <dgm:prSet/>
      <dgm:spPr/>
      <dgm:t>
        <a:bodyPr/>
        <a:lstStyle/>
        <a:p>
          <a:endParaRPr lang="en-US" sz="1800"/>
        </a:p>
      </dgm:t>
    </dgm:pt>
    <dgm:pt modelId="{0F6F20FE-4CFB-4D27-904C-2142D6426AB5}">
      <dgm:prSet phldrT="[Text]" custT="1"/>
      <dgm:spPr/>
      <dgm:t>
        <a:bodyPr/>
        <a:lstStyle/>
        <a:p>
          <a:r>
            <a:rPr lang="en-US" sz="2000" b="1" dirty="0"/>
            <a:t>Create materialized views</a:t>
          </a:r>
        </a:p>
      </dgm:t>
    </dgm:pt>
    <dgm:pt modelId="{FD4CE90B-2B18-4B2E-A62C-CF9E6A6727C2}" type="parTrans" cxnId="{59F4BBB4-5E6F-41A7-959D-D52B90C0B271}">
      <dgm:prSet/>
      <dgm:spPr/>
      <dgm:t>
        <a:bodyPr/>
        <a:lstStyle/>
        <a:p>
          <a:endParaRPr lang="en-US" sz="1800"/>
        </a:p>
      </dgm:t>
    </dgm:pt>
    <dgm:pt modelId="{A7D8CA97-41C9-4BA0-B883-882E29515D80}" type="sibTrans" cxnId="{59F4BBB4-5E6F-41A7-959D-D52B90C0B271}">
      <dgm:prSet/>
      <dgm:spPr/>
      <dgm:t>
        <a:bodyPr/>
        <a:lstStyle/>
        <a:p>
          <a:endParaRPr lang="en-US" sz="1800"/>
        </a:p>
      </dgm:t>
    </dgm:pt>
    <dgm:pt modelId="{A57C2CE6-AF8A-48FC-9625-CC6FF15DB3A8}">
      <dgm:prSet phldrT="[Text]" custT="1"/>
      <dgm:spPr/>
      <dgm:t>
        <a:bodyPr/>
        <a:lstStyle/>
        <a:p>
          <a:r>
            <a:rPr lang="en-US" sz="2000" b="1" dirty="0"/>
            <a:t>Run reports &amp; visualize</a:t>
          </a:r>
        </a:p>
      </dgm:t>
    </dgm:pt>
    <dgm:pt modelId="{81AEAB13-9EDA-46F2-99A7-622737A16621}" type="parTrans" cxnId="{E34341D2-AA29-40CA-8383-8539719BB570}">
      <dgm:prSet/>
      <dgm:spPr/>
      <dgm:t>
        <a:bodyPr/>
        <a:lstStyle/>
        <a:p>
          <a:endParaRPr lang="en-US" sz="1800"/>
        </a:p>
      </dgm:t>
    </dgm:pt>
    <dgm:pt modelId="{B3CC4202-281D-493E-9C17-8C0DE95F18C8}" type="sibTrans" cxnId="{E34341D2-AA29-40CA-8383-8539719BB570}">
      <dgm:prSet/>
      <dgm:spPr/>
      <dgm:t>
        <a:bodyPr/>
        <a:lstStyle/>
        <a:p>
          <a:endParaRPr lang="en-US" sz="1800"/>
        </a:p>
      </dgm:t>
    </dgm:pt>
    <dgm:pt modelId="{F20BC7D6-806F-4D43-9426-9AD7D436B0F9}">
      <dgm:prSet phldrT="[Text]" custT="1"/>
      <dgm:spPr/>
      <dgm:t>
        <a:bodyPr/>
        <a:lstStyle/>
        <a:p>
          <a:r>
            <a:rPr lang="en-US" sz="2000" b="1" dirty="0"/>
            <a:t>Batch job automation</a:t>
          </a:r>
        </a:p>
      </dgm:t>
    </dgm:pt>
    <dgm:pt modelId="{1FD91FD5-3E5D-4CFC-BBDC-B7FF39CCEB44}" type="parTrans" cxnId="{E986CF6B-D861-4418-93B4-410965CC176C}">
      <dgm:prSet/>
      <dgm:spPr/>
      <dgm:t>
        <a:bodyPr/>
        <a:lstStyle/>
        <a:p>
          <a:endParaRPr lang="en-US" sz="1800"/>
        </a:p>
      </dgm:t>
    </dgm:pt>
    <dgm:pt modelId="{B2FB87E4-52F4-4FEB-ACED-ACD40F294E1D}" type="sibTrans" cxnId="{E986CF6B-D861-4418-93B4-410965CC176C}">
      <dgm:prSet/>
      <dgm:spPr/>
      <dgm:t>
        <a:bodyPr/>
        <a:lstStyle/>
        <a:p>
          <a:endParaRPr lang="en-US" sz="1800"/>
        </a:p>
      </dgm:t>
    </dgm:pt>
    <dgm:pt modelId="{8DFD67B8-D561-994D-A0E2-7E62AB4D7403}" type="pres">
      <dgm:prSet presAssocID="{6461BB18-229A-494D-9BAF-BBAFA145B22E}" presName="rootnode" presStyleCnt="0">
        <dgm:presLayoutVars>
          <dgm:chMax/>
          <dgm:chPref/>
          <dgm:dir/>
          <dgm:animLvl val="lvl"/>
        </dgm:presLayoutVars>
      </dgm:prSet>
      <dgm:spPr/>
    </dgm:pt>
    <dgm:pt modelId="{3A7A16FB-483D-6741-BE94-46CD165AB7AD}" type="pres">
      <dgm:prSet presAssocID="{CF28DB55-6624-6948-9DF9-F5A92F09DBF0}" presName="composite" presStyleCnt="0"/>
      <dgm:spPr/>
    </dgm:pt>
    <dgm:pt modelId="{8BD80515-25C1-497F-98AD-32818654711C}" type="pres">
      <dgm:prSet presAssocID="{CF28DB55-6624-6948-9DF9-F5A92F09DBF0}" presName="bentUpArrow1" presStyleLbl="alignImgPlace1" presStyleIdx="0" presStyleCnt="5"/>
      <dgm:spPr/>
    </dgm:pt>
    <dgm:pt modelId="{0F91F0DD-3B46-A645-9482-2FFA0A97B4A6}" type="pres">
      <dgm:prSet presAssocID="{CF28DB55-6624-6948-9DF9-F5A92F09DBF0}" presName="ParentText" presStyleLbl="node1" presStyleIdx="0" presStyleCnt="6" custScaleX="163767">
        <dgm:presLayoutVars>
          <dgm:chMax val="1"/>
          <dgm:chPref val="1"/>
          <dgm:bulletEnabled val="1"/>
        </dgm:presLayoutVars>
      </dgm:prSet>
      <dgm:spPr/>
    </dgm:pt>
    <dgm:pt modelId="{4AC44779-D16C-46AE-AB74-C88F8D5BBA63}" type="pres">
      <dgm:prSet presAssocID="{CF28DB55-6624-6948-9DF9-F5A92F09DBF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6B9FC8-37D2-4762-A7D1-2FF66484DABF}" type="pres">
      <dgm:prSet presAssocID="{C3B1B784-385E-4145-A5C7-5E80B8654E71}" presName="sibTrans" presStyleCnt="0"/>
      <dgm:spPr/>
    </dgm:pt>
    <dgm:pt modelId="{297A83C7-DE5D-43D0-BAED-A777A16BD86E}" type="pres">
      <dgm:prSet presAssocID="{B98904CB-5AFC-4FE1-A933-E4158728836B}" presName="composite" presStyleCnt="0"/>
      <dgm:spPr/>
    </dgm:pt>
    <dgm:pt modelId="{FB0B5374-1C66-45E8-99E9-9281DF7BE908}" type="pres">
      <dgm:prSet presAssocID="{B98904CB-5AFC-4FE1-A933-E4158728836B}" presName="bentUpArrow1" presStyleLbl="alignImgPlace1" presStyleIdx="1" presStyleCnt="5"/>
      <dgm:spPr/>
    </dgm:pt>
    <dgm:pt modelId="{54103DB4-6E54-4F76-BECD-036DC29541EB}" type="pres">
      <dgm:prSet presAssocID="{B98904CB-5AFC-4FE1-A933-E4158728836B}" presName="ParentText" presStyleLbl="node1" presStyleIdx="1" presStyleCnt="6" custScaleX="167620">
        <dgm:presLayoutVars>
          <dgm:chMax val="1"/>
          <dgm:chPref val="1"/>
          <dgm:bulletEnabled val="1"/>
        </dgm:presLayoutVars>
      </dgm:prSet>
      <dgm:spPr/>
    </dgm:pt>
    <dgm:pt modelId="{9FD15F11-B29F-4D85-B1B2-EE8EC45EE627}" type="pres">
      <dgm:prSet presAssocID="{B98904CB-5AFC-4FE1-A933-E4158728836B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109E33E-ADE2-453B-94BF-AA432A48B99E}" type="pres">
      <dgm:prSet presAssocID="{72E3FDCF-4D5B-45AA-9A61-6C26C2172A2F}" presName="sibTrans" presStyleCnt="0"/>
      <dgm:spPr/>
    </dgm:pt>
    <dgm:pt modelId="{9FC22795-0E3B-4184-9908-76E3E15ABFCE}" type="pres">
      <dgm:prSet presAssocID="{FE05164A-A412-4CBB-BF85-35E7BC918E79}" presName="composite" presStyleCnt="0"/>
      <dgm:spPr/>
    </dgm:pt>
    <dgm:pt modelId="{E500D95F-07E3-4FE4-A6AC-28DAD49CD5C9}" type="pres">
      <dgm:prSet presAssocID="{FE05164A-A412-4CBB-BF85-35E7BC918E79}" presName="bentUpArrow1" presStyleLbl="alignImgPlace1" presStyleIdx="2" presStyleCnt="5"/>
      <dgm:spPr/>
    </dgm:pt>
    <dgm:pt modelId="{4D18025E-7ED6-4125-91C7-FAC5716BC6E3}" type="pres">
      <dgm:prSet presAssocID="{FE05164A-A412-4CBB-BF85-35E7BC918E79}" presName="ParentText" presStyleLbl="node1" presStyleIdx="2" presStyleCnt="6" custScaleX="158906">
        <dgm:presLayoutVars>
          <dgm:chMax val="1"/>
          <dgm:chPref val="1"/>
          <dgm:bulletEnabled val="1"/>
        </dgm:presLayoutVars>
      </dgm:prSet>
      <dgm:spPr/>
    </dgm:pt>
    <dgm:pt modelId="{8EBC734E-5313-48C6-8F43-7EE5D56A4924}" type="pres">
      <dgm:prSet presAssocID="{FE05164A-A412-4CBB-BF85-35E7BC918E79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AD11A70-6F35-473C-BDE4-D7EADB21097A}" type="pres">
      <dgm:prSet presAssocID="{F3FC8357-CD65-4AFB-9133-B93874E29019}" presName="sibTrans" presStyleCnt="0"/>
      <dgm:spPr/>
    </dgm:pt>
    <dgm:pt modelId="{AF22EE5B-47C6-4794-AE81-8D7ABFD9D53D}" type="pres">
      <dgm:prSet presAssocID="{0F6F20FE-4CFB-4D27-904C-2142D6426AB5}" presName="composite" presStyleCnt="0"/>
      <dgm:spPr/>
    </dgm:pt>
    <dgm:pt modelId="{5110A9B0-5EC5-4A47-AD22-B25F9BC81F13}" type="pres">
      <dgm:prSet presAssocID="{0F6F20FE-4CFB-4D27-904C-2142D6426AB5}" presName="bentUpArrow1" presStyleLbl="alignImgPlace1" presStyleIdx="3" presStyleCnt="5"/>
      <dgm:spPr/>
    </dgm:pt>
    <dgm:pt modelId="{16FFE659-41CF-4AC7-A190-6666E56C4952}" type="pres">
      <dgm:prSet presAssocID="{0F6F20FE-4CFB-4D27-904C-2142D6426AB5}" presName="ParentText" presStyleLbl="node1" presStyleIdx="3" presStyleCnt="6" custScaleX="288938">
        <dgm:presLayoutVars>
          <dgm:chMax val="1"/>
          <dgm:chPref val="1"/>
          <dgm:bulletEnabled val="1"/>
        </dgm:presLayoutVars>
      </dgm:prSet>
      <dgm:spPr/>
    </dgm:pt>
    <dgm:pt modelId="{1077767C-54DD-49A7-BD60-3684EF9484B2}" type="pres">
      <dgm:prSet presAssocID="{0F6F20FE-4CFB-4D27-904C-2142D6426AB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A05F70-C3D6-4902-9ECD-464E27112890}" type="pres">
      <dgm:prSet presAssocID="{A7D8CA97-41C9-4BA0-B883-882E29515D80}" presName="sibTrans" presStyleCnt="0"/>
      <dgm:spPr/>
    </dgm:pt>
    <dgm:pt modelId="{9718C8D9-FB7C-4015-8333-7008F6FE97EB}" type="pres">
      <dgm:prSet presAssocID="{A57C2CE6-AF8A-48FC-9625-CC6FF15DB3A8}" presName="composite" presStyleCnt="0"/>
      <dgm:spPr/>
    </dgm:pt>
    <dgm:pt modelId="{68975A28-026A-44E8-B7F3-6E909EFD0B4D}" type="pres">
      <dgm:prSet presAssocID="{A57C2CE6-AF8A-48FC-9625-CC6FF15DB3A8}" presName="bentUpArrow1" presStyleLbl="alignImgPlace1" presStyleIdx="4" presStyleCnt="5"/>
      <dgm:spPr/>
    </dgm:pt>
    <dgm:pt modelId="{984C6F5B-F071-4910-AD57-A86FB0C2EBCD}" type="pres">
      <dgm:prSet presAssocID="{A57C2CE6-AF8A-48FC-9625-CC6FF15DB3A8}" presName="ParentText" presStyleLbl="node1" presStyleIdx="4" presStyleCnt="6" custScaleX="238364">
        <dgm:presLayoutVars>
          <dgm:chMax val="1"/>
          <dgm:chPref val="1"/>
          <dgm:bulletEnabled val="1"/>
        </dgm:presLayoutVars>
      </dgm:prSet>
      <dgm:spPr/>
    </dgm:pt>
    <dgm:pt modelId="{2D52331E-E030-48BF-88F8-03702D377958}" type="pres">
      <dgm:prSet presAssocID="{A57C2CE6-AF8A-48FC-9625-CC6FF15DB3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1175405-06CD-4C34-8115-1C8AAD007E5A}" type="pres">
      <dgm:prSet presAssocID="{B3CC4202-281D-493E-9C17-8C0DE95F18C8}" presName="sibTrans" presStyleCnt="0"/>
      <dgm:spPr/>
    </dgm:pt>
    <dgm:pt modelId="{105BD615-0D2B-4A64-96C5-1F9F3E806A94}" type="pres">
      <dgm:prSet presAssocID="{F20BC7D6-806F-4D43-9426-9AD7D436B0F9}" presName="composite" presStyleCnt="0"/>
      <dgm:spPr/>
    </dgm:pt>
    <dgm:pt modelId="{181EEF11-A6BF-48D2-A3A2-2F93AE2ED390}" type="pres">
      <dgm:prSet presAssocID="{F20BC7D6-806F-4D43-9426-9AD7D436B0F9}" presName="ParentText" presStyleLbl="node1" presStyleIdx="5" presStyleCnt="6" custScaleX="198113">
        <dgm:presLayoutVars>
          <dgm:chMax val="1"/>
          <dgm:chPref val="1"/>
          <dgm:bulletEnabled val="1"/>
        </dgm:presLayoutVars>
      </dgm:prSet>
      <dgm:spPr/>
    </dgm:pt>
  </dgm:ptLst>
  <dgm:cxnLst>
    <dgm:cxn modelId="{8A749511-73CE-4AAA-BF76-7C680A70EC92}" type="presOf" srcId="{A57C2CE6-AF8A-48FC-9625-CC6FF15DB3A8}" destId="{984C6F5B-F071-4910-AD57-A86FB0C2EBCD}" srcOrd="0" destOrd="0" presId="urn:microsoft.com/office/officeart/2005/8/layout/StepDownProcess"/>
    <dgm:cxn modelId="{BFD5013A-C6B5-4B32-804E-C08E4CD97A5F}" type="presOf" srcId="{0F6F20FE-4CFB-4D27-904C-2142D6426AB5}" destId="{16FFE659-41CF-4AC7-A190-6666E56C4952}" srcOrd="0" destOrd="0" presId="urn:microsoft.com/office/officeart/2005/8/layout/StepDownProcess"/>
    <dgm:cxn modelId="{A2DD8C3B-6906-426B-B17A-921D69838822}" type="presOf" srcId="{B98904CB-5AFC-4FE1-A933-E4158728836B}" destId="{54103DB4-6E54-4F76-BECD-036DC29541EB}" srcOrd="0" destOrd="0" presId="urn:microsoft.com/office/officeart/2005/8/layout/StepDownProcess"/>
    <dgm:cxn modelId="{16A7F841-4B7C-8B43-9F4F-FF9047C0963A}" type="presOf" srcId="{6461BB18-229A-494D-9BAF-BBAFA145B22E}" destId="{8DFD67B8-D561-994D-A0E2-7E62AB4D7403}" srcOrd="0" destOrd="0" presId="urn:microsoft.com/office/officeart/2005/8/layout/StepDownProcess"/>
    <dgm:cxn modelId="{E986CF6B-D861-4418-93B4-410965CC176C}" srcId="{6461BB18-229A-494D-9BAF-BBAFA145B22E}" destId="{F20BC7D6-806F-4D43-9426-9AD7D436B0F9}" srcOrd="5" destOrd="0" parTransId="{1FD91FD5-3E5D-4CFC-BBDC-B7FF39CCEB44}" sibTransId="{B2FB87E4-52F4-4FEB-ACED-ACD40F294E1D}"/>
    <dgm:cxn modelId="{4FCB466C-9ACD-4C39-BCFB-2E92AA9EB3D7}" type="presOf" srcId="{FE05164A-A412-4CBB-BF85-35E7BC918E79}" destId="{4D18025E-7ED6-4125-91C7-FAC5716BC6E3}" srcOrd="0" destOrd="0" presId="urn:microsoft.com/office/officeart/2005/8/layout/StepDownProcess"/>
    <dgm:cxn modelId="{7327C051-6480-4463-8EEE-636A56277400}" srcId="{6461BB18-229A-494D-9BAF-BBAFA145B22E}" destId="{FE05164A-A412-4CBB-BF85-35E7BC918E79}" srcOrd="2" destOrd="0" parTransId="{E6BF8E91-C929-43C2-AA9C-24A423CA32D3}" sibTransId="{F3FC8357-CD65-4AFB-9133-B93874E29019}"/>
    <dgm:cxn modelId="{94E9D490-FA37-4DB2-AE83-D04C9E25DD25}" srcId="{6461BB18-229A-494D-9BAF-BBAFA145B22E}" destId="{B98904CB-5AFC-4FE1-A933-E4158728836B}" srcOrd="1" destOrd="0" parTransId="{DBF4BED1-55FC-438A-9CA8-74D026EDA073}" sibTransId="{72E3FDCF-4D5B-45AA-9A61-6C26C2172A2F}"/>
    <dgm:cxn modelId="{EB374DA1-C5BD-C942-B010-35AF61A99471}" type="presOf" srcId="{CF28DB55-6624-6948-9DF9-F5A92F09DBF0}" destId="{0F91F0DD-3B46-A645-9482-2FFA0A97B4A6}" srcOrd="0" destOrd="0" presId="urn:microsoft.com/office/officeart/2005/8/layout/StepDownProcess"/>
    <dgm:cxn modelId="{59F4BBB4-5E6F-41A7-959D-D52B90C0B271}" srcId="{6461BB18-229A-494D-9BAF-BBAFA145B22E}" destId="{0F6F20FE-4CFB-4D27-904C-2142D6426AB5}" srcOrd="3" destOrd="0" parTransId="{FD4CE90B-2B18-4B2E-A62C-CF9E6A6727C2}" sibTransId="{A7D8CA97-41C9-4BA0-B883-882E29515D80}"/>
    <dgm:cxn modelId="{E34341D2-AA29-40CA-8383-8539719BB570}" srcId="{6461BB18-229A-494D-9BAF-BBAFA145B22E}" destId="{A57C2CE6-AF8A-48FC-9625-CC6FF15DB3A8}" srcOrd="4" destOrd="0" parTransId="{81AEAB13-9EDA-46F2-99A7-622737A16621}" sibTransId="{B3CC4202-281D-493E-9C17-8C0DE95F18C8}"/>
    <dgm:cxn modelId="{A92290E2-9F73-400C-8F1A-E1172A9BDE94}" type="presOf" srcId="{F20BC7D6-806F-4D43-9426-9AD7D436B0F9}" destId="{181EEF11-A6BF-48D2-A3A2-2F93AE2ED390}" srcOrd="0" destOrd="0" presId="urn:microsoft.com/office/officeart/2005/8/layout/StepDownProcess"/>
    <dgm:cxn modelId="{7DA231F0-39E1-284E-A427-4F9696EC86FA}" srcId="{6461BB18-229A-494D-9BAF-BBAFA145B22E}" destId="{CF28DB55-6624-6948-9DF9-F5A92F09DBF0}" srcOrd="0" destOrd="0" parTransId="{F51373B9-6BF4-7B43-B986-BF1D9F5CC1A5}" sibTransId="{C3B1B784-385E-4145-A5C7-5E80B8654E71}"/>
    <dgm:cxn modelId="{7CF14865-6225-A643-926F-EF599FA0701B}" type="presParOf" srcId="{8DFD67B8-D561-994D-A0E2-7E62AB4D7403}" destId="{3A7A16FB-483D-6741-BE94-46CD165AB7AD}" srcOrd="0" destOrd="0" presId="urn:microsoft.com/office/officeart/2005/8/layout/StepDownProcess"/>
    <dgm:cxn modelId="{AC1CEF1F-6F16-4A79-A0FC-E13D4B5F613F}" type="presParOf" srcId="{3A7A16FB-483D-6741-BE94-46CD165AB7AD}" destId="{8BD80515-25C1-497F-98AD-32818654711C}" srcOrd="0" destOrd="0" presId="urn:microsoft.com/office/officeart/2005/8/layout/StepDownProcess"/>
    <dgm:cxn modelId="{B7E2977B-A544-A64B-84B1-6C43F9D24968}" type="presParOf" srcId="{3A7A16FB-483D-6741-BE94-46CD165AB7AD}" destId="{0F91F0DD-3B46-A645-9482-2FFA0A97B4A6}" srcOrd="1" destOrd="0" presId="urn:microsoft.com/office/officeart/2005/8/layout/StepDownProcess"/>
    <dgm:cxn modelId="{9678875F-20FA-4A37-8396-2B5D2EB89253}" type="presParOf" srcId="{3A7A16FB-483D-6741-BE94-46CD165AB7AD}" destId="{4AC44779-D16C-46AE-AB74-C88F8D5BBA63}" srcOrd="2" destOrd="0" presId="urn:microsoft.com/office/officeart/2005/8/layout/StepDownProcess"/>
    <dgm:cxn modelId="{7DAC0D34-3E3E-4C2E-9609-07EEFD41B504}" type="presParOf" srcId="{8DFD67B8-D561-994D-A0E2-7E62AB4D7403}" destId="{B76B9FC8-37D2-4762-A7D1-2FF66484DABF}" srcOrd="1" destOrd="0" presId="urn:microsoft.com/office/officeart/2005/8/layout/StepDownProcess"/>
    <dgm:cxn modelId="{5B36CD66-818C-4773-B769-10B68D0FFC27}" type="presParOf" srcId="{8DFD67B8-D561-994D-A0E2-7E62AB4D7403}" destId="{297A83C7-DE5D-43D0-BAED-A777A16BD86E}" srcOrd="2" destOrd="0" presId="urn:microsoft.com/office/officeart/2005/8/layout/StepDownProcess"/>
    <dgm:cxn modelId="{55D6F110-062E-412A-8740-5F9476D5E997}" type="presParOf" srcId="{297A83C7-DE5D-43D0-BAED-A777A16BD86E}" destId="{FB0B5374-1C66-45E8-99E9-9281DF7BE908}" srcOrd="0" destOrd="0" presId="urn:microsoft.com/office/officeart/2005/8/layout/StepDownProcess"/>
    <dgm:cxn modelId="{AC5DD44F-006F-4494-A81F-18C4DB43AD1A}" type="presParOf" srcId="{297A83C7-DE5D-43D0-BAED-A777A16BD86E}" destId="{54103DB4-6E54-4F76-BECD-036DC29541EB}" srcOrd="1" destOrd="0" presId="urn:microsoft.com/office/officeart/2005/8/layout/StepDownProcess"/>
    <dgm:cxn modelId="{CC993668-1F8D-432A-985B-F512CF7ED466}" type="presParOf" srcId="{297A83C7-DE5D-43D0-BAED-A777A16BD86E}" destId="{9FD15F11-B29F-4D85-B1B2-EE8EC45EE627}" srcOrd="2" destOrd="0" presId="urn:microsoft.com/office/officeart/2005/8/layout/StepDownProcess"/>
    <dgm:cxn modelId="{64B9141C-5247-4159-8979-C70B0F667FC7}" type="presParOf" srcId="{8DFD67B8-D561-994D-A0E2-7E62AB4D7403}" destId="{A109E33E-ADE2-453B-94BF-AA432A48B99E}" srcOrd="3" destOrd="0" presId="urn:microsoft.com/office/officeart/2005/8/layout/StepDownProcess"/>
    <dgm:cxn modelId="{88EE3DB3-1022-4BD5-8395-98ED01CB81C2}" type="presParOf" srcId="{8DFD67B8-D561-994D-A0E2-7E62AB4D7403}" destId="{9FC22795-0E3B-4184-9908-76E3E15ABFCE}" srcOrd="4" destOrd="0" presId="urn:microsoft.com/office/officeart/2005/8/layout/StepDownProcess"/>
    <dgm:cxn modelId="{B1870055-158A-41AE-9C1C-048409ABA232}" type="presParOf" srcId="{9FC22795-0E3B-4184-9908-76E3E15ABFCE}" destId="{E500D95F-07E3-4FE4-A6AC-28DAD49CD5C9}" srcOrd="0" destOrd="0" presId="urn:microsoft.com/office/officeart/2005/8/layout/StepDownProcess"/>
    <dgm:cxn modelId="{DFA2ACA5-E023-4085-9FC7-E544793566C9}" type="presParOf" srcId="{9FC22795-0E3B-4184-9908-76E3E15ABFCE}" destId="{4D18025E-7ED6-4125-91C7-FAC5716BC6E3}" srcOrd="1" destOrd="0" presId="urn:microsoft.com/office/officeart/2005/8/layout/StepDownProcess"/>
    <dgm:cxn modelId="{BF025C01-F1D5-45A1-97B8-F819ADF1F672}" type="presParOf" srcId="{9FC22795-0E3B-4184-9908-76E3E15ABFCE}" destId="{8EBC734E-5313-48C6-8F43-7EE5D56A4924}" srcOrd="2" destOrd="0" presId="urn:microsoft.com/office/officeart/2005/8/layout/StepDownProcess"/>
    <dgm:cxn modelId="{4172C5F4-2D49-4731-943B-CDA4CDDFB0EC}" type="presParOf" srcId="{8DFD67B8-D561-994D-A0E2-7E62AB4D7403}" destId="{5AD11A70-6F35-473C-BDE4-D7EADB21097A}" srcOrd="5" destOrd="0" presId="urn:microsoft.com/office/officeart/2005/8/layout/StepDownProcess"/>
    <dgm:cxn modelId="{93E594D2-8336-4AFD-A0C7-795C1253CD81}" type="presParOf" srcId="{8DFD67B8-D561-994D-A0E2-7E62AB4D7403}" destId="{AF22EE5B-47C6-4794-AE81-8D7ABFD9D53D}" srcOrd="6" destOrd="0" presId="urn:microsoft.com/office/officeart/2005/8/layout/StepDownProcess"/>
    <dgm:cxn modelId="{EE8F6C4C-FEA4-4882-9123-2FDC326B480B}" type="presParOf" srcId="{AF22EE5B-47C6-4794-AE81-8D7ABFD9D53D}" destId="{5110A9B0-5EC5-4A47-AD22-B25F9BC81F13}" srcOrd="0" destOrd="0" presId="urn:microsoft.com/office/officeart/2005/8/layout/StepDownProcess"/>
    <dgm:cxn modelId="{6A5CD8CD-3483-40F9-9C3B-FCF5381B379E}" type="presParOf" srcId="{AF22EE5B-47C6-4794-AE81-8D7ABFD9D53D}" destId="{16FFE659-41CF-4AC7-A190-6666E56C4952}" srcOrd="1" destOrd="0" presId="urn:microsoft.com/office/officeart/2005/8/layout/StepDownProcess"/>
    <dgm:cxn modelId="{02F1EA94-97D9-4DF7-B6F1-B4FBA6307CE2}" type="presParOf" srcId="{AF22EE5B-47C6-4794-AE81-8D7ABFD9D53D}" destId="{1077767C-54DD-49A7-BD60-3684EF9484B2}" srcOrd="2" destOrd="0" presId="urn:microsoft.com/office/officeart/2005/8/layout/StepDownProcess"/>
    <dgm:cxn modelId="{9CDEAC09-ABF0-46AC-BE05-E0093279B809}" type="presParOf" srcId="{8DFD67B8-D561-994D-A0E2-7E62AB4D7403}" destId="{0EA05F70-C3D6-4902-9ECD-464E27112890}" srcOrd="7" destOrd="0" presId="urn:microsoft.com/office/officeart/2005/8/layout/StepDownProcess"/>
    <dgm:cxn modelId="{3652041A-21CA-458F-984D-592CE07C7CE8}" type="presParOf" srcId="{8DFD67B8-D561-994D-A0E2-7E62AB4D7403}" destId="{9718C8D9-FB7C-4015-8333-7008F6FE97EB}" srcOrd="8" destOrd="0" presId="urn:microsoft.com/office/officeart/2005/8/layout/StepDownProcess"/>
    <dgm:cxn modelId="{6F25FDE1-6C90-4E48-A583-10C8A5505519}" type="presParOf" srcId="{9718C8D9-FB7C-4015-8333-7008F6FE97EB}" destId="{68975A28-026A-44E8-B7F3-6E909EFD0B4D}" srcOrd="0" destOrd="0" presId="urn:microsoft.com/office/officeart/2005/8/layout/StepDownProcess"/>
    <dgm:cxn modelId="{C1380125-F634-4083-8645-89D65684C9AC}" type="presParOf" srcId="{9718C8D9-FB7C-4015-8333-7008F6FE97EB}" destId="{984C6F5B-F071-4910-AD57-A86FB0C2EBCD}" srcOrd="1" destOrd="0" presId="urn:microsoft.com/office/officeart/2005/8/layout/StepDownProcess"/>
    <dgm:cxn modelId="{4DFFA873-A620-4699-8FC1-D4077FC85C52}" type="presParOf" srcId="{9718C8D9-FB7C-4015-8333-7008F6FE97EB}" destId="{2D52331E-E030-48BF-88F8-03702D377958}" srcOrd="2" destOrd="0" presId="urn:microsoft.com/office/officeart/2005/8/layout/StepDownProcess"/>
    <dgm:cxn modelId="{94839A8C-8771-469D-BD77-12A6D34BE43E}" type="presParOf" srcId="{8DFD67B8-D561-994D-A0E2-7E62AB4D7403}" destId="{51175405-06CD-4C34-8115-1C8AAD007E5A}" srcOrd="9" destOrd="0" presId="urn:microsoft.com/office/officeart/2005/8/layout/StepDownProcess"/>
    <dgm:cxn modelId="{EFDD1CAA-1B70-49A6-859F-42BF64E7B4CC}" type="presParOf" srcId="{8DFD67B8-D561-994D-A0E2-7E62AB4D7403}" destId="{105BD615-0D2B-4A64-96C5-1F9F3E806A94}" srcOrd="10" destOrd="0" presId="urn:microsoft.com/office/officeart/2005/8/layout/StepDownProcess"/>
    <dgm:cxn modelId="{531F52F3-337E-4C2C-9286-7B1FC7386026}" type="presParOf" srcId="{105BD615-0D2B-4A64-96C5-1F9F3E806A94}" destId="{181EEF11-A6BF-48D2-A3A2-2F93AE2ED39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80515-25C1-497F-98AD-32818654711C}">
      <dsp:nvSpPr>
        <dsp:cNvPr id="0" name=""/>
        <dsp:cNvSpPr/>
      </dsp:nvSpPr>
      <dsp:spPr>
        <a:xfrm rot="5400000">
          <a:off x="2438156" y="702503"/>
          <a:ext cx="604698" cy="6884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1F0DD-3B46-A645-9482-2FFA0A97B4A6}">
      <dsp:nvSpPr>
        <dsp:cNvPr id="0" name=""/>
        <dsp:cNvSpPr/>
      </dsp:nvSpPr>
      <dsp:spPr>
        <a:xfrm>
          <a:off x="1953388" y="32183"/>
          <a:ext cx="1667075" cy="71253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copy</a:t>
          </a:r>
        </a:p>
      </dsp:txBody>
      <dsp:txXfrm>
        <a:off x="1988177" y="66972"/>
        <a:ext cx="1597497" cy="642957"/>
      </dsp:txXfrm>
    </dsp:sp>
    <dsp:sp modelId="{4AC44779-D16C-46AE-AB74-C88F8D5BBA63}">
      <dsp:nvSpPr>
        <dsp:cNvPr id="0" name=""/>
        <dsp:cNvSpPr/>
      </dsp:nvSpPr>
      <dsp:spPr>
        <a:xfrm>
          <a:off x="3295904" y="100140"/>
          <a:ext cx="740363" cy="5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B5374-1C66-45E8-99E9-9281DF7BE908}">
      <dsp:nvSpPr>
        <dsp:cNvPr id="0" name=""/>
        <dsp:cNvSpPr/>
      </dsp:nvSpPr>
      <dsp:spPr>
        <a:xfrm rot="5400000">
          <a:off x="3457550" y="1502916"/>
          <a:ext cx="604698" cy="6884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179766"/>
            <a:satOff val="8519"/>
            <a:lumOff val="30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03DB4-6E54-4F76-BECD-036DC29541EB}">
      <dsp:nvSpPr>
        <dsp:cNvPr id="0" name=""/>
        <dsp:cNvSpPr/>
      </dsp:nvSpPr>
      <dsp:spPr>
        <a:xfrm>
          <a:off x="2953170" y="832596"/>
          <a:ext cx="1706297" cy="71253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load</a:t>
          </a:r>
        </a:p>
      </dsp:txBody>
      <dsp:txXfrm>
        <a:off x="2987959" y="867385"/>
        <a:ext cx="1636719" cy="642957"/>
      </dsp:txXfrm>
    </dsp:sp>
    <dsp:sp modelId="{9FD15F11-B29F-4D85-B1B2-EE8EC45EE627}">
      <dsp:nvSpPr>
        <dsp:cNvPr id="0" name=""/>
        <dsp:cNvSpPr/>
      </dsp:nvSpPr>
      <dsp:spPr>
        <a:xfrm>
          <a:off x="4315297" y="900553"/>
          <a:ext cx="740363" cy="5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0D95F-07E3-4FE4-A6AC-28DAD49CD5C9}">
      <dsp:nvSpPr>
        <dsp:cNvPr id="0" name=""/>
        <dsp:cNvSpPr/>
      </dsp:nvSpPr>
      <dsp:spPr>
        <a:xfrm rot="5400000">
          <a:off x="4412979" y="2303329"/>
          <a:ext cx="604698" cy="6884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8025E-7ED6-4125-91C7-FAC5716BC6E3}">
      <dsp:nvSpPr>
        <dsp:cNvPr id="0" name=""/>
        <dsp:cNvSpPr/>
      </dsp:nvSpPr>
      <dsp:spPr>
        <a:xfrm>
          <a:off x="3952953" y="1633009"/>
          <a:ext cx="1617592" cy="71253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Transform</a:t>
          </a:r>
        </a:p>
      </dsp:txBody>
      <dsp:txXfrm>
        <a:off x="3987742" y="1667798"/>
        <a:ext cx="1548014" cy="642957"/>
      </dsp:txXfrm>
    </dsp:sp>
    <dsp:sp modelId="{8EBC734E-5313-48C6-8F43-7EE5D56A4924}">
      <dsp:nvSpPr>
        <dsp:cNvPr id="0" name=""/>
        <dsp:cNvSpPr/>
      </dsp:nvSpPr>
      <dsp:spPr>
        <a:xfrm>
          <a:off x="5270727" y="1700966"/>
          <a:ext cx="740363" cy="5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0A9B0-5EC5-4A47-AD22-B25F9BC81F13}">
      <dsp:nvSpPr>
        <dsp:cNvPr id="0" name=""/>
        <dsp:cNvSpPr/>
      </dsp:nvSpPr>
      <dsp:spPr>
        <a:xfrm rot="5400000">
          <a:off x="6074596" y="3103742"/>
          <a:ext cx="604698" cy="6884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39299"/>
            <a:satOff val="25556"/>
            <a:lumOff val="9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FE659-41CF-4AC7-A190-6666E56C4952}">
      <dsp:nvSpPr>
        <dsp:cNvPr id="0" name=""/>
        <dsp:cNvSpPr/>
      </dsp:nvSpPr>
      <dsp:spPr>
        <a:xfrm>
          <a:off x="4952735" y="2433422"/>
          <a:ext cx="2941260" cy="71253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 materialized views</a:t>
          </a:r>
        </a:p>
      </dsp:txBody>
      <dsp:txXfrm>
        <a:off x="4987524" y="2468211"/>
        <a:ext cx="2871682" cy="642957"/>
      </dsp:txXfrm>
    </dsp:sp>
    <dsp:sp modelId="{1077767C-54DD-49A7-BD60-3684EF9484B2}">
      <dsp:nvSpPr>
        <dsp:cNvPr id="0" name=""/>
        <dsp:cNvSpPr/>
      </dsp:nvSpPr>
      <dsp:spPr>
        <a:xfrm>
          <a:off x="6932343" y="2501379"/>
          <a:ext cx="740363" cy="5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75A28-026A-44E8-B7F3-6E909EFD0B4D}">
      <dsp:nvSpPr>
        <dsp:cNvPr id="0" name=""/>
        <dsp:cNvSpPr/>
      </dsp:nvSpPr>
      <dsp:spPr>
        <a:xfrm rot="5400000">
          <a:off x="6816967" y="3904155"/>
          <a:ext cx="604698" cy="6884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6F5B-F071-4910-AD57-A86FB0C2EBCD}">
      <dsp:nvSpPr>
        <dsp:cNvPr id="0" name=""/>
        <dsp:cNvSpPr/>
      </dsp:nvSpPr>
      <dsp:spPr>
        <a:xfrm>
          <a:off x="5952517" y="3233835"/>
          <a:ext cx="2426439" cy="712535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Run reports &amp; visualize</a:t>
          </a:r>
        </a:p>
      </dsp:txBody>
      <dsp:txXfrm>
        <a:off x="5987306" y="3268624"/>
        <a:ext cx="2356861" cy="642957"/>
      </dsp:txXfrm>
    </dsp:sp>
    <dsp:sp modelId="{2D52331E-E030-48BF-88F8-03702D377958}">
      <dsp:nvSpPr>
        <dsp:cNvPr id="0" name=""/>
        <dsp:cNvSpPr/>
      </dsp:nvSpPr>
      <dsp:spPr>
        <a:xfrm>
          <a:off x="7674715" y="3301792"/>
          <a:ext cx="740363" cy="575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EF11-A6BF-48D2-A3A2-2F93AE2ED390}">
      <dsp:nvSpPr>
        <dsp:cNvPr id="0" name=""/>
        <dsp:cNvSpPr/>
      </dsp:nvSpPr>
      <dsp:spPr>
        <a:xfrm>
          <a:off x="6952299" y="4034248"/>
          <a:ext cx="2016702" cy="71253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Batch job automation</a:t>
          </a:r>
        </a:p>
      </dsp:txBody>
      <dsp:txXfrm>
        <a:off x="6987088" y="4069037"/>
        <a:ext cx="1947124" cy="64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CDC6-C9CC-4F19-A304-2F95E321901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32E67-58B7-48E6-A35C-FAFBD428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9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69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4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8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32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6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55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7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9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74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2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7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9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2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2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48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1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2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8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95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7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5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28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70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43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4406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395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2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8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8600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826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012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725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432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180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5802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0619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6208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2001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055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290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316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540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27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03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275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631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2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32E67-58B7-48E6-A35C-FAFBD4282C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32E67-58B7-48E6-A35C-FAFBD4282C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11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81AB-0984-4A53-A1A0-D4D18D764F0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BCBD-CF5F-4C1C-AE4D-FCAF53E2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W-Setu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EW-Setu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74AE76-1481-4C72-90CD-20387B6B3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34203" cy="6858000"/>
          </a:xfrm>
          <a:prstGeom prst="rect">
            <a:avLst/>
          </a:prstGeom>
          <a:solidFill>
            <a:srgbClr val="D83B0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D8EB6-A7CA-4D53-AFD2-2FB925CFEF86}"/>
              </a:ext>
            </a:extLst>
          </p:cNvPr>
          <p:cNvSpPr txBox="1"/>
          <p:nvPr/>
        </p:nvSpPr>
        <p:spPr>
          <a:xfrm>
            <a:off x="123684" y="5262720"/>
            <a:ext cx="12110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engineering on Azure Databricks - workshop</a:t>
            </a:r>
          </a:p>
          <a:p>
            <a:b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Anagha Khanolkar | Ryan Murphy </a:t>
            </a:r>
            <a:b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Cloud Solution Architects – Data and AI </a:t>
            </a:r>
            <a:b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4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services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Provisioning,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5406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lt1"/>
                </a:solidFill>
                <a:latin typeface="Segoe UI Light" panose="020B0502040204020203" pitchFamily="34" charset="0"/>
                <a:ea typeface="+mn-ea"/>
                <a:cs typeface="+mn-cs"/>
              </a:rPr>
              <a:t>Provisioning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Provision Azure SQL Database in the resource group (100 DTU)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tables in the Azure SQL Database – for batch job history &amp; reports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Provision Azure Databricks workspace in the resource group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Launch workspace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6D00-BEE1-A148-8397-F3A178DDC476}"/>
              </a:ext>
            </a:extLst>
          </p:cNvPr>
          <p:cNvSpPr txBox="1"/>
          <p:nvPr/>
        </p:nvSpPr>
        <p:spPr>
          <a:xfrm>
            <a:off x="7634069" y="5140155"/>
            <a:ext cx="45579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https://aka.ms/DEW-Setup</a:t>
            </a:r>
            <a:endParaRPr lang="en-US" sz="2000" dirty="0"/>
          </a:p>
          <a:p>
            <a:br>
              <a:rPr lang="en-US" sz="2000" u="sng" dirty="0"/>
            </a:b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2E43D-3596-BD4E-91F2-EE0DF69AB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82" y="5199475"/>
            <a:ext cx="1282987" cy="13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3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48" y="2692556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77515B-9522-4D4B-AFC9-241867A819C6}"/>
              </a:ext>
            </a:extLst>
          </p:cNvPr>
          <p:cNvSpPr txBox="1"/>
          <p:nvPr/>
        </p:nvSpPr>
        <p:spPr>
          <a:xfrm>
            <a:off x="1198240" y="2171740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Resource Group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01AC36-B2ED-4B4C-B057-1B966E57B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706" y="5132098"/>
            <a:ext cx="2089382" cy="800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A6B63-9984-41E7-9C29-8A925884A8B6}"/>
              </a:ext>
            </a:extLst>
          </p:cNvPr>
          <p:cNvSpPr txBox="1"/>
          <p:nvPr/>
        </p:nvSpPr>
        <p:spPr>
          <a:xfrm>
            <a:off x="9585960" y="481249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589E8-9C42-484D-9F11-23FC9C916E31}"/>
              </a:ext>
            </a:extLst>
          </p:cNvPr>
          <p:cNvSpPr txBox="1"/>
          <p:nvPr/>
        </p:nvSpPr>
        <p:spPr>
          <a:xfrm>
            <a:off x="7077654" y="397396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92E3A-80EF-42B3-8BAA-79F7E28F6E66}"/>
              </a:ext>
            </a:extLst>
          </p:cNvPr>
          <p:cNvSpPr txBox="1"/>
          <p:nvPr/>
        </p:nvSpPr>
        <p:spPr>
          <a:xfrm>
            <a:off x="6954520" y="240944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Storage account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8A5589C-F006-4116-BF6F-BEFA928A2D5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748500" y="3997423"/>
            <a:ext cx="185318" cy="860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76DB711-DBFE-4B3D-8CD3-48743409B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49" y="4649018"/>
            <a:ext cx="2407974" cy="1797502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E5C0B6-0019-4E8B-B7EC-474E9669E616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rot="16200000" flipH="1">
            <a:off x="5676186" y="4263668"/>
            <a:ext cx="667628" cy="10307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590C8CB-B482-4B77-B518-6143AABCA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0477" y="4581701"/>
            <a:ext cx="2069013" cy="4967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EC5581-0837-478F-8093-B5BE24980F0F}"/>
              </a:ext>
            </a:extLst>
          </p:cNvPr>
          <p:cNvSpPr txBox="1"/>
          <p:nvPr/>
        </p:nvSpPr>
        <p:spPr>
          <a:xfrm>
            <a:off x="2286000" y="422829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Workspace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761FF-8491-45E6-9ECA-4497ED236416}"/>
              </a:ext>
            </a:extLst>
          </p:cNvPr>
          <p:cNvSpPr txBox="1"/>
          <p:nvPr/>
        </p:nvSpPr>
        <p:spPr>
          <a:xfrm>
            <a:off x="4810760" y="423337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4911871-C5FE-4B09-AB90-8E709F8A21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654" y="4315203"/>
            <a:ext cx="1762117" cy="2273132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074F1E7-0C15-4F97-8C3D-6531CB82E1BE}"/>
              </a:ext>
            </a:extLst>
          </p:cNvPr>
          <p:cNvCxnSpPr>
            <a:cxnSpLocks/>
          </p:cNvCxnSpPr>
          <p:nvPr/>
        </p:nvCxnSpPr>
        <p:spPr>
          <a:xfrm flipV="1">
            <a:off x="8208853" y="5229713"/>
            <a:ext cx="1466311" cy="135355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5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Provisioning,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077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Provision cluster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Azure Databricks –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Initialize workspace and create a cluster with the following specifications: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Spark config section, enter your storage account credentials-</a:t>
            </a:r>
          </a:p>
          <a:p>
            <a:pPr marL="0" indent="0">
              <a:buNone/>
            </a:pPr>
            <a:r>
              <a:rPr lang="en-US" sz="2200" dirty="0" err="1"/>
              <a:t>spark.hadoop.fs.azure.account.key</a:t>
            </a:r>
            <a:r>
              <a:rPr lang="en-US" sz="2200" b="1" dirty="0">
                <a:solidFill>
                  <a:srgbClr val="2677C7"/>
                </a:solidFill>
              </a:rPr>
              <a:t>.&lt;</a:t>
            </a:r>
            <a:r>
              <a:rPr lang="en-US" sz="2200" b="1" dirty="0" err="1">
                <a:solidFill>
                  <a:srgbClr val="2677C7"/>
                </a:solidFill>
              </a:rPr>
              <a:t>storageaAccount</a:t>
            </a:r>
            <a:r>
              <a:rPr lang="en-US" sz="2200" b="1" dirty="0">
                <a:solidFill>
                  <a:srgbClr val="2677C7"/>
                </a:solidFill>
              </a:rPr>
              <a:t>&gt;.</a:t>
            </a:r>
            <a:r>
              <a:rPr lang="en-US" sz="2200" dirty="0"/>
              <a:t>blob.core.windows.net </a:t>
            </a:r>
            <a:r>
              <a:rPr lang="en-US" sz="2200" b="1" dirty="0">
                <a:solidFill>
                  <a:srgbClr val="2677C7"/>
                </a:solidFill>
              </a:rPr>
              <a:t>&lt;key&gt;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3036F-B973-43C3-9232-F7C981FB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2116212"/>
            <a:ext cx="5644476" cy="31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2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48" y="2692556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77515B-9522-4D4B-AFC9-241867A819C6}"/>
              </a:ext>
            </a:extLst>
          </p:cNvPr>
          <p:cNvSpPr txBox="1"/>
          <p:nvPr/>
        </p:nvSpPr>
        <p:spPr>
          <a:xfrm>
            <a:off x="1198240" y="2171740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Resource Group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01AC36-B2ED-4B4C-B057-1B966E57B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706" y="5132098"/>
            <a:ext cx="2089382" cy="800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A6B63-9984-41E7-9C29-8A925884A8B6}"/>
              </a:ext>
            </a:extLst>
          </p:cNvPr>
          <p:cNvSpPr txBox="1"/>
          <p:nvPr/>
        </p:nvSpPr>
        <p:spPr>
          <a:xfrm>
            <a:off x="9585960" y="481249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589E8-9C42-484D-9F11-23FC9C916E31}"/>
              </a:ext>
            </a:extLst>
          </p:cNvPr>
          <p:cNvSpPr txBox="1"/>
          <p:nvPr/>
        </p:nvSpPr>
        <p:spPr>
          <a:xfrm>
            <a:off x="7077654" y="397396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92E3A-80EF-42B3-8BAA-79F7E28F6E66}"/>
              </a:ext>
            </a:extLst>
          </p:cNvPr>
          <p:cNvSpPr txBox="1"/>
          <p:nvPr/>
        </p:nvSpPr>
        <p:spPr>
          <a:xfrm>
            <a:off x="6954520" y="240944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Storage account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8A5589C-F006-4116-BF6F-BEFA928A2D5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748500" y="3997423"/>
            <a:ext cx="185318" cy="860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76DB711-DBFE-4B3D-8CD3-48743409B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49" y="4649018"/>
            <a:ext cx="2407974" cy="1797502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E5C0B6-0019-4E8B-B7EC-474E9669E616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rot="16200000" flipH="1">
            <a:off x="5676186" y="4263668"/>
            <a:ext cx="667628" cy="10307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590C8CB-B482-4B77-B518-6143AABCA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0477" y="4581701"/>
            <a:ext cx="2069013" cy="4967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EC5581-0837-478F-8093-B5BE24980F0F}"/>
              </a:ext>
            </a:extLst>
          </p:cNvPr>
          <p:cNvSpPr txBox="1"/>
          <p:nvPr/>
        </p:nvSpPr>
        <p:spPr>
          <a:xfrm>
            <a:off x="1884680" y="4228295"/>
            <a:ext cx="275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Workspace &amp; cluster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761FF-8491-45E6-9ECA-4497ED236416}"/>
              </a:ext>
            </a:extLst>
          </p:cNvPr>
          <p:cNvSpPr txBox="1"/>
          <p:nvPr/>
        </p:nvSpPr>
        <p:spPr>
          <a:xfrm>
            <a:off x="4810760" y="423337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44C82-95B2-4A7E-B050-4694C6C90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3900" y="4991705"/>
            <a:ext cx="2883649" cy="1588400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0DA22DA-7256-4F23-A32F-F1A709530367}"/>
              </a:ext>
            </a:extLst>
          </p:cNvPr>
          <p:cNvCxnSpPr>
            <a:cxnSpLocks/>
          </p:cNvCxnSpPr>
          <p:nvPr/>
        </p:nvCxnSpPr>
        <p:spPr>
          <a:xfrm rot="5400000">
            <a:off x="2170847" y="5127785"/>
            <a:ext cx="1489772" cy="88354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69A03B-21C5-4F21-BB16-DDF06C7E07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4158" y="4335319"/>
            <a:ext cx="1754014" cy="2262678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074F1E7-0C15-4F97-8C3D-6531CB82E1BE}"/>
              </a:ext>
            </a:extLst>
          </p:cNvPr>
          <p:cNvCxnSpPr>
            <a:cxnSpLocks/>
          </p:cNvCxnSpPr>
          <p:nvPr/>
        </p:nvCxnSpPr>
        <p:spPr>
          <a:xfrm flipV="1">
            <a:off x="8157151" y="5347679"/>
            <a:ext cx="1450644" cy="10221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3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Import workshop notebooks</a:t>
            </a:r>
          </a:p>
        </p:txBody>
      </p:sp>
    </p:spTree>
    <p:extLst>
      <p:ext uri="{BB962C8B-B14F-4D97-AF65-F5344CB8AC3E}">
        <p14:creationId xmlns:p14="http://schemas.microsoft.com/office/powerpoint/2010/main" val="70775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 workshop notebooks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485C2-90BD-4628-B48F-EFADA00B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7293"/>
            <a:ext cx="7305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63A8C-766C-4689-A254-BB397478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2" y="934720"/>
            <a:ext cx="6456654" cy="3784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E3CEF5-005C-4290-8ED9-A6EEDEDE5085}"/>
              </a:ext>
            </a:extLst>
          </p:cNvPr>
          <p:cNvSpPr/>
          <p:nvPr/>
        </p:nvSpPr>
        <p:spPr>
          <a:xfrm>
            <a:off x="528320" y="4960035"/>
            <a:ext cx="1050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https://nyctaxidew.blob.core.windows.net/workshop-dbc/nyc-taxi-workshop.dbc</a:t>
            </a:r>
          </a:p>
        </p:txBody>
      </p:sp>
    </p:spTree>
    <p:extLst>
      <p:ext uri="{BB962C8B-B14F-4D97-AF65-F5344CB8AC3E}">
        <p14:creationId xmlns:p14="http://schemas.microsoft.com/office/powerpoint/2010/main" val="388731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BF1A0-277E-443E-910B-5970AE60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30" y="863599"/>
            <a:ext cx="10675629" cy="35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About the lab</a:t>
            </a:r>
          </a:p>
        </p:txBody>
      </p:sp>
    </p:spTree>
    <p:extLst>
      <p:ext uri="{BB962C8B-B14F-4D97-AF65-F5344CB8AC3E}">
        <p14:creationId xmlns:p14="http://schemas.microsoft.com/office/powerpoint/2010/main" val="156262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are done with setup!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8799AF-8CFD-4924-82F6-11049F103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48" y="2692556"/>
            <a:ext cx="1288834" cy="128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FF07BD-A4EB-477F-A57C-ED7DA758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77515B-9522-4D4B-AFC9-241867A819C6}"/>
              </a:ext>
            </a:extLst>
          </p:cNvPr>
          <p:cNvSpPr txBox="1"/>
          <p:nvPr/>
        </p:nvSpPr>
        <p:spPr>
          <a:xfrm>
            <a:off x="1198240" y="2171740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Resource Group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01AC36-B2ED-4B4C-B057-1B966E57B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706" y="5132098"/>
            <a:ext cx="2089382" cy="8001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A6B63-9984-41E7-9C29-8A925884A8B6}"/>
              </a:ext>
            </a:extLst>
          </p:cNvPr>
          <p:cNvSpPr txBox="1"/>
          <p:nvPr/>
        </p:nvSpPr>
        <p:spPr>
          <a:xfrm>
            <a:off x="9585960" y="481249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589E8-9C42-484D-9F11-23FC9C916E31}"/>
              </a:ext>
            </a:extLst>
          </p:cNvPr>
          <p:cNvSpPr txBox="1"/>
          <p:nvPr/>
        </p:nvSpPr>
        <p:spPr>
          <a:xfrm>
            <a:off x="7077654" y="397396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92E3A-80EF-42B3-8BAA-79F7E28F6E66}"/>
              </a:ext>
            </a:extLst>
          </p:cNvPr>
          <p:cNvSpPr txBox="1"/>
          <p:nvPr/>
        </p:nvSpPr>
        <p:spPr>
          <a:xfrm>
            <a:off x="6954520" y="240944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Storage account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8A5589C-F006-4116-BF6F-BEFA928A2D54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7748500" y="3997423"/>
            <a:ext cx="185318" cy="8600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76DB711-DBFE-4B3D-8CD3-48743409B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49" y="4649018"/>
            <a:ext cx="2407974" cy="1797502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2E5C0B6-0019-4E8B-B7EC-474E9669E616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rot="16200000" flipH="1">
            <a:off x="5676186" y="4263668"/>
            <a:ext cx="667628" cy="10307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590C8CB-B482-4B77-B518-6143AABCA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0477" y="4581701"/>
            <a:ext cx="2069013" cy="4967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EC5581-0837-478F-8093-B5BE24980F0F}"/>
              </a:ext>
            </a:extLst>
          </p:cNvPr>
          <p:cNvSpPr txBox="1"/>
          <p:nvPr/>
        </p:nvSpPr>
        <p:spPr>
          <a:xfrm>
            <a:off x="1107440" y="4228295"/>
            <a:ext cx="353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Workspace, cluster, notebooks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E761FF-8491-45E6-9ECA-4497ED236416}"/>
              </a:ext>
            </a:extLst>
          </p:cNvPr>
          <p:cNvSpPr txBox="1"/>
          <p:nvPr/>
        </p:nvSpPr>
        <p:spPr>
          <a:xfrm>
            <a:off x="4810760" y="4233375"/>
            <a:ext cx="18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44C82-95B2-4A7E-B050-4694C6C90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3900" y="4991705"/>
            <a:ext cx="2883649" cy="1588400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0DA22DA-7256-4F23-A32F-F1A709530367}"/>
              </a:ext>
            </a:extLst>
          </p:cNvPr>
          <p:cNvCxnSpPr>
            <a:cxnSpLocks/>
          </p:cNvCxnSpPr>
          <p:nvPr/>
        </p:nvCxnSpPr>
        <p:spPr>
          <a:xfrm rot="5400000">
            <a:off x="2170847" y="5127785"/>
            <a:ext cx="1489772" cy="88354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69A03B-21C5-4F21-BB16-DDF06C7E07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4158" y="4335319"/>
            <a:ext cx="1754014" cy="2262678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074F1E7-0C15-4F97-8C3D-6531CB82E1BE}"/>
              </a:ext>
            </a:extLst>
          </p:cNvPr>
          <p:cNvCxnSpPr>
            <a:cxnSpLocks/>
          </p:cNvCxnSpPr>
          <p:nvPr/>
        </p:nvCxnSpPr>
        <p:spPr>
          <a:xfrm flipV="1">
            <a:off x="8157151" y="5347679"/>
            <a:ext cx="1450644" cy="10221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FCFEF9A-0EA2-4239-991E-C099632A51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401" y="4743210"/>
            <a:ext cx="1336185" cy="164427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72A7675-8B34-40EE-B902-430C28B18A98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1551846" y="5735085"/>
            <a:ext cx="778654" cy="43917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96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8E4-0114-41BE-81E5-4595085F9D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Password for demo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031-A677-4025-9F37-C4B90AFA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password for the RDBMS </a:t>
            </a:r>
            <a:r>
              <a:rPr lang="en-US" dirty="0" err="1"/>
              <a:t>demodbserver</a:t>
            </a:r>
            <a:r>
              <a:rPr lang="en-US" dirty="0"/>
              <a:t> is:</a:t>
            </a:r>
            <a:br>
              <a:rPr lang="en-US" dirty="0"/>
            </a:br>
            <a:r>
              <a:rPr lang="en-US" dirty="0"/>
              <a:t>d@t@br1ck$</a:t>
            </a:r>
          </a:p>
        </p:txBody>
      </p:sp>
    </p:spTree>
    <p:extLst>
      <p:ext uri="{BB962C8B-B14F-4D97-AF65-F5344CB8AC3E}">
        <p14:creationId xmlns:p14="http://schemas.microsoft.com/office/powerpoint/2010/main" val="371744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Azure Databricks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Preview of what’s you’ll be creating</a:t>
            </a:r>
          </a:p>
        </p:txBody>
      </p:sp>
    </p:spTree>
    <p:extLst>
      <p:ext uri="{BB962C8B-B14F-4D97-AF65-F5344CB8AC3E}">
        <p14:creationId xmlns:p14="http://schemas.microsoft.com/office/powerpoint/2010/main" val="213782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A7DBA-BBD3-49F2-828D-BAA34E6C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93" y="1625600"/>
            <a:ext cx="4489387" cy="46711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B4BE5E-A1DA-4CB5-99EF-8AAC1E4D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Query-able Hive tables</a:t>
            </a:r>
          </a:p>
        </p:txBody>
      </p:sp>
    </p:spTree>
    <p:extLst>
      <p:ext uri="{BB962C8B-B14F-4D97-AF65-F5344CB8AC3E}">
        <p14:creationId xmlns:p14="http://schemas.microsoft.com/office/powerpoint/2010/main" val="160947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B4BE5E-A1DA-4CB5-99EF-8AAC1E4D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On-demand/scheduled batch jobset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503164-1888-486C-894B-F4CB94D9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4612"/>
            <a:ext cx="6347451" cy="4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47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890106" y="1746088"/>
            <a:ext cx="10375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Hands on lab - Module 1</a:t>
            </a:r>
          </a:p>
          <a:p>
            <a:pPr algn="ctr"/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u="sng" dirty="0">
                <a:solidFill>
                  <a:schemeClr val="bg1"/>
                </a:solidFill>
              </a:rPr>
              <a:t>HOW TO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work with Hive, with DBFS, with remote databases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796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1.1. Mount blob storage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Why?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easier?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Mounting blob storage is an option with Azure Databricks 3.5 and above, and a general best practice.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simplifies and secures accessing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AC9A4-439E-4DF0-A5AD-405DD7D4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4" y="2250440"/>
            <a:ext cx="9117113" cy="16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5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1.1. Mount blob storage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the notebook –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-taxi-workshop/00-HowTo/00-MountBlobStorage.scala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 – we will mount a storage container, and access it using the mountpoint.  We will also learn to refresh mountpoints and to unmount.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6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1.2. Downloading the original Yellow Taxi 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This is informational only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Lets review the notebook –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-taxi-workshop/00-HowTo/2-DownloadDataFromInternet.scala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2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1.3. Working with Hive &amp; </a:t>
            </a:r>
            <a:r>
              <a:rPr lang="en-US" dirty="0" err="1">
                <a:solidFill>
                  <a:schemeClr val="bg1"/>
                </a:solidFill>
              </a:rPr>
              <a:t>SparkSQL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the notebook –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-taxi-workshop/00-HowTo/3-UseSparkSQLWithHive.scala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 – we will create a text file locally (bash), load it to DBFS, create a hive table on it, and run queries using 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7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BFC-9353-47CF-AE4E-7D1A7B5C1F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Learn how to… </a:t>
            </a:r>
            <a:endParaRPr lang="en-US" sz="6600" dirty="0">
              <a:solidFill>
                <a:schemeClr val="lt1"/>
              </a:solidFill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46AF-9C13-4F16-B595-E44906E0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Azure resources – blob storage, Azure SQL DB, Databricks </a:t>
            </a:r>
          </a:p>
          <a:p>
            <a:r>
              <a:rPr lang="en-US" dirty="0"/>
              <a:t>Learn how to copy a public dataset into Azure</a:t>
            </a:r>
          </a:p>
          <a:p>
            <a:r>
              <a:rPr lang="en-US" dirty="0"/>
              <a:t>Learn how to build a data engineering pipeline in Azure Databricks</a:t>
            </a:r>
          </a:p>
          <a:p>
            <a:r>
              <a:rPr lang="en-US" dirty="0"/>
              <a:t>Learn how to automate a report jobset that integrates reports generated in Databricks into an RDBMS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0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1.4. Working with remote databases/JDBC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the notebook –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-taxi-workshop/00-HowTo/4-WorkingWithRemoteDatabases.scala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 – we will query a remote Azure SQL database like it were a table created in Azure Databricks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43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1.5. Working with storage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the notebook –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-taxi-workshop/00-HowTo/5-WorkingWithStorage.scala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notebook, we will work with DBFS file system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6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 of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learned how to - </a:t>
            </a:r>
          </a:p>
          <a:p>
            <a:pPr marL="514350" indent="-514350">
              <a:buAutoNum type="arabicParenR"/>
            </a:pPr>
            <a:r>
              <a:rPr lang="en-US" dirty="0"/>
              <a:t>Mount blob storage</a:t>
            </a:r>
          </a:p>
          <a:p>
            <a:pPr marL="514350" indent="-514350">
              <a:buAutoNum type="arabicParenR"/>
            </a:pPr>
            <a:r>
              <a:rPr lang="en-US" dirty="0"/>
              <a:t>Work with Hive and </a:t>
            </a:r>
            <a:r>
              <a:rPr lang="en-US" dirty="0" err="1"/>
              <a:t>SparkSQL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Work with a remote SQL database</a:t>
            </a:r>
          </a:p>
          <a:p>
            <a:pPr marL="514350" indent="-514350">
              <a:buAutoNum type="arabicParenR"/>
            </a:pPr>
            <a:r>
              <a:rPr lang="en-US" dirty="0"/>
              <a:t>Work with Databricks File System (DBFS)</a:t>
            </a:r>
          </a:p>
        </p:txBody>
      </p:sp>
    </p:spTree>
    <p:extLst>
      <p:ext uri="{BB962C8B-B14F-4D97-AF65-F5344CB8AC3E}">
        <p14:creationId xmlns:p14="http://schemas.microsoft.com/office/powerpoint/2010/main" val="1605936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890106" y="1746088"/>
            <a:ext cx="103752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Hands on lab - Module 2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u="sng" dirty="0">
                <a:solidFill>
                  <a:schemeClr val="bg1"/>
                </a:solidFill>
              </a:rPr>
              <a:t>General setup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Mount blob storage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Create database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functions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74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 Mount blob storage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-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this notebook-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-taxi-workshop/01-General/1-MountBlobStorage.scala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notebook, we create a function to mount blob storage and call it to mount several containers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8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2.2. Create database objects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Workshop - setup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this notebook-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-taxi-workshop/01-General/2-CreateDatabaseObjects.scala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notebook, -</a:t>
            </a:r>
            <a:br>
              <a:rPr lang="en-US" dirty="0"/>
            </a:br>
            <a:r>
              <a:rPr lang="en-US" dirty="0"/>
              <a:t>(1) We create a database </a:t>
            </a:r>
            <a:r>
              <a:rPr lang="en-US" dirty="0" err="1"/>
              <a:t>taxi_db</a:t>
            </a:r>
            <a:br>
              <a:rPr lang="en-US" dirty="0"/>
            </a:br>
            <a:r>
              <a:rPr lang="en-US" dirty="0"/>
              <a:t>(2) We create a JDBC Hive table against the Azure SQL database table you set up during provisioning – </a:t>
            </a:r>
            <a:r>
              <a:rPr lang="en-US" dirty="0" err="1"/>
              <a:t>batch_job_history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3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2.3. Define common functions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Focus - reusability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Lets review this notebook-</a:t>
            </a:r>
            <a:br>
              <a:rPr lang="en-US" dirty="0"/>
            </a:br>
            <a:r>
              <a:rPr lang="en-US" dirty="0" err="1"/>
              <a:t>nyc</a:t>
            </a:r>
            <a:r>
              <a:rPr lang="en-US" dirty="0"/>
              <a:t>-taxi-workshop/01-General/3-CommonFunctions.scala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notebook, -</a:t>
            </a:r>
            <a:br>
              <a:rPr lang="en-US" dirty="0"/>
            </a:br>
            <a:r>
              <a:rPr lang="en-US" dirty="0"/>
              <a:t>We create a set of commonly used functions in a notebook for future use in the 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7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 of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completed-</a:t>
            </a:r>
          </a:p>
          <a:p>
            <a:pPr marL="514350" indent="-514350">
              <a:buAutoNum type="arabicParenR"/>
            </a:pPr>
            <a:r>
              <a:rPr lang="en-US" dirty="0"/>
              <a:t>Mounting blob storage</a:t>
            </a:r>
          </a:p>
          <a:p>
            <a:pPr marL="514350" indent="-514350">
              <a:buAutoNum type="arabicParenR"/>
            </a:pPr>
            <a:r>
              <a:rPr lang="en-US" dirty="0"/>
              <a:t>Creating a Hive database</a:t>
            </a:r>
          </a:p>
          <a:p>
            <a:pPr marL="514350" indent="-514350">
              <a:buAutoNum type="arabicParenR"/>
            </a:pPr>
            <a:r>
              <a:rPr lang="en-US" dirty="0"/>
              <a:t>Creating a Hive table definition for a remote Azure SQL database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Creating a set of commonly used functions in a notebook for future use in the workshop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51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dataset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3.1. Load reference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-taxi-workshop/02-LoadData/1-LoadReferenceData.scala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load all the reference datasets – read from </a:t>
            </a:r>
            <a:br>
              <a:rPr lang="en-US" sz="2400" dirty="0"/>
            </a:br>
            <a:r>
              <a:rPr lang="en-US" sz="2400" dirty="0" err="1"/>
              <a:t>stagingDir</a:t>
            </a:r>
            <a:r>
              <a:rPr lang="en-US" sz="2400" dirty="0"/>
              <a:t>, save as parquet to </a:t>
            </a:r>
            <a:r>
              <a:rPr lang="en-US" sz="2400" dirty="0" err="1"/>
              <a:t>refDataDir</a:t>
            </a:r>
            <a:br>
              <a:rPr lang="en-US" sz="2400" dirty="0"/>
            </a:br>
            <a:r>
              <a:rPr lang="en-US" sz="2400" dirty="0"/>
              <a:t>(2) Create Hive tables on top of them</a:t>
            </a:r>
            <a:br>
              <a:rPr lang="en-US" sz="2400" dirty="0"/>
            </a:br>
            <a:r>
              <a:rPr lang="en-US" sz="2400" dirty="0"/>
              <a:t>(3)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8D843-C7D0-43CF-B13D-1958CD9F9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929" y="1971040"/>
            <a:ext cx="2756871" cy="37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DF351-D36A-4F49-B93D-0E912F7D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42" y="2073207"/>
            <a:ext cx="3189199" cy="1256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D1075-72A9-4023-B88B-4AA16173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3" y="1948654"/>
            <a:ext cx="3876782" cy="1405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B8C87-8073-47A5-A592-025D2D9EF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194" y="3699524"/>
            <a:ext cx="917380" cy="949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The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1CF2F-7DF6-AF47-B2B5-270E583570C9}"/>
              </a:ext>
            </a:extLst>
          </p:cNvPr>
          <p:cNvSpPr txBox="1"/>
          <p:nvPr/>
        </p:nvSpPr>
        <p:spPr>
          <a:xfrm>
            <a:off x="3931149" y="1749739"/>
            <a:ext cx="516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D83B01"/>
                </a:solidFill>
                <a:latin typeface="Chalkboard" panose="03050602040202020205" pitchFamily="66" charset="77"/>
              </a:rPr>
              <a:t>NYC taxi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807F1-FC80-4627-B9FF-BE7A042E5AFB}"/>
              </a:ext>
            </a:extLst>
          </p:cNvPr>
          <p:cNvSpPr txBox="1"/>
          <p:nvPr/>
        </p:nvSpPr>
        <p:spPr>
          <a:xfrm>
            <a:off x="924223" y="3353919"/>
            <a:ext cx="3955736" cy="369332"/>
          </a:xfrm>
          <a:prstGeom prst="rect">
            <a:avLst/>
          </a:prstGeom>
          <a:solidFill>
            <a:srgbClr val="D83B01"/>
          </a:solidFill>
          <a:ln>
            <a:solidFill>
              <a:srgbClr val="D83B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Transactional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65167-4092-45A5-BDAB-AB5CE2969B32}"/>
              </a:ext>
            </a:extLst>
          </p:cNvPr>
          <p:cNvSpPr txBox="1"/>
          <p:nvPr/>
        </p:nvSpPr>
        <p:spPr>
          <a:xfrm>
            <a:off x="845269" y="4583212"/>
            <a:ext cx="39557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Yellow taxi trips (675 million) | 2009 - 2017</a:t>
            </a:r>
          </a:p>
          <a:p>
            <a:pPr algn="ctr"/>
            <a:r>
              <a:rPr lang="en-US" sz="1400" dirty="0"/>
              <a:t>Green taxi trips (59 million) | 2013 - 2017</a:t>
            </a:r>
            <a:br>
              <a:rPr lang="en-US" sz="1400" dirty="0"/>
            </a:br>
            <a:r>
              <a:rPr lang="en-US" sz="1400" dirty="0"/>
              <a:t>CSV</a:t>
            </a:r>
            <a:br>
              <a:rPr lang="en-US" sz="1400" dirty="0"/>
            </a:br>
            <a:r>
              <a:rPr lang="en-US" sz="1400" dirty="0"/>
              <a:t>Schema varies between taxi types</a:t>
            </a:r>
          </a:p>
          <a:p>
            <a:pPr algn="ctr"/>
            <a:r>
              <a:rPr lang="en-US" sz="1400" dirty="0"/>
              <a:t>Schema varies across years </a:t>
            </a:r>
          </a:p>
          <a:p>
            <a:pPr algn="ctr"/>
            <a:r>
              <a:rPr lang="en-US" sz="1400" dirty="0"/>
              <a:t>~30GB raw</a:t>
            </a:r>
          </a:p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3F131-187B-4285-84D1-581C4DB5C5AC}"/>
              </a:ext>
            </a:extLst>
          </p:cNvPr>
          <p:cNvSpPr txBox="1"/>
          <p:nvPr/>
        </p:nvSpPr>
        <p:spPr>
          <a:xfrm>
            <a:off x="6512571" y="4682518"/>
            <a:ext cx="3955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Trip months</a:t>
            </a:r>
          </a:p>
          <a:p>
            <a:pPr algn="ctr"/>
            <a:r>
              <a:rPr lang="en-US" sz="1400" dirty="0"/>
              <a:t>Payment type</a:t>
            </a:r>
          </a:p>
          <a:p>
            <a:pPr algn="ctr"/>
            <a:r>
              <a:rPr lang="en-US" sz="1400" dirty="0"/>
              <a:t>Rate code</a:t>
            </a:r>
          </a:p>
          <a:p>
            <a:pPr algn="ctr"/>
            <a:r>
              <a:rPr lang="en-US" sz="1400" dirty="0"/>
              <a:t>Taxi zone</a:t>
            </a:r>
          </a:p>
          <a:p>
            <a:pPr algn="ctr"/>
            <a:r>
              <a:rPr lang="en-US" sz="1400" dirty="0"/>
              <a:t>Trip type</a:t>
            </a:r>
          </a:p>
          <a:p>
            <a:pPr algn="ctr"/>
            <a:r>
              <a:rPr lang="en-US" sz="1400" dirty="0"/>
              <a:t>Vendor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19B04-A1A8-4D09-A080-8E014078B7AE}"/>
              </a:ext>
            </a:extLst>
          </p:cNvPr>
          <p:cNvSpPr txBox="1"/>
          <p:nvPr/>
        </p:nvSpPr>
        <p:spPr>
          <a:xfrm>
            <a:off x="6430364" y="3364087"/>
            <a:ext cx="3955736" cy="369332"/>
          </a:xfrm>
          <a:prstGeom prst="rect">
            <a:avLst/>
          </a:prstGeom>
          <a:solidFill>
            <a:srgbClr val="D83B01"/>
          </a:solidFill>
          <a:ln>
            <a:solidFill>
              <a:srgbClr val="D83B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Reference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AD4-D19B-474D-ADFF-27E3CCF3D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542" y="3733419"/>
            <a:ext cx="917380" cy="9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2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3.2. Load transactional data – Yellow Taxi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-taxi-workshop/02-LoadData/2-LoadData-YellowTaxi.scala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load yellow taxi data over several years– read from </a:t>
            </a:r>
            <a:r>
              <a:rPr lang="en-US" sz="2400" dirty="0" err="1"/>
              <a:t>stagingDir</a:t>
            </a:r>
            <a:r>
              <a:rPr lang="en-US" sz="2400" dirty="0"/>
              <a:t>, save as parquet to </a:t>
            </a:r>
            <a:r>
              <a:rPr lang="en-US" sz="2400" dirty="0" err="1"/>
              <a:t>refDataDir</a:t>
            </a:r>
            <a:br>
              <a:rPr lang="en-US" sz="2400" dirty="0"/>
            </a:br>
            <a:r>
              <a:rPr lang="en-US" sz="2400" dirty="0"/>
              <a:t>(2) Create Hive tables on top of them</a:t>
            </a:r>
            <a:br>
              <a:rPr lang="en-US" sz="2400" dirty="0"/>
            </a:br>
            <a:r>
              <a:rPr lang="en-US" sz="2400" dirty="0"/>
              <a:t>(3)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/>
              <a:t>To no</a:t>
            </a:r>
            <a:r>
              <a:rPr lang="en-US" sz="2400" dirty="0" err="1"/>
              <a:t>te</a:t>
            </a:r>
            <a:r>
              <a:rPr lang="en-US" sz="2400" dirty="0"/>
              <a:t>: the schema of the dataset differs over years.  We homogenize the schema in this notebook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5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3.3. Load transactional data – Green Taxi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-taxi-workshop/02-LoadData/3-LoadData-GreenTaxi.scala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load green taxi data over several years– read from </a:t>
            </a:r>
            <a:r>
              <a:rPr lang="en-US" sz="2400" dirty="0" err="1"/>
              <a:t>stagingDir</a:t>
            </a:r>
            <a:r>
              <a:rPr lang="en-US" sz="2400" dirty="0"/>
              <a:t>, save as parquet to </a:t>
            </a:r>
            <a:r>
              <a:rPr lang="en-US" sz="2400" dirty="0" err="1"/>
              <a:t>refDataDir</a:t>
            </a:r>
            <a:br>
              <a:rPr lang="en-US" sz="2400" dirty="0"/>
            </a:br>
            <a:r>
              <a:rPr lang="en-US" sz="2400" dirty="0"/>
              <a:t>(2) Create Hive tables on top of them</a:t>
            </a:r>
            <a:br>
              <a:rPr lang="en-US" sz="2400" dirty="0"/>
            </a:br>
            <a:r>
              <a:rPr lang="en-US" sz="2400" dirty="0"/>
              <a:t>(3)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/>
              <a:t>To no</a:t>
            </a:r>
            <a:r>
              <a:rPr lang="en-US" sz="2400" dirty="0" err="1"/>
              <a:t>te</a:t>
            </a:r>
            <a:r>
              <a:rPr lang="en-US" sz="2400" dirty="0"/>
              <a:t>: the schema of the dataset differs over years.  We homogenize the schema in this notebook</a:t>
            </a:r>
            <a:br>
              <a:rPr lang="en-US" sz="2400" dirty="0"/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34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 of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completed-</a:t>
            </a:r>
          </a:p>
          <a:p>
            <a:pPr marL="514350" indent="-514350">
              <a:buAutoNum type="arabicParenR"/>
            </a:pPr>
            <a:r>
              <a:rPr lang="en-US" dirty="0"/>
              <a:t>Loading reference data and saving as parquet, with hive tables &amp; stats</a:t>
            </a:r>
          </a:p>
          <a:p>
            <a:pPr marL="514350" indent="-514350">
              <a:buAutoNum type="arabicParenR"/>
            </a:pPr>
            <a:r>
              <a:rPr lang="en-US" dirty="0"/>
              <a:t>Loading yellow taxi and green taxi data, saving as parquet, with hive tables &amp; stats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7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784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4.1. Transform yellow taxi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-taxi-workshop/03-TransformData/1-TransformData-YellowTaxi.scala</a:t>
            </a:r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execute the notebook with common functions</a:t>
            </a:r>
            <a:br>
              <a:rPr lang="en-US" sz="2400" dirty="0"/>
            </a:br>
            <a:r>
              <a:rPr lang="en-US" sz="2400" dirty="0"/>
              <a:t>(2) Denormalize - join yellow taxi with all reference datasets and persist to DBFS</a:t>
            </a:r>
            <a:br>
              <a:rPr lang="en-US" sz="2400" dirty="0"/>
            </a:br>
            <a:r>
              <a:rPr lang="en-US" sz="2400" dirty="0"/>
              <a:t>(3) Define Hive table for the transformed dataset (curated), create partitions (year, month)</a:t>
            </a:r>
            <a:br>
              <a:rPr lang="en-US" sz="2400" dirty="0"/>
            </a:br>
            <a:r>
              <a:rPr lang="en-US" sz="2400" dirty="0"/>
              <a:t>(4)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132E-CFA0-49D0-86C5-1D3C2BB76979}"/>
              </a:ext>
            </a:extLst>
          </p:cNvPr>
          <p:cNvSpPr txBox="1"/>
          <p:nvPr/>
        </p:nvSpPr>
        <p:spPr>
          <a:xfrm>
            <a:off x="3403600" y="5212080"/>
            <a:ext cx="151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EF41E-AE74-4898-BB18-C7AB4835BD54}"/>
              </a:ext>
            </a:extLst>
          </p:cNvPr>
          <p:cNvSpPr txBox="1"/>
          <p:nvPr/>
        </p:nvSpPr>
        <p:spPr>
          <a:xfrm>
            <a:off x="4792425" y="5212080"/>
            <a:ext cx="151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temporal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7BD09-0955-4B8E-BDE9-D1EE236B4074}"/>
              </a:ext>
            </a:extLst>
          </p:cNvPr>
          <p:cNvSpPr txBox="1"/>
          <p:nvPr/>
        </p:nvSpPr>
        <p:spPr>
          <a:xfrm>
            <a:off x="797560" y="6352066"/>
            <a:ext cx="28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taxi_db.yellow_taxi_trips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FAD6A-688A-4B70-9135-AD2830FDE9D2}"/>
              </a:ext>
            </a:extLst>
          </p:cNvPr>
          <p:cNvSpPr txBox="1"/>
          <p:nvPr/>
        </p:nvSpPr>
        <p:spPr>
          <a:xfrm>
            <a:off x="6306264" y="6304158"/>
            <a:ext cx="36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taxi_db.yellow_taxi_trips_curated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1C071-F78C-4B98-8E73-7D1072FC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93" y="5069116"/>
            <a:ext cx="1161415" cy="1293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8A25E-EAA7-4BCA-8977-80F01D60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83" y="5002970"/>
            <a:ext cx="1161415" cy="12932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E77EA5-CD4B-474E-BCE5-202A2368CE47}"/>
              </a:ext>
            </a:extLst>
          </p:cNvPr>
          <p:cNvSpPr/>
          <p:nvPr/>
        </p:nvSpPr>
        <p:spPr>
          <a:xfrm>
            <a:off x="6243320" y="5673745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523E80-5B64-4263-83A6-D2629705BE70}"/>
              </a:ext>
            </a:extLst>
          </p:cNvPr>
          <p:cNvSpPr/>
          <p:nvPr/>
        </p:nvSpPr>
        <p:spPr>
          <a:xfrm>
            <a:off x="2825473" y="5673745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5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4.2. Transform green taxi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-taxi-workshop/03-TransformData/2-TransformData-GreenTaxi.scala</a:t>
            </a:r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execute the notebook with common functions</a:t>
            </a:r>
            <a:br>
              <a:rPr lang="en-US" sz="2400" dirty="0"/>
            </a:br>
            <a:r>
              <a:rPr lang="en-US" sz="2400" dirty="0"/>
              <a:t>(2) Denormalize - join yellow taxi with all reference datasets and persist to DBFS</a:t>
            </a:r>
            <a:br>
              <a:rPr lang="en-US" sz="2400" dirty="0"/>
            </a:br>
            <a:r>
              <a:rPr lang="en-US" sz="2400" dirty="0"/>
              <a:t>(3) Define Hive table for the transformed dataset (curated), create partitions (year, month)</a:t>
            </a:r>
            <a:br>
              <a:rPr lang="en-US" sz="2400" dirty="0"/>
            </a:br>
            <a:r>
              <a:rPr lang="en-US" sz="2400" dirty="0"/>
              <a:t>(4)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132E-CFA0-49D0-86C5-1D3C2BB76979}"/>
              </a:ext>
            </a:extLst>
          </p:cNvPr>
          <p:cNvSpPr txBox="1"/>
          <p:nvPr/>
        </p:nvSpPr>
        <p:spPr>
          <a:xfrm>
            <a:off x="3403600" y="5212080"/>
            <a:ext cx="151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EF41E-AE74-4898-BB18-C7AB4835BD54}"/>
              </a:ext>
            </a:extLst>
          </p:cNvPr>
          <p:cNvSpPr txBox="1"/>
          <p:nvPr/>
        </p:nvSpPr>
        <p:spPr>
          <a:xfrm>
            <a:off x="4792425" y="5212080"/>
            <a:ext cx="1513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temporal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7BD09-0955-4B8E-BDE9-D1EE236B4074}"/>
              </a:ext>
            </a:extLst>
          </p:cNvPr>
          <p:cNvSpPr txBox="1"/>
          <p:nvPr/>
        </p:nvSpPr>
        <p:spPr>
          <a:xfrm>
            <a:off x="797560" y="6352066"/>
            <a:ext cx="28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taxi_db.yellow_taxi_trips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FAD6A-688A-4B70-9135-AD2830FDE9D2}"/>
              </a:ext>
            </a:extLst>
          </p:cNvPr>
          <p:cNvSpPr txBox="1"/>
          <p:nvPr/>
        </p:nvSpPr>
        <p:spPr>
          <a:xfrm>
            <a:off x="6306264" y="6304158"/>
            <a:ext cx="36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taxi_db.yellow_taxi_trips_curated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1C071-F78C-4B98-8E73-7D1072FC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93" y="5069116"/>
            <a:ext cx="1161415" cy="1293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8A25E-EAA7-4BCA-8977-80F01D60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283" y="5002970"/>
            <a:ext cx="1161415" cy="12932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E77EA5-CD4B-474E-BCE5-202A2368CE47}"/>
              </a:ext>
            </a:extLst>
          </p:cNvPr>
          <p:cNvSpPr/>
          <p:nvPr/>
        </p:nvSpPr>
        <p:spPr>
          <a:xfrm>
            <a:off x="6243320" y="5673745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523E80-5B64-4263-83A6-D2629705BE70}"/>
              </a:ext>
            </a:extLst>
          </p:cNvPr>
          <p:cNvSpPr/>
          <p:nvPr/>
        </p:nvSpPr>
        <p:spPr>
          <a:xfrm>
            <a:off x="2825473" y="5673745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0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Recap of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7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completed-</a:t>
            </a:r>
          </a:p>
          <a:p>
            <a:pPr marL="0" indent="0">
              <a:buNone/>
            </a:pPr>
            <a:r>
              <a:rPr lang="en-US" dirty="0"/>
              <a:t>Denormalizing yellow and green trip taxi data – joining with reference data, and saving as parquet, and ran hive tables &amp; stats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46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</a:t>
            </a:r>
            <a:r>
              <a:rPr lang="en-US" sz="4000" b="1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materialized 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3492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5.1. Create materialized 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-taxi-workshop/04-CreateMaterializedView/1-CreateMaterializedViews.scala</a:t>
            </a:r>
          </a:p>
          <a:p>
            <a:pPr marL="0" indent="0">
              <a:buNone/>
            </a:pPr>
            <a:r>
              <a:rPr lang="en-US" sz="2400" dirty="0"/>
              <a:t>In this notebook, -</a:t>
            </a:r>
            <a:br>
              <a:rPr lang="en-US" sz="2400" dirty="0"/>
            </a:br>
            <a:r>
              <a:rPr lang="en-US" sz="2400" dirty="0"/>
              <a:t>(1) We execute the notebook with common functions</a:t>
            </a:r>
            <a:br>
              <a:rPr lang="en-US" sz="2400" dirty="0"/>
            </a:br>
            <a:r>
              <a:rPr lang="en-US" sz="2400" dirty="0"/>
              <a:t>(2) We add columns to yellow taxi data to match green taxi data</a:t>
            </a:r>
            <a:br>
              <a:rPr lang="en-US" sz="2400" dirty="0"/>
            </a:br>
            <a:r>
              <a:rPr lang="en-US" sz="2400" dirty="0"/>
              <a:t>(3) Do a union all on yellow and green taxi curated datasets and persist to DBFS</a:t>
            </a:r>
            <a:br>
              <a:rPr lang="en-US" sz="2400" dirty="0"/>
            </a:br>
            <a:r>
              <a:rPr lang="en-US" sz="2400" dirty="0"/>
              <a:t>(4) Define Hive table for the transformed dataset (curated), create partitions (taxi type, year, month)</a:t>
            </a:r>
            <a:br>
              <a:rPr lang="en-US" sz="2400" dirty="0"/>
            </a:br>
            <a:r>
              <a:rPr lang="en-US" sz="2400" dirty="0"/>
              <a:t>(5) Compute statistics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132E-CFA0-49D0-86C5-1D3C2BB76979}"/>
              </a:ext>
            </a:extLst>
          </p:cNvPr>
          <p:cNvSpPr txBox="1"/>
          <p:nvPr/>
        </p:nvSpPr>
        <p:spPr>
          <a:xfrm>
            <a:off x="3403600" y="5212080"/>
            <a:ext cx="151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few extra</a:t>
            </a:r>
            <a:br>
              <a:rPr lang="en-US" dirty="0"/>
            </a:br>
            <a:r>
              <a:rPr lang="en-US" dirty="0"/>
              <a:t>fields</a:t>
            </a:r>
            <a:br>
              <a:rPr lang="en-US" dirty="0"/>
            </a:br>
            <a:r>
              <a:rPr lang="en-US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7BD09-0955-4B8E-BDE9-D1EE236B4074}"/>
              </a:ext>
            </a:extLst>
          </p:cNvPr>
          <p:cNvSpPr txBox="1"/>
          <p:nvPr/>
        </p:nvSpPr>
        <p:spPr>
          <a:xfrm>
            <a:off x="797560" y="6352066"/>
            <a:ext cx="35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taxi_db.yellow_taxi_trips_curated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FAD6A-688A-4B70-9135-AD2830FDE9D2}"/>
              </a:ext>
            </a:extLst>
          </p:cNvPr>
          <p:cNvSpPr txBox="1"/>
          <p:nvPr/>
        </p:nvSpPr>
        <p:spPr>
          <a:xfrm>
            <a:off x="4792425" y="6312197"/>
            <a:ext cx="36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taxi_db.green_taxi_trips_curated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1C071-F78C-4B98-8E73-7D1072FC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93" y="5069116"/>
            <a:ext cx="1161415" cy="1293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8A25E-EAA7-4BCA-8977-80F01D60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85" y="5058834"/>
            <a:ext cx="1161415" cy="12932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E77EA5-CD4B-474E-BCE5-202A2368CE47}"/>
              </a:ext>
            </a:extLst>
          </p:cNvPr>
          <p:cNvSpPr/>
          <p:nvPr/>
        </p:nvSpPr>
        <p:spPr>
          <a:xfrm>
            <a:off x="8013700" y="5633104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523E80-5B64-4263-83A6-D2629705BE70}"/>
              </a:ext>
            </a:extLst>
          </p:cNvPr>
          <p:cNvSpPr/>
          <p:nvPr/>
        </p:nvSpPr>
        <p:spPr>
          <a:xfrm>
            <a:off x="2825473" y="5673745"/>
            <a:ext cx="848360" cy="26108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57F8E6-540B-439C-9FA5-B3F8AADD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12" y="5027129"/>
            <a:ext cx="1161415" cy="1293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8F996E-B516-4A87-9D27-3C78E7AB99AC}"/>
              </a:ext>
            </a:extLst>
          </p:cNvPr>
          <p:cNvSpPr txBox="1"/>
          <p:nvPr/>
        </p:nvSpPr>
        <p:spPr>
          <a:xfrm>
            <a:off x="8369577" y="6308772"/>
            <a:ext cx="364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taxi_db.taxi_trips_mat_view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4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a report with visualization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32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The Azure services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585E2-6DB2-4E9D-9C80-2F7FE475AFDA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07090-981A-4E8E-9FE0-D67E37EC5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46" y="2600596"/>
            <a:ext cx="1307688" cy="130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4DB5D-BA60-45A3-86D0-FBBD0FB60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396" y="2649504"/>
            <a:ext cx="1288834" cy="1288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A24A4-965B-4CB7-A10B-99D46ACD7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069" y="2679559"/>
            <a:ext cx="2428875" cy="122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77FCB8-A731-45E4-9D85-826FC41B5026}"/>
              </a:ext>
            </a:extLst>
          </p:cNvPr>
          <p:cNvSpPr txBox="1"/>
          <p:nvPr/>
        </p:nvSpPr>
        <p:spPr>
          <a:xfrm>
            <a:off x="1188720" y="4841240"/>
            <a:ext cx="973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Utilities:</a:t>
            </a:r>
            <a:br>
              <a:rPr lang="en-US" dirty="0"/>
            </a:br>
            <a:r>
              <a:rPr lang="en-US" dirty="0"/>
              <a:t>Azure Cloud Shell – for provisioning storage and copying data</a:t>
            </a:r>
          </a:p>
          <a:p>
            <a:r>
              <a:rPr lang="en-US" dirty="0"/>
              <a:t>Azure SQL Database Query Explorer – cloud IDE for Azure SQL DB</a:t>
            </a:r>
          </a:p>
        </p:txBody>
      </p:sp>
    </p:spTree>
    <p:extLst>
      <p:ext uri="{BB962C8B-B14F-4D97-AF65-F5344CB8AC3E}">
        <p14:creationId xmlns:p14="http://schemas.microsoft.com/office/powerpoint/2010/main" val="1990616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6.1. Generate report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Lets review this notebook-</a:t>
            </a:r>
            <a:br>
              <a:rPr lang="en-US" sz="2400" dirty="0"/>
            </a:br>
            <a:r>
              <a:rPr lang="en-US" sz="2400" dirty="0" err="1"/>
              <a:t>nyc</a:t>
            </a:r>
            <a:r>
              <a:rPr lang="en-US" sz="2400" dirty="0"/>
              <a:t>-taxi-workshop/05-GenerateReports/Report-1.scala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notebook, we will run several reports and visualize-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Trip count by taxi type</a:t>
            </a:r>
          </a:p>
          <a:p>
            <a:pPr marL="0" indent="0">
              <a:buNone/>
            </a:pPr>
            <a:r>
              <a:rPr lang="en-US" sz="2400" dirty="0"/>
              <a:t>2. Revenue including tips by taxi type</a:t>
            </a:r>
          </a:p>
          <a:p>
            <a:pPr marL="0" indent="0">
              <a:buNone/>
            </a:pPr>
            <a:r>
              <a:rPr lang="en-US" sz="2400" dirty="0"/>
              <a:t>3. Revenue share by taxi type</a:t>
            </a:r>
          </a:p>
          <a:p>
            <a:pPr marL="0" indent="0">
              <a:buNone/>
            </a:pPr>
            <a:r>
              <a:rPr lang="en-US" sz="2400" dirty="0"/>
              <a:t>4. Trip count trend between 2013 and 2016</a:t>
            </a:r>
          </a:p>
          <a:p>
            <a:pPr marL="0" indent="0">
              <a:buNone/>
            </a:pPr>
            <a:r>
              <a:rPr lang="en-US" sz="2400" dirty="0"/>
              <a:t>5. Trip count trend by month, by taxi type, for 2016</a:t>
            </a:r>
          </a:p>
          <a:p>
            <a:pPr marL="0" indent="0">
              <a:buNone/>
            </a:pPr>
            <a:r>
              <a:rPr lang="en-US" sz="2400" dirty="0"/>
              <a:t>6.  Average trip distance by taxi type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776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6.1. Generate report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7.  Average trip amount by taxi type</a:t>
            </a:r>
          </a:p>
          <a:p>
            <a:pPr marL="0" indent="0">
              <a:buNone/>
            </a:pPr>
            <a:r>
              <a:rPr lang="en-US" sz="2400" dirty="0"/>
              <a:t>8.  Trips with no tip, by taxi type</a:t>
            </a:r>
          </a:p>
          <a:p>
            <a:pPr marL="0" indent="0">
              <a:buNone/>
            </a:pPr>
            <a:r>
              <a:rPr lang="en-US" sz="2400" dirty="0"/>
              <a:t>9.  Trips with no charge, by taxi type</a:t>
            </a:r>
          </a:p>
          <a:p>
            <a:pPr marL="0" indent="0">
              <a:buNone/>
            </a:pPr>
            <a:r>
              <a:rPr lang="en-US" sz="2400" dirty="0"/>
              <a:t>10. Trips by payment type</a:t>
            </a:r>
          </a:p>
          <a:p>
            <a:pPr marL="0" indent="0">
              <a:buNone/>
            </a:pPr>
            <a:r>
              <a:rPr lang="en-US" sz="2400" dirty="0"/>
              <a:t>11. Trip trend by pickup hour for yellow taxi in 2016</a:t>
            </a:r>
          </a:p>
          <a:p>
            <a:pPr marL="0" indent="0">
              <a:buNone/>
            </a:pPr>
            <a:r>
              <a:rPr lang="en-US" sz="2400" dirty="0"/>
              <a:t>12. Top 3 yellow taxi pickup-</a:t>
            </a:r>
            <a:r>
              <a:rPr lang="en-US" sz="2400" dirty="0" err="1"/>
              <a:t>dropoff</a:t>
            </a:r>
            <a:r>
              <a:rPr lang="en-US" sz="2400" dirty="0"/>
              <a:t> zones for 2016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617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905346" y="2690968"/>
            <a:ext cx="10375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 lab - Module 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 job automation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66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7.1. Global </a:t>
            </a:r>
            <a:r>
              <a:rPr lang="en-US" dirty="0" err="1">
                <a:solidFill>
                  <a:schemeClr val="bg1"/>
                </a:solidFill>
              </a:rPr>
              <a:t>vars</a:t>
            </a:r>
            <a:r>
              <a:rPr lang="en-US" dirty="0">
                <a:solidFill>
                  <a:schemeClr val="bg1"/>
                </a:solidFill>
              </a:rPr>
              <a:t> and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Lets review the notebook-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/>
              <a:t>nyc</a:t>
            </a:r>
            <a:r>
              <a:rPr lang="en-US" dirty="0"/>
              <a:t>-taxi-workshop/06-BatchJob/</a:t>
            </a:r>
            <a:r>
              <a:rPr lang="en-US" dirty="0" err="1"/>
              <a:t>GlobalVarsAndMethods.scala</a:t>
            </a:r>
            <a:endParaRPr lang="en-US" dirty="0"/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notebook-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We define JDBC credentials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We create a function to generate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querying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batch_job_history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 in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2994740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7.2. Report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Lets review the notebook-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/>
              <a:t>nyc</a:t>
            </a:r>
            <a:r>
              <a:rPr lang="en-US" dirty="0"/>
              <a:t>-taxi-workshop/06-BatchJob/Report-1.scala</a:t>
            </a: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notebook-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We create a dataframe – a simple report – trips by year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Persist the data to Azure SQL database table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trips_by_year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68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7.3. Report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Lets review the notebook-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/>
              <a:t>nyc</a:t>
            </a:r>
            <a:r>
              <a:rPr lang="en-US" dirty="0"/>
              <a:t>-taxi-workshop/06-BatchJob/Report-2.scala</a:t>
            </a: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notebook-</a:t>
            </a: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We create a dataframe – a simple report – trips by hour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Persist the data to Azure SQL database table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trips_by_hour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461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7.4. Workflow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Lets review the notebook-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/>
              <a:t>nyc</a:t>
            </a:r>
            <a:r>
              <a:rPr lang="en-US" dirty="0"/>
              <a:t>-taxi-workshop/06-BatchJob/</a:t>
            </a:r>
            <a:r>
              <a:rPr lang="en-US" dirty="0" err="1"/>
              <a:t>Workflow.scala</a:t>
            </a:r>
            <a:endParaRPr lang="en-US" dirty="0"/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is a notebook workflow spec and in this we –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(1) Execute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GlobalVarsAndFunctions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(2) We generate batch ID by calling a method from #1</a:t>
            </a:r>
          </a:p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(3) We insert start time into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batch_job_history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execute notebook Report-1, then insert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completion time into the RDBMS table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30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7.4. Workflow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(4) If #3 completed successfully, we repeat #3 for Report-2</a:t>
            </a:r>
          </a:p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(5) If #4 completed successfully, we exit with a pass status</a:t>
            </a:r>
          </a:p>
          <a:p>
            <a:pPr marL="0" indent="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(6) We create a batch job in which we call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workflow.scala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do multiple ad-hoc executions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62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6FEB-EB6E-4B90-B958-172104D3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5DF4C-96FB-4755-9635-D91BD046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418302"/>
            <a:ext cx="9641840" cy="37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9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C7E23-E10C-4C17-A71A-094D40BA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503012"/>
            <a:ext cx="7261114" cy="55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8BB-1F44-B946-B118-6C380D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6600" dirty="0">
                <a:latin typeface="Segoe UI Light" panose="020B0502040204020203" pitchFamily="34" charset="0"/>
              </a:rPr>
              <a:t>The lab modules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EE6221C-E659-9546-A5A1-BE8D985B7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610045"/>
              </p:ext>
            </p:extLst>
          </p:nvPr>
        </p:nvGraphicFramePr>
        <p:xfrm>
          <a:off x="-1111348" y="1785131"/>
          <a:ext cx="10922391" cy="477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80794E-4C02-6B47-898D-C407AE402D6A}"/>
              </a:ext>
            </a:extLst>
          </p:cNvPr>
          <p:cNvSpPr txBox="1"/>
          <p:nvPr/>
        </p:nvSpPr>
        <p:spPr>
          <a:xfrm>
            <a:off x="2530816" y="2074135"/>
            <a:ext cx="67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 datasets using Azure cloud shell into your storage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207DA-F43D-EF48-9EC8-E9AE7FEFD98E}"/>
              </a:ext>
            </a:extLst>
          </p:cNvPr>
          <p:cNvSpPr txBox="1"/>
          <p:nvPr/>
        </p:nvSpPr>
        <p:spPr>
          <a:xfrm>
            <a:off x="4577274" y="3467472"/>
            <a:ext cx="72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Apply data transformations to homogenize schemas across taxi type over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EB960-9C0F-2D48-90F0-512F9E9EAAB4}"/>
              </a:ext>
            </a:extLst>
          </p:cNvPr>
          <p:cNvSpPr txBox="1"/>
          <p:nvPr/>
        </p:nvSpPr>
        <p:spPr>
          <a:xfrm>
            <a:off x="6867573" y="4225240"/>
            <a:ext cx="604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Homogenize and merge curated yellow and green 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taxi data into a single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4BD1D-5802-B546-AB44-F648DBC0CF5D}"/>
              </a:ext>
            </a:extLst>
          </p:cNvPr>
          <p:cNvSpPr txBox="1"/>
          <p:nvPr/>
        </p:nvSpPr>
        <p:spPr>
          <a:xfrm>
            <a:off x="7936035" y="5806330"/>
            <a:ext cx="488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and schedule and automated 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Databricks batch job, write to RDBMS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7F9CC-A3B3-46F0-8180-2B440036E7EB}"/>
              </a:ext>
            </a:extLst>
          </p:cNvPr>
          <p:cNvSpPr txBox="1"/>
          <p:nvPr/>
        </p:nvSpPr>
        <p:spPr>
          <a:xfrm>
            <a:off x="3702734" y="2767034"/>
            <a:ext cx="724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CSV from blob storage, save raw data as partitioned parquet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90D345-9CA1-485E-9699-F12A551D36AA}"/>
              </a:ext>
            </a:extLst>
          </p:cNvPr>
          <p:cNvSpPr txBox="1"/>
          <p:nvPr/>
        </p:nvSpPr>
        <p:spPr>
          <a:xfrm>
            <a:off x="7356133" y="5015785"/>
            <a:ext cx="604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some reports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some charts</a:t>
            </a:r>
          </a:p>
        </p:txBody>
      </p:sp>
    </p:spTree>
    <p:extLst>
      <p:ext uri="{BB962C8B-B14F-4D97-AF65-F5344CB8AC3E}">
        <p14:creationId xmlns:p14="http://schemas.microsoft.com/office/powerpoint/2010/main" val="2299296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348110" y="2672861"/>
            <a:ext cx="611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032355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 Workshop - preview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u="sng" dirty="0">
                <a:solidFill>
                  <a:prstClr val="black"/>
                </a:solidFill>
                <a:latin typeface="Calibri" panose="020F0502020204030204"/>
              </a:rPr>
              <a:t>Lecture/discussion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: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Data science process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Data science lexicon – level set</a:t>
            </a:r>
          </a:p>
          <a:p>
            <a:pPr marL="0" indent="0">
              <a:buNone/>
            </a:pP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u="sng" dirty="0">
                <a:solidFill>
                  <a:prstClr val="black"/>
                </a:solidFill>
                <a:latin typeface="Calibri" panose="020F0502020204030204"/>
              </a:rPr>
              <a:t>Lab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Use case: Flight delay prediction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Technologies/Services: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(1) Azure Machine Learning (AML) Studio – we will learn how to predict flight delays using AML – ingest, cleanse, dedupe, train, test, operational model, batch score 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(2) Spark ML – we will repeat the exact same experiment in Spark ML – dataframe API for a more scalable solution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We will discuss how we can operationalize a Spark model trained in Databricks on the Azure ML platform</a:t>
            </a:r>
            <a:br>
              <a:rPr lang="en-US" sz="4000" dirty="0">
                <a:solidFill>
                  <a:prstClr val="black"/>
                </a:solidFill>
                <a:latin typeface="Calibri" panose="020F0502020204030204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16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633B18-1C6A-4A9A-8FA2-495C977EB777}"/>
              </a:ext>
            </a:extLst>
          </p:cNvPr>
          <p:cNvSpPr txBox="1">
            <a:spLocks/>
          </p:cNvSpPr>
          <p:nvPr/>
        </p:nvSpPr>
        <p:spPr>
          <a:xfrm>
            <a:off x="838200" y="1889000"/>
            <a:ext cx="10442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Terminate your cluster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Any questions?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Note: you will use the same cluster next week for the machine learning on Databricks workshop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6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66CC-4B4E-B246-AADB-5A6BB83F2DD4}"/>
              </a:ext>
            </a:extLst>
          </p:cNvPr>
          <p:cNvSpPr txBox="1"/>
          <p:nvPr/>
        </p:nvSpPr>
        <p:spPr>
          <a:xfrm>
            <a:off x="3084159" y="2682288"/>
            <a:ext cx="654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copy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With Azure Cloud Shell - Bash</a:t>
            </a:r>
          </a:p>
        </p:txBody>
      </p:sp>
    </p:spTree>
    <p:extLst>
      <p:ext uri="{BB962C8B-B14F-4D97-AF65-F5344CB8AC3E}">
        <p14:creationId xmlns:p14="http://schemas.microsoft.com/office/powerpoint/2010/main" val="417181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load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34D2-17A4-7748-AF0C-522D48E3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61" y="189568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Launch cloud shell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a resource group in US East 2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a storage account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Create blob storage containers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Copy data for the workshop (details in doc)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Upload a subset of the workshop data into staging directory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6D55-2E4D-4B16-A9A5-7509DB54EB5D}"/>
              </a:ext>
            </a:extLst>
          </p:cNvPr>
          <p:cNvSpPr txBox="1"/>
          <p:nvPr/>
        </p:nvSpPr>
        <p:spPr>
          <a:xfrm>
            <a:off x="5883475" y="5165974"/>
            <a:ext cx="4557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Instructions:</a:t>
            </a:r>
            <a:br>
              <a:rPr lang="en-US" sz="2000" b="1" dirty="0"/>
            </a:br>
            <a:r>
              <a:rPr lang="en-US" sz="2000" dirty="0">
                <a:hlinkClick r:id="rId3"/>
              </a:rPr>
              <a:t>https://aka.ms/DEW-Setup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7CAB8-0DC8-47AE-926F-F1D515FE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213" y="4886228"/>
            <a:ext cx="1621262" cy="1752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2B95B3-F047-4B16-A202-0A67E164ACE4}"/>
              </a:ext>
            </a:extLst>
          </p:cNvPr>
          <p:cNvSpPr/>
          <p:nvPr/>
        </p:nvSpPr>
        <p:spPr>
          <a:xfrm rot="10800000" flipV="1">
            <a:off x="5883474" y="5754385"/>
            <a:ext cx="6664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Copying the entire dataset (30 GB) look 2 hours USE2-USE2</a:t>
            </a:r>
            <a:b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the lab- we will use a subset</a:t>
            </a:r>
          </a:p>
        </p:txBody>
      </p:sp>
    </p:spTree>
    <p:extLst>
      <p:ext uri="{BB962C8B-B14F-4D97-AF65-F5344CB8AC3E}">
        <p14:creationId xmlns:p14="http://schemas.microsoft.com/office/powerpoint/2010/main" val="280667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66C5-624E-344E-9C58-26CE410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now…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08133-DFB1-4263-9EFA-AF92EAE3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have the following set up in your subscription: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3E8613-61CD-4DE7-A998-FBCF8E2844AE}"/>
              </a:ext>
            </a:extLst>
          </p:cNvPr>
          <p:cNvSpPr/>
          <p:nvPr/>
        </p:nvSpPr>
        <p:spPr>
          <a:xfrm>
            <a:off x="923920" y="2364635"/>
            <a:ext cx="10067453" cy="18585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F4BA-3081-4ED6-A263-6CB8B4EF2618}"/>
              </a:ext>
            </a:extLst>
          </p:cNvPr>
          <p:cNvSpPr txBox="1"/>
          <p:nvPr/>
        </p:nvSpPr>
        <p:spPr>
          <a:xfrm>
            <a:off x="1461249" y="2161296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Resource 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C85518-41F8-4907-8391-2FA798325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314" y="2640077"/>
            <a:ext cx="1307688" cy="130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CE81D-0422-4F78-8848-4E5807C87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002" y="5114402"/>
            <a:ext cx="2089382" cy="800189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51D6DCC-15D1-41C4-BF02-427C8B4BA4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2928" y="3581400"/>
            <a:ext cx="1045912" cy="69596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03DEC3-A757-492B-91DC-A2D7B0FC601C}"/>
              </a:ext>
            </a:extLst>
          </p:cNvPr>
          <p:cNvSpPr txBox="1"/>
          <p:nvPr/>
        </p:nvSpPr>
        <p:spPr>
          <a:xfrm>
            <a:off x="8585200" y="467868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C6FB7-FB5A-4B37-B494-6FD1376904EB}"/>
              </a:ext>
            </a:extLst>
          </p:cNvPr>
          <p:cNvSpPr txBox="1"/>
          <p:nvPr/>
        </p:nvSpPr>
        <p:spPr>
          <a:xfrm>
            <a:off x="4988906" y="3975705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Containers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E85EF-0DC7-45B9-8C9E-6BF4763BF6DE}"/>
              </a:ext>
            </a:extLst>
          </p:cNvPr>
          <p:cNvSpPr txBox="1"/>
          <p:nvPr/>
        </p:nvSpPr>
        <p:spPr>
          <a:xfrm>
            <a:off x="6954520" y="2409444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Storage account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5231B8-AA50-427D-AF24-046009E9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507" y="4331736"/>
            <a:ext cx="1670871" cy="2155424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5960765-DFA5-4352-9D31-D7C9FE2C377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314440" y="5514497"/>
            <a:ext cx="2137562" cy="79740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9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MSG KM Document" ma:contentTypeID="0x0101000E4CB7077FEE4FF7AE86D4A500EEC7800300F96E2758736AEF45AFCE0C190C2A9DEC00CC074746C0EF6D439A06F1AAD31A3C2B" ma:contentTypeVersion="48" ma:contentTypeDescription="A document content type used by Infopedia." ma:contentTypeScope="" ma:versionID="4d20be9e2a4e26937715fe92d2dcb872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230E9DF3-BE65-4C73-A93B-D1236EBD677E" xmlns:ns4="b3bc04a5-d503-43b1-b98c-a8cf663329d9" xmlns:ns5="2478d1b8-79bf-461f-b8e8-704d21601f1a" targetNamespace="http://schemas.microsoft.com/office/2006/metadata/properties" ma:root="true" ma:fieldsID="0f49a0d92bc07c615813dd5bfed3765a" ns1:_="" ns2:_="" ns3:_="" ns4:_="" ns5:_="">
    <xsd:import namespace="http://schemas.microsoft.com/sharepoint/v3"/>
    <xsd:import namespace="230e9df3-be65-4c73-a93b-d1236ebd677e"/>
    <xsd:import namespace="230E9DF3-BE65-4C73-A93B-D1236EBD677E"/>
    <xsd:import namespace="b3bc04a5-d503-43b1-b98c-a8cf663329d9"/>
    <xsd:import namespace="2478d1b8-79bf-461f-b8e8-704d21601f1a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Description" minOccurs="0"/>
                <xsd:element ref="ns2:Owner"/>
                <xsd:element ref="ns3:PublishDate" minOccurs="0"/>
                <xsd:element ref="ns1:PublishingPageContent" minOccurs="0"/>
                <xsd:element ref="ns2:Thumbnail1" minOccurs="0"/>
                <xsd:element ref="ns1:AverageRating" minOccurs="0"/>
                <xsd:element ref="ns1:RatingCount" minOccurs="0"/>
                <xsd:element ref="ns1:PublishingExpirationDate" minOccurs="0"/>
                <xsd:element ref="ns3:ApplyWorkflowRules" minOccurs="0"/>
                <xsd:element ref="ns2:ContentID" minOccurs="0"/>
                <xsd:element ref="ns2:Blog_x0020_Name" minOccurs="0"/>
                <xsd:element ref="ns2:hd9637eefc984b85b6097c6374e15725" minOccurs="0"/>
                <xsd:element ref="ns2:TaxCatchAll" minOccurs="0"/>
                <xsd:element ref="ns2:TaxCatchAllLabel" minOccurs="0"/>
                <xsd:element ref="ns2:b4224c12c78d42ea9b214de0badf8358" minOccurs="0"/>
                <xsd:element ref="ns2:_dlc_DocId" minOccurs="0"/>
                <xsd:element ref="ns2:TaxKeywordTaxHTField" minOccurs="0"/>
                <xsd:element ref="ns2:_dlc_DocIdUrl" minOccurs="0"/>
                <xsd:element ref="ns2:_dlc_DocIdPersistId" minOccurs="0"/>
                <xsd:element ref="ns1:ReportOwner" minOccurs="0"/>
                <xsd:element ref="ns2:m6d26e40ac264097a006193f92232ece" minOccurs="0"/>
                <xsd:element ref="ns2:ConfidentialityTaxHTField0" minOccurs="0"/>
                <xsd:element ref="ns2:od9986d31974458fb3007746ec0bce5f" minOccurs="0"/>
                <xsd:element ref="ns2:bf80e81150e248c48aa8cffdf0021a1f" minOccurs="0"/>
                <xsd:element ref="ns2:mb88723863e1404388ba3733387d48df" minOccurs="0"/>
                <xsd:element ref="ns2:l3c3ea61849e4288a8acc49bb5388e8c" minOccurs="0"/>
                <xsd:element ref="ns2:i0d941ee1e744ffea7aeee9924c91cbb" minOccurs="0"/>
                <xsd:element ref="ns2:i1b478372f814787abd313030b81fcb2" minOccurs="0"/>
                <xsd:element ref="ns2:Coowner" minOccurs="0"/>
                <xsd:element ref="ns2:k21a64daf20d4502b2796a1c6b8ce6c8" minOccurs="0"/>
                <xsd:element ref="ns2:b60f8d2dbb984f349d80d8196897f4d3" minOccurs="0"/>
                <xsd:element ref="ns2:ec5b2ad5c27b45fb8a00a1f27c7ce1ae" minOccurs="0"/>
                <xsd:element ref="ns2:m6c7b4717b6346e6a075a59dd47eac69" minOccurs="0"/>
                <xsd:element ref="ns2:kf34bcdc8fc34e479d3f94c6210e8e27" minOccurs="0"/>
                <xsd:element ref="ns2:ef109fd36bcf4bcd9dd945731030600b" minOccurs="0"/>
                <xsd:element ref="ns2:eb54ac91059940029a3cc8a4ff5af673" minOccurs="0"/>
                <xsd:element ref="ns2:k20e0dfa74bf4e44818db03027b0ccd8" minOccurs="0"/>
                <xsd:element ref="ns2:GenericText2" minOccurs="0"/>
                <xsd:element ref="ns2:GenericHTML1" minOccurs="0"/>
                <xsd:element ref="ns4:Update_x0020_Parent_x0020_Child_x0020_Relation_x0028_1_x0029_0" minOccurs="0"/>
                <xsd:element ref="ns1:_ip_UnifiedCompliancePolicyProperties" minOccurs="0"/>
                <xsd:element ref="ns1:_ip_UnifiedCompliancePolicyUIAction" minOccurs="0"/>
                <xsd:element ref="ns5:LastSharedByUser" minOccurs="0"/>
                <xsd:element ref="ns5:LastSharedByTime" minOccurs="0"/>
                <xsd:element ref="ns4:ODSWF2" minOccurs="0"/>
                <xsd:element ref="ns4:Update_x0020_Parent_x0020_Child_x0020_Relation_x0028_1_x0029_1" minOccurs="0"/>
                <xsd:element ref="ns4:ODSWF_x0028_1_x0029_" minOccurs="0"/>
                <xsd:element ref="ns4:ODSWF2_x0028_1_x0029_" minOccurs="0"/>
                <xsd:element ref="ns4:ODSWF_x0028_1_x0029_0" minOccurs="0"/>
                <xsd:element ref="ns4:ODSWF_x0028_1_x0029_1" minOccurs="0"/>
                <xsd:element ref="ns4:ODSWF1" minOccurs="0"/>
                <xsd:element ref="ns4:ODSWF2_x0028_1_x0029_0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description="" ma:hidden="true" ma:internalName="RoutingRuleDescription" ma:readOnly="false">
      <xsd:simpleType>
        <xsd:restriction base="dms:Text">
          <xsd:maxLength value="255"/>
        </xsd:restriction>
      </xsd:simpleType>
    </xsd:element>
    <xsd:element name="PublishingPageContent" ma:index="9" nillable="true" ma:displayName="Page Content" ma:description="Page Content is a site column created by the Publishing feature. It is used on the Article Page Content Type as the content of the page." ma:internalName="PublishingPageContent" ma:readOnly="false">
      <xsd:simpleType>
        <xsd:restriction base="dms:Unknown"/>
      </xsd:simpleType>
    </xsd:element>
    <xsd:element name="AverageRating" ma:index="13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14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  <xsd:element name="ReportOwner" ma:index="33" nillable="true" ma:displayName="Owner (People and Groups)" ma:description="Owner of this document" ma:hidden="true" ma:list="UserInfo" ma:SearchPeopleOnly="false" ma:SharePointGroup="0" ma:internalName="Report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ip_UnifiedCompliancePolicyProperties" ma:index="6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7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DocumentDescription" ma:index="3" nillable="true" ma:displayName="Document Description" ma:description="Alternate description for documents that can be used for display." ma:internalName="DocumentDescription">
      <xsd:simpleType>
        <xsd:restriction base="dms:Note">
          <xsd:maxLength value="255"/>
        </xsd:restriction>
      </xsd:simpleType>
    </xsd:element>
    <xsd:element name="Owner" ma:index="4" ma:displayName="Owner" ma:list="UserInfo" ma:SharePointGroup="0" ma:internalName="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umbnail1" ma:index="10" nillable="true" ma:displayName="Thumbnail" ma:format="Hyperlink" ma:internalName="Thumbnail1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ntentID" ma:index="19" nillable="true" ma:displayName="ContentID" ma:indexed="true" ma:internalName="ContentID">
      <xsd:simpleType>
        <xsd:restriction base="dms:Text">
          <xsd:maxLength value="255"/>
        </xsd:restriction>
      </xsd:simpleType>
    </xsd:element>
    <xsd:element name="Blog_x0020_Name" ma:index="20" nillable="true" ma:displayName="Blog Name" ma:description="Title of an Infopedia Blog" ma:internalName="Blog_x0020_Name">
      <xsd:simpleType>
        <xsd:restriction base="dms:Text">
          <xsd:maxLength value="255"/>
        </xsd:restriction>
      </xsd:simpleType>
    </xsd:element>
    <xsd:element name="hd9637eefc984b85b6097c6374e15725" ma:index="22" nillable="true" ma:taxonomy="true" ma:internalName="hd9637eefc984b85b6097c6374e15725" ma:taxonomyFieldName="ItemType" ma:displayName="SMSG Item Type" ma:default="" ma:fieldId="{1d9637ee-fc98-4b85-b609-7c6374e15725}" ma:taxonomyMulti="true" ma:sspId="e385fb40-52d4-4fae-9c5b-3e8ff8a5878e" ma:termSetId="a611a704-4666-406e-a571-a6e9bb4a2dcc" ma:anchorId="3d59bf14-be35-4b82-81a4-70bbe2a90cc2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description="" ma:hidden="true" ma:list="{8e3d5b1f-74bf-4cd5-90f8-860d03c4e4d4}" ma:internalName="TaxCatchAll" ma:showField="CatchAllData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5" nillable="true" ma:displayName="Taxonomy Catch All Column1" ma:description="" ma:hidden="true" ma:list="{8e3d5b1f-74bf-4cd5-90f8-860d03c4e4d4}" ma:internalName="TaxCatchAllLabel" ma:readOnly="true" ma:showField="CatchAllDataLabel" ma:web="2478d1b8-79bf-461f-b8e8-704d21601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4224c12c78d42ea9b214de0badf8358" ma:index="27" nillable="true" ma:taxonomy="true" ma:internalName="b4224c12c78d42ea9b214de0badf8358" ma:taxonomyFieldName="EnterpriseDomainTags" ma:displayName="EnterpriseDomainTags" ma:default="" ma:fieldId="{b4224c12-c78d-42ea-9b21-4de0badf8358}" ma:taxonomyMulti="true" ma:sspId="e385fb40-52d4-4fae-9c5b-3e8ff8a5878e" ma:termSetId="d039009f-2da8-468b-bf5e-ff4693a9f7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m6d26e40ac264097a006193f92232ece" ma:index="35" nillable="true" ma:taxonomy="true" ma:internalName="m6d26e40ac264097a006193f92232ece" ma:taxonomyFieldName="TechnicalLevel" ma:displayName="Technical Level" ma:default="" ma:fieldId="{66d26e40-ac26-4097-a006-193f92232ece}" ma:sspId="e385fb40-52d4-4fae-9c5b-3e8ff8a5878e" ma:termSetId="7123edbd-7265-47b9-9049-04e46d245d8e" ma:anchorId="3c636e1e-6390-429f-a144-68438d32bffe" ma:open="false" ma:isKeyword="false">
      <xsd:complexType>
        <xsd:sequence>
          <xsd:element ref="pc:Terms" minOccurs="0" maxOccurs="1"/>
        </xsd:sequence>
      </xsd:complexType>
    </xsd:element>
    <xsd:element name="ConfidentialityTaxHTField0" ma:index="36" ma:taxonomy="true" ma:internalName="ConfidentialityTaxHTField0" ma:taxonomyFieldName="Confidentiality" ma:displayName="Confidentiality" ma:default="5;#Microsoft confidential|461efa83-0283-486a-a8d5-943328f3693f" ma:fieldId="{840a9f3c-1e14-4c21-9dbf-5637765665db}" ma:sspId="e385fb40-52d4-4fae-9c5b-3e8ff8a5878e" ma:termSetId="e0e820dc-7da0-48b9-8472-209c7e82d1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d9986d31974458fb3007746ec0bce5f" ma:index="37" nillable="true" ma:taxonomy="true" ma:internalName="od9986d31974458fb3007746ec0bce5f" ma:taxonomyFieldName="Languages" ma:displayName="SMSG Languages" ma:default="" ma:fieldId="{8d9986d3-1974-458f-b300-7746ec0bce5f}" ma:taxonomyMulti="true" ma:sspId="e385fb40-52d4-4fae-9c5b-3e8ff8a5878e" ma:termSetId="a611a704-4666-406e-a571-a6e9bb4a2dcc" ma:anchorId="c5f267fd-fa38-4ffe-a1d8-2693d87e90bc" ma:open="false" ma:isKeyword="false">
      <xsd:complexType>
        <xsd:sequence>
          <xsd:element ref="pc:Terms" minOccurs="0" maxOccurs="1"/>
        </xsd:sequence>
      </xsd:complexType>
    </xsd:element>
    <xsd:element name="bf80e81150e248c48aa8cffdf0021a1f" ma:index="39" nillable="true" ma:taxonomy="true" ma:internalName="bf80e81150e248c48aa8cffdf0021a1f" ma:taxonomyFieldName="Products" ma:displayName="SMSG Products &amp; Technologies" ma:default="" ma:fieldId="{bf80e811-50e2-48c4-8aa8-cffdf0021a1f}" ma:taxonomyMulti="true" ma:sspId="e385fb40-52d4-4fae-9c5b-3e8ff8a5878e" ma:termSetId="a611a704-4666-406e-a571-a6e9bb4a2dcc" ma:anchorId="f7bdd4ba-8e81-43d6-a504-860f505d5c97" ma:open="false" ma:isKeyword="false">
      <xsd:complexType>
        <xsd:sequence>
          <xsd:element ref="pc:Terms" minOccurs="0" maxOccurs="1"/>
        </xsd:sequence>
      </xsd:complexType>
    </xsd:element>
    <xsd:element name="mb88723863e1404388ba3733387d48df" ma:index="41" nillable="true" ma:taxonomy="true" ma:internalName="mb88723863e1404388ba3733387d48df" ma:taxonomyFieldName="Audiences" ma:displayName="SMSG Customer Audiences" ma:default="" ma:fieldId="{6b887238-63e1-4043-88ba-3733387d48df}" ma:taxonomyMulti="true" ma:sspId="e385fb40-52d4-4fae-9c5b-3e8ff8a5878e" ma:termSetId="a611a704-4666-406e-a571-a6e9bb4a2dcc" ma:anchorId="8a0280e9-c6e8-4e3c-80d6-8db643b96ddd" ma:open="false" ma:isKeyword="false">
      <xsd:complexType>
        <xsd:sequence>
          <xsd:element ref="pc:Terms" minOccurs="0" maxOccurs="1"/>
        </xsd:sequence>
      </xsd:complexType>
    </xsd:element>
    <xsd:element name="l3c3ea61849e4288a8acc49bb5388e8c" ma:index="43" nillable="true" ma:taxonomy="true" ma:internalName="l3c3ea61849e4288a8acc49bb5388e8c" ma:taxonomyFieldName="Groups" ma:displayName="SMSG Groups" ma:default="" ma:fieldId="{53c3ea61-849e-4288-a8ac-c49bb5388e8c}" ma:taxonomyMulti="true" ma:sspId="e385fb40-52d4-4fae-9c5b-3e8ff8a5878e" ma:termSetId="d039009f-2da8-468b-bf5e-ff4693a9f72f" ma:anchorId="ec38e82f-eddf-4553-aa72-f3bd3c1d5855" ma:open="false" ma:isKeyword="false">
      <xsd:complexType>
        <xsd:sequence>
          <xsd:element ref="pc:Terms" minOccurs="0" maxOccurs="1"/>
        </xsd:sequence>
      </xsd:complexType>
    </xsd:element>
    <xsd:element name="i0d941ee1e744ffea7aeee9924c91cbb" ma:index="45" nillable="true" ma:taxonomy="true" ma:internalName="i0d941ee1e744ffea7aeee9924c91cbb" ma:taxonomyFieldName="BusinessArchitecture" ma:displayName="SMSG Business Architecture" ma:default="" ma:fieldId="{20d941ee-1e74-4ffe-a7ae-ee9924c91cbb}" ma:taxonomyMulti="true" ma:sspId="e385fb40-52d4-4fae-9c5b-3e8ff8a5878e" ma:termSetId="d039009f-2da8-468b-bf5e-ff4693a9f72f" ma:anchorId="1951c1e0-4cc7-414f-a435-7369277bc757" ma:open="false" ma:isKeyword="false">
      <xsd:complexType>
        <xsd:sequence>
          <xsd:element ref="pc:Terms" minOccurs="0" maxOccurs="1"/>
        </xsd:sequence>
      </xsd:complexType>
    </xsd:element>
    <xsd:element name="i1b478372f814787abd313030b81fcb2" ma:index="47" nillable="true" ma:taxonomy="true" ma:internalName="i1b478372f814787abd313030b81fcb2" ma:taxonomyFieldName="ActivitiesAndPrograms" ma:displayName="SMSG Activities &amp; Programs" ma:default="" ma:fieldId="{21b47837-2f81-4787-abd3-13030b81fcb2}" ma:taxonomyMulti="true" ma:sspId="e385fb40-52d4-4fae-9c5b-3e8ff8a5878e" ma:termSetId="d039009f-2da8-468b-bf5e-ff4693a9f72f" ma:anchorId="846d39ff-6475-4006-99df-de42970d666e" ma:open="false" ma:isKeyword="false">
      <xsd:complexType>
        <xsd:sequence>
          <xsd:element ref="pc:Terms" minOccurs="0" maxOccurs="1"/>
        </xsd:sequence>
      </xsd:complexType>
    </xsd:element>
    <xsd:element name="Coowner" ma:index="49" nillable="true" ma:displayName="Co-owner" ma:list="UserInfo" ma:SearchPeopleOnly="false" ma:SharePointGroup="0" ma:internalName="Co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k21a64daf20d4502b2796a1c6b8ce6c8" ma:index="50" nillable="true" ma:taxonomy="true" ma:internalName="k21a64daf20d4502b2796a1c6b8ce6c8" ma:taxonomyFieldName="Industries" ma:displayName="SMSG Industries" ma:default="" ma:fieldId="{421a64da-f20d-4502-b279-6a1c6b8ce6c8}" ma:taxonomyMulti="true" ma:sspId="e385fb40-52d4-4fae-9c5b-3e8ff8a5878e" ma:termSetId="a611a704-4666-406e-a571-a6e9bb4a2dcc" ma:anchorId="322da17f-7441-43de-8ac8-ca7d62aec02b" ma:open="false" ma:isKeyword="false">
      <xsd:complexType>
        <xsd:sequence>
          <xsd:element ref="pc:Terms" minOccurs="0" maxOccurs="1"/>
        </xsd:sequence>
      </xsd:complexType>
    </xsd:element>
    <xsd:element name="b60f8d2dbb984f349d80d8196897f4d3" ma:index="52" nillable="true" ma:taxonomy="true" ma:internalName="b60f8d2dbb984f349d80d8196897f4d3" ma:taxonomyFieldName="Roles" ma:displayName="SMSG Roles" ma:default="" ma:fieldId="{b60f8d2d-bb98-4f34-9d80-d8196897f4d3}" ma:taxonomyMulti="true" ma:sspId="e385fb40-52d4-4fae-9c5b-3e8ff8a5878e" ma:termSetId="a611a704-4666-406e-a571-a6e9bb4a2dcc" ma:anchorId="c9a07ef0-4236-4915-97ca-1b3392dac369" ma:open="false" ma:isKeyword="false">
      <xsd:complexType>
        <xsd:sequence>
          <xsd:element ref="pc:Terms" minOccurs="0" maxOccurs="1"/>
        </xsd:sequence>
      </xsd:complexType>
    </xsd:element>
    <xsd:element name="ec5b2ad5c27b45fb8a00a1f27c7ce1ae" ma:index="54" nillable="true" ma:taxonomy="true" ma:internalName="ec5b2ad5c27b45fb8a00a1f27c7ce1ae" ma:taxonomyFieldName="Partners" ma:displayName="SMSG Partners" ma:default="" ma:fieldId="{ec5b2ad5-c27b-45fb-8a00-a1f27c7ce1ae}" ma:taxonomyMulti="true" ma:sspId="e385fb40-52d4-4fae-9c5b-3e8ff8a5878e" ma:termSetId="a611a704-4666-406e-a571-a6e9bb4a2dcc" ma:anchorId="dd1a91fa-3198-4561-9b04-bc737b2a8291" ma:open="false" ma:isKeyword="false">
      <xsd:complexType>
        <xsd:sequence>
          <xsd:element ref="pc:Terms" minOccurs="0" maxOccurs="1"/>
        </xsd:sequence>
      </xsd:complexType>
    </xsd:element>
    <xsd:element name="m6c7b4717b6346e6a075a59dd47eac69" ma:index="56" nillable="true" ma:taxonomy="true" ma:internalName="m6c7b4717b6346e6a075a59dd47eac69" ma:taxonomyFieldName="Topics" ma:displayName="SMSG Topics" ma:default="" ma:fieldId="{66c7b471-7b63-46e6-a075-a59dd47eac69}" ma:taxonomyMulti="true" ma:sspId="e385fb40-52d4-4fae-9c5b-3e8ff8a5878e" ma:termSetId="d039009f-2da8-468b-bf5e-ff4693a9f72f" ma:anchorId="ddcce936-3357-448e-8326-e6fdfddfb752" ma:open="false" ma:isKeyword="false">
      <xsd:complexType>
        <xsd:sequence>
          <xsd:element ref="pc:Terms" minOccurs="0" maxOccurs="1"/>
        </xsd:sequence>
      </xsd:complexType>
    </xsd:element>
    <xsd:element name="kf34bcdc8fc34e479d3f94c6210e8e27" ma:index="58" nillable="true" ma:taxonomy="true" ma:internalName="kf34bcdc8fc34e479d3f94c6210e8e27" ma:taxonomyFieldName="Competitors" ma:displayName="SMSG Competition" ma:default="" ma:fieldId="{4f34bcdc-8fc3-4e47-9d3f-94c6210e8e27}" ma:taxonomyMulti="true" ma:sspId="e385fb40-52d4-4fae-9c5b-3e8ff8a5878e" ma:termSetId="a611a704-4666-406e-a571-a6e9bb4a2dcc" ma:anchorId="718f8fd0-b740-48bc-92ad-5700213c04b2" ma:open="false" ma:isKeyword="false">
      <xsd:complexType>
        <xsd:sequence>
          <xsd:element ref="pc:Terms" minOccurs="0" maxOccurs="1"/>
        </xsd:sequence>
      </xsd:complexType>
    </xsd:element>
    <xsd:element name="ef109fd36bcf4bcd9dd945731030600b" ma:index="60" nillable="true" ma:taxonomy="true" ma:internalName="ef109fd36bcf4bcd9dd945731030600b" ma:taxonomyFieldName="Region" ma:displayName="SMSG Region" ma:default="" ma:fieldId="{ef109fd3-6bcf-4bcd-9dd9-45731030600b}" ma:taxonomyMulti="true" ma:sspId="e385fb40-52d4-4fae-9c5b-3e8ff8a5878e" ma:termSetId="a611a704-4666-406e-a571-a6e9bb4a2dcc" ma:anchorId="c5404caa-7d82-41c6-82c2-0230c1d96864" ma:open="false" ma:isKeyword="false">
      <xsd:complexType>
        <xsd:sequence>
          <xsd:element ref="pc:Terms" minOccurs="0" maxOccurs="1"/>
        </xsd:sequence>
      </xsd:complexType>
    </xsd:element>
    <xsd:element name="eb54ac91059940029a3cc8a4ff5af673" ma:index="62" nillable="true" ma:taxonomy="true" ma:internalName="eb54ac91059940029a3cc8a4ff5af673" ma:taxonomyFieldName="SMSGDomain" ma:displayName="SMSG Domain" ma:default="" ma:fieldId="{eb54ac91-0599-4002-9a3c-c8a4ff5af673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k20e0dfa74bf4e44818db03027b0ccd8" ma:index="64" nillable="true" ma:taxonomy="true" ma:internalName="k20e0dfa74bf4e44818db03027b0ccd8" ma:taxonomyFieldName="Segments" ma:displayName="SMSG Customer Segments" ma:default="" ma:fieldId="{420e0dfa-74bf-4e44-818d-b03027b0ccd8}" ma:taxonomyMulti="true" ma:sspId="e385fb40-52d4-4fae-9c5b-3e8ff8a5878e" ma:termSetId="a611a704-4666-406e-a571-a6e9bb4a2dcc" ma:anchorId="dd7a2ee5-7d01-4a82-9346-1eefa47ece8b" ma:open="false" ma:isKeyword="false">
      <xsd:complexType>
        <xsd:sequence>
          <xsd:element ref="pc:Terms" minOccurs="0" maxOccurs="1"/>
        </xsd:sequence>
      </xsd:complexType>
    </xsd:element>
    <xsd:element name="GenericText2" ma:index="66" nillable="true" ma:displayName="GenericText2" ma:description="Generic field for future features in implementation" ma:indexed="true" ma:internalName="GenericText2">
      <xsd:simpleType>
        <xsd:restriction base="dms:Text">
          <xsd:maxLength value="255"/>
        </xsd:restriction>
      </xsd:simpleType>
    </xsd:element>
    <xsd:element name="GenericHTML1" ma:index="67" nillable="true" ma:displayName="GenericHTML1" ma:description="Generic field for future features in implementation" ma:internalName="GenericHTML1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PublishDate" ma:index="5" nillable="true" ma:displayName="PublishDate" ma:description="Used in Blog Posts, this date is used to specify the Blog Article Date." ma:format="DateOnly" ma:internalName="PublishDate" ma:readOnly="false">
      <xsd:simpleType>
        <xsd:restriction base="dms:DateTime"/>
      </xsd:simpleType>
    </xsd:element>
    <xsd:element name="ApplyWorkflowRules" ma:index="18" nillable="true" ma:displayName="ApplyWorkflowRules" ma:default="Yes" ma:description="This columns is used to help to apply the workflow rules on Document Sets / Documents. by Default the Value is Yes" ma:format="Dropdown" ma:internalName="ApplyWorkflowRules" ma:readOnly="false">
      <xsd:simpleType>
        <xsd:restriction base="dms:Choice">
          <xsd:enumeration value="Yes"/>
          <xsd:enumeration value="N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c04a5-d503-43b1-b98c-a8cf663329d9" elementFormDefault="qualified">
    <xsd:import namespace="http://schemas.microsoft.com/office/2006/documentManagement/types"/>
    <xsd:import namespace="http://schemas.microsoft.com/office/infopath/2007/PartnerControls"/>
    <xsd:element name="Update_x0020_Parent_x0020_Child_x0020_Relation_x0028_1_x0029_0" ma:index="68" nillable="true" ma:displayName="Update Parent Child Relation" ma:internalName="Update_x0020_Parent_x0020_Child_x0020_Relation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" ma:index="73" nillable="true" ma:displayName="ODSWF2" ma:internalName="ODSWF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_x0020_Parent_x0020_Child_x0020_Relation_x0028_1_x0029_1" ma:index="74" nillable="true" ma:displayName="Update Parent Child Relation" ma:internalName="Update_x0020_Parent_x0020_Child_x0020_Relation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" ma:index="75" nillable="true" ma:displayName="ODSWF" ma:internalName="ODSWF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" ma:index="76" nillable="true" ma:displayName="ODSWF2" ma:internalName="ODSWF2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0" ma:index="77" nillable="true" ma:displayName="ODSWF" ma:internalName="ODSWF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_x0028_1_x0029_1" ma:index="78" nillable="true" ma:displayName="ODSWF" ma:internalName="ODSWF_x0028_1_x0029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1" ma:index="79" nillable="true" ma:displayName="ODSWF1" ma:internalName="ODSWF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ODSWF2_x0028_1_x0029_0" ma:index="80" nillable="true" ma:displayName="ODSWF2" ma:internalName="ODSWF2_x0028_1_x0029_0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8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8d1b8-79bf-461f-b8e8-704d21601f1a" elementFormDefault="qualified">
    <xsd:import namespace="http://schemas.microsoft.com/office/2006/documentManagement/types"/>
    <xsd:import namespace="http://schemas.microsoft.com/office/infopath/2007/PartnerControls"/>
    <xsd:element name="LastSharedByUser" ma:index="7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7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6629-2729-425B-BD27-EC6FE9AE2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230E9DF3-BE65-4C73-A93B-D1236EBD677E"/>
    <ds:schemaRef ds:uri="b3bc04a5-d503-43b1-b98c-a8cf663329d9"/>
    <ds:schemaRef ds:uri="2478d1b8-79bf-461f-b8e8-704d21601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DFC06-2FC5-4D5A-9C14-55AC829FACC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5C48E5E-7CC6-49B1-BEEB-92F78CA82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1079</Words>
  <Application>Microsoft Office PowerPoint</Application>
  <PresentationFormat>Widescreen</PresentationFormat>
  <Paragraphs>349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Chalkboard</vt:lpstr>
      <vt:lpstr>Segoe UI Light</vt:lpstr>
      <vt:lpstr>Wingdings</vt:lpstr>
      <vt:lpstr>Office Theme</vt:lpstr>
      <vt:lpstr>PowerPoint Presentation</vt:lpstr>
      <vt:lpstr>PowerPoint Presentation</vt:lpstr>
      <vt:lpstr>Learn how to… </vt:lpstr>
      <vt:lpstr>The datasets</vt:lpstr>
      <vt:lpstr>The Azure services</vt:lpstr>
      <vt:lpstr>The lab modules</vt:lpstr>
      <vt:lpstr>PowerPoint Presentation</vt:lpstr>
      <vt:lpstr>Data load TODOs</vt:lpstr>
      <vt:lpstr>By now…</vt:lpstr>
      <vt:lpstr>PowerPoint Presentation</vt:lpstr>
      <vt:lpstr>Provisioning TODOs</vt:lpstr>
      <vt:lpstr>By now…</vt:lpstr>
      <vt:lpstr>PowerPoint Presentation</vt:lpstr>
      <vt:lpstr>Provision cluster Azure Databricks – setup</vt:lpstr>
      <vt:lpstr>By now…</vt:lpstr>
      <vt:lpstr>PowerPoint Presentation</vt:lpstr>
      <vt:lpstr>Import workshop notebooks</vt:lpstr>
      <vt:lpstr>PowerPoint Presentation</vt:lpstr>
      <vt:lpstr>PowerPoint Presentation</vt:lpstr>
      <vt:lpstr>You are done with setup!</vt:lpstr>
      <vt:lpstr>Password for demo database</vt:lpstr>
      <vt:lpstr>PowerPoint Presentation</vt:lpstr>
      <vt:lpstr>Query-able Hive tables</vt:lpstr>
      <vt:lpstr>On-demand/scheduled batch jobset</vt:lpstr>
      <vt:lpstr>PowerPoint Presentation</vt:lpstr>
      <vt:lpstr>1.1. Mount blob storage  Why? </vt:lpstr>
      <vt:lpstr>1.1. Mount blob storage  How to</vt:lpstr>
      <vt:lpstr>1.2. Downloading the original Yellow Taxi data How to</vt:lpstr>
      <vt:lpstr>1.3. Working with Hive &amp; SparkSQL How to</vt:lpstr>
      <vt:lpstr>1.4. Working with remote databases/JDBC How to</vt:lpstr>
      <vt:lpstr>1.5. Working with storage How to</vt:lpstr>
      <vt:lpstr>Recap of module</vt:lpstr>
      <vt:lpstr>PowerPoint Presentation</vt:lpstr>
      <vt:lpstr>2.1. Mount blob storage Workshop - setup</vt:lpstr>
      <vt:lpstr>2.2. Create database objects Workshop - setup</vt:lpstr>
      <vt:lpstr>2.3. Define common functions Focus - reusability</vt:lpstr>
      <vt:lpstr>Recap of module</vt:lpstr>
      <vt:lpstr>PowerPoint Presentation</vt:lpstr>
      <vt:lpstr>3.1. Load reference data</vt:lpstr>
      <vt:lpstr>3.2. Load transactional data – Yellow Taxi</vt:lpstr>
      <vt:lpstr>3.3. Load transactional data – Green Taxi</vt:lpstr>
      <vt:lpstr>Recap of module</vt:lpstr>
      <vt:lpstr>PowerPoint Presentation</vt:lpstr>
      <vt:lpstr>4.1. Transform yellow taxi data</vt:lpstr>
      <vt:lpstr>4.2. Transform green taxi data</vt:lpstr>
      <vt:lpstr>Recap of module</vt:lpstr>
      <vt:lpstr>PowerPoint Presentation</vt:lpstr>
      <vt:lpstr>5.1. Create materialized view</vt:lpstr>
      <vt:lpstr>PowerPoint Presentation</vt:lpstr>
      <vt:lpstr>6.1. Generate report</vt:lpstr>
      <vt:lpstr>6.1. Generate report</vt:lpstr>
      <vt:lpstr>PowerPoint Presentation</vt:lpstr>
      <vt:lpstr>7.1. Global vars and functions</vt:lpstr>
      <vt:lpstr>7.2. Report 1</vt:lpstr>
      <vt:lpstr>7.3. Report 2</vt:lpstr>
      <vt:lpstr>7.4. Workflow</vt:lpstr>
      <vt:lpstr>7.4. Workflow</vt:lpstr>
      <vt:lpstr>PowerPoint Presentation</vt:lpstr>
      <vt:lpstr>PowerPoint Presentation</vt:lpstr>
      <vt:lpstr>PowerPoint Presentation</vt:lpstr>
      <vt:lpstr>Machine Learning Workshop - preview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analytics - Data Science Lexicon Deck</dc:title>
  <dc:creator>Akshay Balwani</dc:creator>
  <cp:lastModifiedBy>Anagha Khanolkar</cp:lastModifiedBy>
  <cp:revision>85</cp:revision>
  <dcterms:created xsi:type="dcterms:W3CDTF">2017-02-13T21:11:29Z</dcterms:created>
  <dcterms:modified xsi:type="dcterms:W3CDTF">2018-02-20T16:46:17Z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dlc_policyId">
    <vt:lpwstr/>
  </property>
  <property fmtid="{D5CDD505-2E9C-101B-9397-08002B2CF9AE}" pid="4" name="Region">
    <vt:lpwstr/>
  </property>
  <property fmtid="{D5CDD505-2E9C-101B-9397-08002B2CF9AE}" pid="5" name="Confidentiality">
    <vt:lpwstr>5;#Microsoft confidential|461efa83-0283-486a-a8d5-943328f3693f</vt:lpwstr>
  </property>
  <property fmtid="{D5CDD505-2E9C-101B-9397-08002B2CF9AE}" pid="6" name="ContentTypeId">
    <vt:lpwstr>0x0101000E4CB7077FEE4FF7AE86D4A500EEC7800300F96E2758736AEF45AFCE0C190C2A9DEC00CC074746C0EF6D439A06F1AAD31A3C2B</vt:lpwstr>
  </property>
  <property fmtid="{D5CDD505-2E9C-101B-9397-08002B2CF9AE}" pid="7" name="Industries">
    <vt:lpwstr/>
  </property>
  <property fmtid="{D5CDD505-2E9C-101B-9397-08002B2CF9AE}" pid="8" name="Roles">
    <vt:lpwstr/>
  </property>
  <property fmtid="{D5CDD505-2E9C-101B-9397-08002B2CF9AE}" pid="9" name="Competitors">
    <vt:lpwstr/>
  </property>
  <property fmtid="{D5CDD505-2E9C-101B-9397-08002B2CF9AE}" pid="10" name="SMSGDomain">
    <vt:lpwstr>22;#Server and Tools Business|6783548d-8609-4f97-be4a-4ca2616905a6;#82;#SQL Server Domain|0c0f1824-39dc-4b26-8c74-eff4364b812b;#21;#Cloud and Enterprise|adc2fe87-c79a-4ded-a449-3f86b954069d</vt:lpwstr>
  </property>
  <property fmtid="{D5CDD505-2E9C-101B-9397-08002B2CF9AE}" pid="11" name="ItemRetentionFormula">
    <vt:lpwstr/>
  </property>
  <property fmtid="{D5CDD505-2E9C-101B-9397-08002B2CF9AE}" pid="12" name="BusinessArchitecture">
    <vt:lpwstr/>
  </property>
  <property fmtid="{D5CDD505-2E9C-101B-9397-08002B2CF9AE}" pid="13" name="Products">
    <vt:lpwstr/>
  </property>
  <property fmtid="{D5CDD505-2E9C-101B-9397-08002B2CF9AE}" pid="14" name="_dlc_DocIdItemGuid">
    <vt:lpwstr>ae529949-2e00-4c04-8ac4-b33179909dbb</vt:lpwstr>
  </property>
  <property fmtid="{D5CDD505-2E9C-101B-9397-08002B2CF9AE}" pid="15" name="ActivitiesAndPrograms">
    <vt:lpwstr/>
  </property>
  <property fmtid="{D5CDD505-2E9C-101B-9397-08002B2CF9AE}" pid="16" name="Segments">
    <vt:lpwstr/>
  </property>
  <property fmtid="{D5CDD505-2E9C-101B-9397-08002B2CF9AE}" pid="17" name="Partners">
    <vt:lpwstr/>
  </property>
  <property fmtid="{D5CDD505-2E9C-101B-9397-08002B2CF9AE}" pid="18" name="Topics">
    <vt:lpwstr/>
  </property>
  <property fmtid="{D5CDD505-2E9C-101B-9397-08002B2CF9AE}" pid="19" name="Groups">
    <vt:lpwstr/>
  </property>
  <property fmtid="{D5CDD505-2E9C-101B-9397-08002B2CF9AE}" pid="20" name="Audiences">
    <vt:lpwstr/>
  </property>
  <property fmtid="{D5CDD505-2E9C-101B-9397-08002B2CF9AE}" pid="21" name="of67e5d4b76f4a9db8769983fda9cec0">
    <vt:lpwstr/>
  </property>
  <property fmtid="{D5CDD505-2E9C-101B-9397-08002B2CF9AE}" pid="22" name="NewsType">
    <vt:lpwstr/>
  </property>
  <property fmtid="{D5CDD505-2E9C-101B-9397-08002B2CF9AE}" pid="23" name="ItemType">
    <vt:lpwstr/>
  </property>
  <property fmtid="{D5CDD505-2E9C-101B-9397-08002B2CF9AE}" pid="24" name="ga0c0bf70a6644469c61b3efa7025301">
    <vt:lpwstr/>
  </property>
  <property fmtid="{D5CDD505-2E9C-101B-9397-08002B2CF9AE}" pid="25" name="MSProducts">
    <vt:lpwstr/>
  </property>
  <property fmtid="{D5CDD505-2E9C-101B-9397-08002B2CF9AE}" pid="26" name="ExperienceContentType">
    <vt:lpwstr/>
  </property>
  <property fmtid="{D5CDD505-2E9C-101B-9397-08002B2CF9AE}" pid="27" name="l6f004f21209409da86a713c0f24627d">
    <vt:lpwstr/>
  </property>
  <property fmtid="{D5CDD505-2E9C-101B-9397-08002B2CF9AE}" pid="28" name="la4444b61d19467597d63190b69ac227">
    <vt:lpwstr/>
  </property>
  <property fmtid="{D5CDD505-2E9C-101B-9397-08002B2CF9AE}" pid="29" name="MSProductsTaxHTField0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TechnicalLevel">
    <vt:lpwstr/>
  </property>
  <property fmtid="{D5CDD505-2E9C-101B-9397-08002B2CF9AE}" pid="33" name="ldac8aee9d1f469e8cd8c3f8d6a615f2">
    <vt:lpwstr/>
  </property>
  <property fmtid="{D5CDD505-2E9C-101B-9397-08002B2CF9AE}" pid="34" name="EmployeeRole">
    <vt:lpwstr/>
  </property>
  <property fmtid="{D5CDD505-2E9C-101B-9397-08002B2CF9AE}" pid="35" name="NewsTopic">
    <vt:lpwstr/>
  </property>
  <property fmtid="{D5CDD505-2E9C-101B-9397-08002B2CF9AE}" pid="36" name="NewsSource">
    <vt:lpwstr/>
  </property>
  <property fmtid="{D5CDD505-2E9C-101B-9397-08002B2CF9AE}" pid="37" name="SMSGTags">
    <vt:lpwstr/>
  </property>
  <property fmtid="{D5CDD505-2E9C-101B-9397-08002B2CF9AE}" pid="38" name="MSPhysicalGeography">
    <vt:lpwstr/>
  </property>
  <property fmtid="{D5CDD505-2E9C-101B-9397-08002B2CF9AE}" pid="39" name="EnterpriseDomainTags">
    <vt:lpwstr/>
  </property>
  <property fmtid="{D5CDD505-2E9C-101B-9397-08002B2CF9AE}" pid="40" name="j3562c58ee414e028925bc902cfc01a1">
    <vt:lpwstr/>
  </property>
  <property fmtid="{D5CDD505-2E9C-101B-9397-08002B2CF9AE}" pid="41" name="_docset_NoMedatataSyncRequired">
    <vt:lpwstr>False</vt:lpwstr>
  </property>
  <property fmtid="{D5CDD505-2E9C-101B-9397-08002B2CF9AE}" pid="42" name="MSIP_Label_f42aa342-8706-4288-bd11-ebb85995028c_Enabled">
    <vt:lpwstr>True</vt:lpwstr>
  </property>
  <property fmtid="{D5CDD505-2E9C-101B-9397-08002B2CF9AE}" pid="43" name="MSIP_Label_f42aa342-8706-4288-bd11-ebb85995028c_SiteId">
    <vt:lpwstr>72f988bf-86f1-41af-91ab-2d7cd011db47</vt:lpwstr>
  </property>
  <property fmtid="{D5CDD505-2E9C-101B-9397-08002B2CF9AE}" pid="44" name="MSIP_Label_f42aa342-8706-4288-bd11-ebb85995028c_Owner">
    <vt:lpwstr>ankhanol@microsoft.com</vt:lpwstr>
  </property>
  <property fmtid="{D5CDD505-2E9C-101B-9397-08002B2CF9AE}" pid="45" name="MSIP_Label_f42aa342-8706-4288-bd11-ebb85995028c_SetDate">
    <vt:lpwstr>2018-01-23T14:51:45.7418627Z</vt:lpwstr>
  </property>
  <property fmtid="{D5CDD505-2E9C-101B-9397-08002B2CF9AE}" pid="46" name="MSIP_Label_f42aa342-8706-4288-bd11-ebb85995028c_Name">
    <vt:lpwstr>General</vt:lpwstr>
  </property>
  <property fmtid="{D5CDD505-2E9C-101B-9397-08002B2CF9AE}" pid="47" name="MSIP_Label_f42aa342-8706-4288-bd11-ebb85995028c_Application">
    <vt:lpwstr>Microsoft Azure Information Protection</vt:lpwstr>
  </property>
  <property fmtid="{D5CDD505-2E9C-101B-9397-08002B2CF9AE}" pid="48" name="MSIP_Label_f42aa342-8706-4288-bd11-ebb85995028c_Extended_MSFT_Method">
    <vt:lpwstr>Automatic</vt:lpwstr>
  </property>
  <property fmtid="{D5CDD505-2E9C-101B-9397-08002B2CF9AE}" pid="49" name="Sensitivity">
    <vt:lpwstr>General</vt:lpwstr>
  </property>
</Properties>
</file>